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Default Extension="jpg" ContentType="image/jpg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Default Extension="png" ContentType="image/png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  <p:sldId id="354" r:id="rId104"/>
    <p:sldId id="355" r:id="rId105"/>
    <p:sldId id="356" r:id="rId106"/>
    <p:sldId id="357" r:id="rId107"/>
    <p:sldId id="358" r:id="rId108"/>
    <p:sldId id="359" r:id="rId109"/>
    <p:sldId id="360" r:id="rId110"/>
    <p:sldId id="361" r:id="rId111"/>
    <p:sldId id="362" r:id="rId112"/>
    <p:sldId id="363" r:id="rId113"/>
    <p:sldId id="364" r:id="rId114"/>
    <p:sldId id="365" r:id="rId115"/>
    <p:sldId id="366" r:id="rId116"/>
    <p:sldId id="367" r:id="rId117"/>
    <p:sldId id="368" r:id="rId118"/>
    <p:sldId id="369" r:id="rId119"/>
    <p:sldId id="370" r:id="rId120"/>
    <p:sldId id="371" r:id="rId121"/>
    <p:sldId id="372" r:id="rId122"/>
    <p:sldId id="373" r:id="rId123"/>
    <p:sldId id="374" r:id="rId124"/>
    <p:sldId id="375" r:id="rId125"/>
    <p:sldId id="376" r:id="rId126"/>
    <p:sldId id="377" r:id="rId127"/>
    <p:sldId id="378" r:id="rId128"/>
    <p:sldId id="379" r:id="rId129"/>
    <p:sldId id="380" r:id="rId130"/>
    <p:sldId id="381" r:id="rId131"/>
    <p:sldId id="382" r:id="rId132"/>
    <p:sldId id="383" r:id="rId133"/>
    <p:sldId id="384" r:id="rId134"/>
    <p:sldId id="385" r:id="rId135"/>
    <p:sldId id="386" r:id="rId136"/>
    <p:sldId id="387" r:id="rId137"/>
    <p:sldId id="388" r:id="rId138"/>
    <p:sldId id="389" r:id="rId139"/>
    <p:sldId id="390" r:id="rId140"/>
    <p:sldId id="391" r:id="rId141"/>
    <p:sldId id="392" r:id="rId142"/>
    <p:sldId id="393" r:id="rId143"/>
    <p:sldId id="394" r:id="rId144"/>
    <p:sldId id="395" r:id="rId145"/>
    <p:sldId id="396" r:id="rId146"/>
    <p:sldId id="397" r:id="rId147"/>
    <p:sldId id="398" r:id="rId148"/>
    <p:sldId id="399" r:id="rId149"/>
    <p:sldId id="400" r:id="rId150"/>
    <p:sldId id="401" r:id="rId151"/>
    <p:sldId id="402" r:id="rId152"/>
    <p:sldId id="403" r:id="rId153"/>
    <p:sldId id="404" r:id="rId154"/>
    <p:sldId id="405" r:id="rId155"/>
    <p:sldId id="406" r:id="rId156"/>
    <p:sldId id="407" r:id="rId157"/>
    <p:sldId id="408" r:id="rId158"/>
    <p:sldId id="409" r:id="rId159"/>
    <p:sldId id="410" r:id="rId160"/>
    <p:sldId id="411" r:id="rId161"/>
  </p:sldIdLst>
  <p:sldSz cx="9144000" cy="6858000"/>
  <p:notesSz cx="9144000" cy="6858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Relationship Id="rId57" Type="http://schemas.openxmlformats.org/officeDocument/2006/relationships/slide" Target="slides/slide52.xml"/><Relationship Id="rId58" Type="http://schemas.openxmlformats.org/officeDocument/2006/relationships/slide" Target="slides/slide53.xml"/><Relationship Id="rId59" Type="http://schemas.openxmlformats.org/officeDocument/2006/relationships/slide" Target="slides/slide54.xml"/><Relationship Id="rId60" Type="http://schemas.openxmlformats.org/officeDocument/2006/relationships/slide" Target="slides/slide55.xml"/><Relationship Id="rId61" Type="http://schemas.openxmlformats.org/officeDocument/2006/relationships/slide" Target="slides/slide56.xml"/><Relationship Id="rId62" Type="http://schemas.openxmlformats.org/officeDocument/2006/relationships/slide" Target="slides/slide57.xml"/><Relationship Id="rId63" Type="http://schemas.openxmlformats.org/officeDocument/2006/relationships/slide" Target="slides/slide58.xml"/><Relationship Id="rId64" Type="http://schemas.openxmlformats.org/officeDocument/2006/relationships/slide" Target="slides/slide59.xml"/><Relationship Id="rId65" Type="http://schemas.openxmlformats.org/officeDocument/2006/relationships/slide" Target="slides/slide60.xml"/><Relationship Id="rId66" Type="http://schemas.openxmlformats.org/officeDocument/2006/relationships/slide" Target="slides/slide61.xml"/><Relationship Id="rId67" Type="http://schemas.openxmlformats.org/officeDocument/2006/relationships/slide" Target="slides/slide62.xml"/><Relationship Id="rId68" Type="http://schemas.openxmlformats.org/officeDocument/2006/relationships/slide" Target="slides/slide63.xml"/><Relationship Id="rId69" Type="http://schemas.openxmlformats.org/officeDocument/2006/relationships/slide" Target="slides/slide64.xml"/><Relationship Id="rId70" Type="http://schemas.openxmlformats.org/officeDocument/2006/relationships/slide" Target="slides/slide65.xml"/><Relationship Id="rId71" Type="http://schemas.openxmlformats.org/officeDocument/2006/relationships/slide" Target="slides/slide66.xml"/><Relationship Id="rId72" Type="http://schemas.openxmlformats.org/officeDocument/2006/relationships/slide" Target="slides/slide67.xml"/><Relationship Id="rId73" Type="http://schemas.openxmlformats.org/officeDocument/2006/relationships/slide" Target="slides/slide68.xml"/><Relationship Id="rId74" Type="http://schemas.openxmlformats.org/officeDocument/2006/relationships/slide" Target="slides/slide69.xml"/><Relationship Id="rId75" Type="http://schemas.openxmlformats.org/officeDocument/2006/relationships/slide" Target="slides/slide70.xml"/><Relationship Id="rId76" Type="http://schemas.openxmlformats.org/officeDocument/2006/relationships/slide" Target="slides/slide71.xml"/><Relationship Id="rId77" Type="http://schemas.openxmlformats.org/officeDocument/2006/relationships/slide" Target="slides/slide72.xml"/><Relationship Id="rId78" Type="http://schemas.openxmlformats.org/officeDocument/2006/relationships/slide" Target="slides/slide73.xml"/><Relationship Id="rId79" Type="http://schemas.openxmlformats.org/officeDocument/2006/relationships/slide" Target="slides/slide74.xml"/><Relationship Id="rId80" Type="http://schemas.openxmlformats.org/officeDocument/2006/relationships/slide" Target="slides/slide75.xml"/><Relationship Id="rId81" Type="http://schemas.openxmlformats.org/officeDocument/2006/relationships/slide" Target="slides/slide76.xml"/><Relationship Id="rId82" Type="http://schemas.openxmlformats.org/officeDocument/2006/relationships/slide" Target="slides/slide77.xml"/><Relationship Id="rId83" Type="http://schemas.openxmlformats.org/officeDocument/2006/relationships/slide" Target="slides/slide78.xml"/><Relationship Id="rId84" Type="http://schemas.openxmlformats.org/officeDocument/2006/relationships/slide" Target="slides/slide79.xml"/><Relationship Id="rId85" Type="http://schemas.openxmlformats.org/officeDocument/2006/relationships/slide" Target="slides/slide80.xml"/><Relationship Id="rId86" Type="http://schemas.openxmlformats.org/officeDocument/2006/relationships/slide" Target="slides/slide81.xml"/><Relationship Id="rId87" Type="http://schemas.openxmlformats.org/officeDocument/2006/relationships/slide" Target="slides/slide82.xml"/><Relationship Id="rId88" Type="http://schemas.openxmlformats.org/officeDocument/2006/relationships/slide" Target="slides/slide83.xml"/><Relationship Id="rId89" Type="http://schemas.openxmlformats.org/officeDocument/2006/relationships/slide" Target="slides/slide84.xml"/><Relationship Id="rId90" Type="http://schemas.openxmlformats.org/officeDocument/2006/relationships/slide" Target="slides/slide85.xml"/><Relationship Id="rId91" Type="http://schemas.openxmlformats.org/officeDocument/2006/relationships/slide" Target="slides/slide86.xml"/><Relationship Id="rId92" Type="http://schemas.openxmlformats.org/officeDocument/2006/relationships/slide" Target="slides/slide87.xml"/><Relationship Id="rId93" Type="http://schemas.openxmlformats.org/officeDocument/2006/relationships/slide" Target="slides/slide88.xml"/><Relationship Id="rId94" Type="http://schemas.openxmlformats.org/officeDocument/2006/relationships/slide" Target="slides/slide89.xml"/><Relationship Id="rId95" Type="http://schemas.openxmlformats.org/officeDocument/2006/relationships/slide" Target="slides/slide90.xml"/><Relationship Id="rId96" Type="http://schemas.openxmlformats.org/officeDocument/2006/relationships/slide" Target="slides/slide91.xml"/><Relationship Id="rId97" Type="http://schemas.openxmlformats.org/officeDocument/2006/relationships/slide" Target="slides/slide92.xml"/><Relationship Id="rId98" Type="http://schemas.openxmlformats.org/officeDocument/2006/relationships/slide" Target="slides/slide93.xml"/><Relationship Id="rId99" Type="http://schemas.openxmlformats.org/officeDocument/2006/relationships/slide" Target="slides/slide94.xml"/><Relationship Id="rId100" Type="http://schemas.openxmlformats.org/officeDocument/2006/relationships/slide" Target="slides/slide95.xml"/><Relationship Id="rId101" Type="http://schemas.openxmlformats.org/officeDocument/2006/relationships/slide" Target="slides/slide96.xml"/><Relationship Id="rId102" Type="http://schemas.openxmlformats.org/officeDocument/2006/relationships/slide" Target="slides/slide97.xml"/><Relationship Id="rId103" Type="http://schemas.openxmlformats.org/officeDocument/2006/relationships/slide" Target="slides/slide98.xml"/><Relationship Id="rId104" Type="http://schemas.openxmlformats.org/officeDocument/2006/relationships/slide" Target="slides/slide99.xml"/><Relationship Id="rId105" Type="http://schemas.openxmlformats.org/officeDocument/2006/relationships/slide" Target="slides/slide100.xml"/><Relationship Id="rId106" Type="http://schemas.openxmlformats.org/officeDocument/2006/relationships/slide" Target="slides/slide101.xml"/><Relationship Id="rId107" Type="http://schemas.openxmlformats.org/officeDocument/2006/relationships/slide" Target="slides/slide102.xml"/><Relationship Id="rId108" Type="http://schemas.openxmlformats.org/officeDocument/2006/relationships/slide" Target="slides/slide103.xml"/><Relationship Id="rId109" Type="http://schemas.openxmlformats.org/officeDocument/2006/relationships/slide" Target="slides/slide104.xml"/><Relationship Id="rId110" Type="http://schemas.openxmlformats.org/officeDocument/2006/relationships/slide" Target="slides/slide105.xml"/><Relationship Id="rId111" Type="http://schemas.openxmlformats.org/officeDocument/2006/relationships/slide" Target="slides/slide106.xml"/><Relationship Id="rId112" Type="http://schemas.openxmlformats.org/officeDocument/2006/relationships/slide" Target="slides/slide107.xml"/><Relationship Id="rId113" Type="http://schemas.openxmlformats.org/officeDocument/2006/relationships/slide" Target="slides/slide108.xml"/><Relationship Id="rId114" Type="http://schemas.openxmlformats.org/officeDocument/2006/relationships/slide" Target="slides/slide109.xml"/><Relationship Id="rId115" Type="http://schemas.openxmlformats.org/officeDocument/2006/relationships/slide" Target="slides/slide110.xml"/><Relationship Id="rId116" Type="http://schemas.openxmlformats.org/officeDocument/2006/relationships/slide" Target="slides/slide111.xml"/><Relationship Id="rId117" Type="http://schemas.openxmlformats.org/officeDocument/2006/relationships/slide" Target="slides/slide112.xml"/><Relationship Id="rId118" Type="http://schemas.openxmlformats.org/officeDocument/2006/relationships/slide" Target="slides/slide113.xml"/><Relationship Id="rId119" Type="http://schemas.openxmlformats.org/officeDocument/2006/relationships/slide" Target="slides/slide114.xml"/><Relationship Id="rId120" Type="http://schemas.openxmlformats.org/officeDocument/2006/relationships/slide" Target="slides/slide115.xml"/><Relationship Id="rId121" Type="http://schemas.openxmlformats.org/officeDocument/2006/relationships/slide" Target="slides/slide116.xml"/><Relationship Id="rId122" Type="http://schemas.openxmlformats.org/officeDocument/2006/relationships/slide" Target="slides/slide117.xml"/><Relationship Id="rId123" Type="http://schemas.openxmlformats.org/officeDocument/2006/relationships/slide" Target="slides/slide118.xml"/><Relationship Id="rId124" Type="http://schemas.openxmlformats.org/officeDocument/2006/relationships/slide" Target="slides/slide119.xml"/><Relationship Id="rId125" Type="http://schemas.openxmlformats.org/officeDocument/2006/relationships/slide" Target="slides/slide120.xml"/><Relationship Id="rId126" Type="http://schemas.openxmlformats.org/officeDocument/2006/relationships/slide" Target="slides/slide121.xml"/><Relationship Id="rId127" Type="http://schemas.openxmlformats.org/officeDocument/2006/relationships/slide" Target="slides/slide122.xml"/><Relationship Id="rId128" Type="http://schemas.openxmlformats.org/officeDocument/2006/relationships/slide" Target="slides/slide123.xml"/><Relationship Id="rId129" Type="http://schemas.openxmlformats.org/officeDocument/2006/relationships/slide" Target="slides/slide124.xml"/><Relationship Id="rId130" Type="http://schemas.openxmlformats.org/officeDocument/2006/relationships/slide" Target="slides/slide125.xml"/><Relationship Id="rId131" Type="http://schemas.openxmlformats.org/officeDocument/2006/relationships/slide" Target="slides/slide126.xml"/><Relationship Id="rId132" Type="http://schemas.openxmlformats.org/officeDocument/2006/relationships/slide" Target="slides/slide127.xml"/><Relationship Id="rId133" Type="http://schemas.openxmlformats.org/officeDocument/2006/relationships/slide" Target="slides/slide128.xml"/><Relationship Id="rId134" Type="http://schemas.openxmlformats.org/officeDocument/2006/relationships/slide" Target="slides/slide129.xml"/><Relationship Id="rId135" Type="http://schemas.openxmlformats.org/officeDocument/2006/relationships/slide" Target="slides/slide130.xml"/><Relationship Id="rId136" Type="http://schemas.openxmlformats.org/officeDocument/2006/relationships/slide" Target="slides/slide131.xml"/><Relationship Id="rId137" Type="http://schemas.openxmlformats.org/officeDocument/2006/relationships/slide" Target="slides/slide132.xml"/><Relationship Id="rId138" Type="http://schemas.openxmlformats.org/officeDocument/2006/relationships/slide" Target="slides/slide133.xml"/><Relationship Id="rId139" Type="http://schemas.openxmlformats.org/officeDocument/2006/relationships/slide" Target="slides/slide134.xml"/><Relationship Id="rId140" Type="http://schemas.openxmlformats.org/officeDocument/2006/relationships/slide" Target="slides/slide135.xml"/><Relationship Id="rId141" Type="http://schemas.openxmlformats.org/officeDocument/2006/relationships/slide" Target="slides/slide136.xml"/><Relationship Id="rId142" Type="http://schemas.openxmlformats.org/officeDocument/2006/relationships/slide" Target="slides/slide137.xml"/><Relationship Id="rId143" Type="http://schemas.openxmlformats.org/officeDocument/2006/relationships/slide" Target="slides/slide138.xml"/><Relationship Id="rId144" Type="http://schemas.openxmlformats.org/officeDocument/2006/relationships/slide" Target="slides/slide139.xml"/><Relationship Id="rId145" Type="http://schemas.openxmlformats.org/officeDocument/2006/relationships/slide" Target="slides/slide140.xml"/><Relationship Id="rId146" Type="http://schemas.openxmlformats.org/officeDocument/2006/relationships/slide" Target="slides/slide141.xml"/><Relationship Id="rId147" Type="http://schemas.openxmlformats.org/officeDocument/2006/relationships/slide" Target="slides/slide142.xml"/><Relationship Id="rId148" Type="http://schemas.openxmlformats.org/officeDocument/2006/relationships/slide" Target="slides/slide143.xml"/><Relationship Id="rId149" Type="http://schemas.openxmlformats.org/officeDocument/2006/relationships/slide" Target="slides/slide144.xml"/><Relationship Id="rId150" Type="http://schemas.openxmlformats.org/officeDocument/2006/relationships/slide" Target="slides/slide145.xml"/><Relationship Id="rId151" Type="http://schemas.openxmlformats.org/officeDocument/2006/relationships/slide" Target="slides/slide146.xml"/><Relationship Id="rId152" Type="http://schemas.openxmlformats.org/officeDocument/2006/relationships/slide" Target="slides/slide147.xml"/><Relationship Id="rId153" Type="http://schemas.openxmlformats.org/officeDocument/2006/relationships/slide" Target="slides/slide148.xml"/><Relationship Id="rId154" Type="http://schemas.openxmlformats.org/officeDocument/2006/relationships/slide" Target="slides/slide149.xml"/><Relationship Id="rId155" Type="http://schemas.openxmlformats.org/officeDocument/2006/relationships/slide" Target="slides/slide150.xml"/><Relationship Id="rId156" Type="http://schemas.openxmlformats.org/officeDocument/2006/relationships/slide" Target="slides/slide151.xml"/><Relationship Id="rId157" Type="http://schemas.openxmlformats.org/officeDocument/2006/relationships/slide" Target="slides/slide152.xml"/><Relationship Id="rId158" Type="http://schemas.openxmlformats.org/officeDocument/2006/relationships/slide" Target="slides/slide153.xml"/><Relationship Id="rId159" Type="http://schemas.openxmlformats.org/officeDocument/2006/relationships/slide" Target="slides/slide154.xml"/><Relationship Id="rId160" Type="http://schemas.openxmlformats.org/officeDocument/2006/relationships/slide" Target="slides/slide155.xml"/><Relationship Id="rId161" Type="http://schemas.openxmlformats.org/officeDocument/2006/relationships/slide" Target="slides/slide156.xml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363911" y="120395"/>
            <a:ext cx="2416177" cy="6959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127000">
              <a:lnSpc>
                <a:spcPts val="1630"/>
              </a:lnSpc>
            </a:pPr>
            <a:fld id="{81D60167-4931-47E6-BA6A-407CBD079E47}" type="slidenum">
              <a:rPr dirty="0"/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1" i="0">
                <a:solidFill>
                  <a:schemeClr val="tx1"/>
                </a:solidFill>
                <a:latin typeface="Courier New"/>
                <a:cs typeface="Courier New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127000">
              <a:lnSpc>
                <a:spcPts val="1630"/>
              </a:lnSpc>
            </a:pPr>
            <a:fld id="{81D60167-4931-47E6-BA6A-407CBD079E47}" type="slidenum">
              <a:rPr dirty="0"/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1" i="0">
                <a:solidFill>
                  <a:schemeClr val="tx1"/>
                </a:solidFill>
                <a:latin typeface="Courier New"/>
                <a:cs typeface="Courier New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127000">
              <a:lnSpc>
                <a:spcPts val="1630"/>
              </a:lnSpc>
            </a:pPr>
            <a:fld id="{81D60167-4931-47E6-BA6A-407CBD079E47}" type="slidenum">
              <a:rPr dirty="0"/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1" i="0">
                <a:solidFill>
                  <a:schemeClr val="tx1"/>
                </a:solidFill>
                <a:latin typeface="Courier New"/>
                <a:cs typeface="Courier New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127000">
              <a:lnSpc>
                <a:spcPts val="1630"/>
              </a:lnSpc>
            </a:pPr>
            <a:fld id="{81D60167-4931-47E6-BA6A-407CBD079E47}" type="slidenum">
              <a:rPr dirty="0"/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127000">
              <a:lnSpc>
                <a:spcPts val="1630"/>
              </a:lnSpc>
            </a:pPr>
            <a:fld id="{81D60167-4931-47E6-BA6A-407CBD079E47}" type="slidenum">
              <a:rPr dirty="0"/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219450" y="160019"/>
            <a:ext cx="2705100" cy="6959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1" i="0">
                <a:solidFill>
                  <a:schemeClr val="tx1"/>
                </a:solidFill>
                <a:latin typeface="Courier New"/>
                <a:cs typeface="Courier New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51154" y="1391412"/>
            <a:ext cx="8441690" cy="46253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8061325" y="6528364"/>
            <a:ext cx="355600" cy="2228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127000">
              <a:lnSpc>
                <a:spcPts val="1630"/>
              </a:lnSpc>
            </a:pPr>
            <a:fld id="{81D60167-4931-47E6-BA6A-407CBD079E47}" type="slidenum">
              <a:rPr dirty="0"/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
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
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
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
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Relationship Id="rId3" Type="http://schemas.openxmlformats.org/officeDocument/2006/relationships/image" Target="../media/image57.png"/></Relationships>
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jpg"/></Relationships>
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/Relationships>
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/Relationships>
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
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Relationship Id="rId3" Type="http://schemas.openxmlformats.org/officeDocument/2006/relationships/image" Target="../media/image60.png"/></Relationships>
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1.png"/></Relationships>
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2.png"/></Relationships>
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jpg"/></Relationships>
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
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/Relationships>
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jpg"/><Relationship Id="rId3" Type="http://schemas.openxmlformats.org/officeDocument/2006/relationships/image" Target="../media/image66.jpg"/></Relationships>
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
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7.jpg"/></Relationships>
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png"/><Relationship Id="rId3" Type="http://schemas.openxmlformats.org/officeDocument/2006/relationships/image" Target="../media/image69.jpg"/></Relationships>
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
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jpg"/></Relationships>
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jpg"/></Relationships>
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2.jpg"/></Relationships>
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
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3.jpg"/></Relationships>
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jpg"/></Relationships>
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jpg"/></Relationships>
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6.png"/></Relationships>
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7.jpg"/><Relationship Id="rId3" Type="http://schemas.openxmlformats.org/officeDocument/2006/relationships/image" Target="../media/image78.png"/><Relationship Id="rId4" Type="http://schemas.openxmlformats.org/officeDocument/2006/relationships/image" Target="../media/image79.png"/><Relationship Id="rId5" Type="http://schemas.openxmlformats.org/officeDocument/2006/relationships/image" Target="../media/image80.png"/></Relationships>
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jpg"/></Relationships>
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jpg"/><Relationship Id="rId3" Type="http://schemas.openxmlformats.org/officeDocument/2006/relationships/image" Target="../media/image8.jpg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.jpg"/></Relationships>
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/Relationships>
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/Relationships>
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.jpg"/></Relationships>
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g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4.jpg"/></Relationships>
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5.jpg"/></Relationships>
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g"/></Relationships>
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7.jpg"/></Relationships>
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liveexample.pearsoncmg.com/book/image/us.gif" TargetMode="External"/></Relationships>
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liveexample.pearsoncmg.com/book/image/us.gif" TargetMode="External"/></Relationships>
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jpg"/></Relationships>
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g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0.jpg"/><Relationship Id="rId3" Type="http://schemas.openxmlformats.org/officeDocument/2006/relationships/image" Target="../media/image21.jpg"/></Relationships>
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jpg"/></Relationships>
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jpg"/></Relationships>
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4.jpg"/><Relationship Id="rId3" Type="http://schemas.openxmlformats.org/officeDocument/2006/relationships/image" Target="../media/image25.jpg"/></Relationships>
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jpg"/></Relationships>
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jpg"/></Relationships>
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jpg"/></Relationships>
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7.jpg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jpg"/></Relationships>
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jpg"/></Relationships>
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jpg"/></Relationships>
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8.jpg"/></Relationships>
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jpg"/></Relationships>
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0.jpg"/></Relationships>
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liveexample.pearsoncmg.com/book/image/us" TargetMode="External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
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liveexample.pearsoncmg.com/book/image/us" TargetMode="External"/></Relationships>
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1.png"/></Relationships>
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2.jpg"/></Relationships>
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jpg"/></Relationships>
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4.jpg"/></Relationships>
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jpg"/></Relationships>
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jpg"/><Relationship Id="rId3" Type="http://schemas.openxmlformats.org/officeDocument/2006/relationships/image" Target="../media/image37.jpg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jpg"/></Relationships>
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8.jpg"/></Relationships>
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9.jpg"/></Relationships>
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
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1.jpg"/></Relationships>
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jpg"/></Relationships>
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3.jpg"/></Relationships>
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4.jpg"/></Relationships>
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5.png"/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5" Type="http://schemas.openxmlformats.org/officeDocument/2006/relationships/image" Target="../media/image48.png"/></Relationships>
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9.jpg"/></Relationships>
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0.jpg"/></Relationships>
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1.jpg"/><Relationship Id="rId3" Type="http://schemas.openxmlformats.org/officeDocument/2006/relationships/image" Target="../media/image52.jpg"/></Relationships>
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jpg"/></Relationships>
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4.jpg"/></Relationships>
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899443" y="850899"/>
            <a:ext cx="5344795" cy="635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000" spc="-5">
                <a:latin typeface="Times New Roman"/>
                <a:cs typeface="Times New Roman"/>
              </a:rPr>
              <a:t>Lecture</a:t>
            </a:r>
            <a:r>
              <a:rPr dirty="0" sz="4000" spc="-20">
                <a:latin typeface="Times New Roman"/>
                <a:cs typeface="Times New Roman"/>
              </a:rPr>
              <a:t> </a:t>
            </a:r>
            <a:r>
              <a:rPr dirty="0" sz="4000">
                <a:latin typeface="Times New Roman"/>
                <a:cs typeface="Times New Roman"/>
              </a:rPr>
              <a:t>13</a:t>
            </a:r>
            <a:r>
              <a:rPr dirty="0" sz="4000" spc="-15">
                <a:latin typeface="Times New Roman"/>
                <a:cs typeface="Times New Roman"/>
              </a:rPr>
              <a:t> </a:t>
            </a:r>
            <a:r>
              <a:rPr dirty="0" sz="4000" spc="-5">
                <a:latin typeface="Times New Roman"/>
                <a:cs typeface="Times New Roman"/>
              </a:rPr>
              <a:t>JavaFX</a:t>
            </a:r>
            <a:r>
              <a:rPr dirty="0" sz="4000" spc="-15">
                <a:latin typeface="Times New Roman"/>
                <a:cs typeface="Times New Roman"/>
              </a:rPr>
              <a:t> </a:t>
            </a:r>
            <a:r>
              <a:rPr dirty="0" sz="4000" spc="-5">
                <a:latin typeface="Times New Roman"/>
                <a:cs typeface="Times New Roman"/>
              </a:rPr>
              <a:t>Basics</a:t>
            </a:r>
            <a:endParaRPr sz="4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83540" y="4057395"/>
            <a:ext cx="8463915" cy="1244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4000" spc="-5">
                <a:latin typeface="Times New Roman"/>
                <a:cs typeface="Times New Roman"/>
              </a:rPr>
              <a:t>Download </a:t>
            </a:r>
            <a:r>
              <a:rPr dirty="0" sz="4000">
                <a:latin typeface="Times New Roman"/>
                <a:cs typeface="Times New Roman"/>
              </a:rPr>
              <a:t>the </a:t>
            </a:r>
            <a:r>
              <a:rPr dirty="0" sz="4000" spc="-5">
                <a:latin typeface="Times New Roman"/>
                <a:cs typeface="Times New Roman"/>
              </a:rPr>
              <a:t>code </a:t>
            </a:r>
            <a:r>
              <a:rPr dirty="0" sz="4000">
                <a:latin typeface="Times New Roman"/>
                <a:cs typeface="Times New Roman"/>
              </a:rPr>
              <a:t>files from the </a:t>
            </a:r>
            <a:r>
              <a:rPr dirty="0" sz="4000" spc="-5">
                <a:latin typeface="Times New Roman"/>
                <a:cs typeface="Times New Roman"/>
              </a:rPr>
              <a:t>Canvas </a:t>
            </a:r>
            <a:r>
              <a:rPr dirty="0" sz="4000" spc="-985">
                <a:latin typeface="Times New Roman"/>
                <a:cs typeface="Times New Roman"/>
              </a:rPr>
              <a:t> </a:t>
            </a:r>
            <a:r>
              <a:rPr dirty="0" sz="4000" spc="-5">
                <a:latin typeface="Times New Roman"/>
                <a:cs typeface="Times New Roman"/>
              </a:rPr>
              <a:t>homepage.</a:t>
            </a:r>
            <a:endParaRPr sz="4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0">
              <a:lnSpc>
                <a:spcPts val="1630"/>
              </a:lnSpc>
            </a:pPr>
            <a:fld id="{81D60167-4931-47E6-BA6A-407CBD079E47}" type="slidenum">
              <a:rPr dirty="0"/>
              <a:t>17</a:t>
            </a:fld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36637" y="44195"/>
            <a:ext cx="7070725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595120" algn="l"/>
                <a:tab pos="4528185" algn="l"/>
                <a:tab pos="5474970" algn="l"/>
              </a:tabLst>
            </a:pPr>
            <a:r>
              <a:rPr dirty="0" b="0">
                <a:latin typeface="Times New Roman"/>
                <a:cs typeface="Times New Roman"/>
              </a:rPr>
              <a:t>P</a:t>
            </a:r>
            <a:r>
              <a:rPr dirty="0" spc="-5" b="0">
                <a:latin typeface="Times New Roman"/>
                <a:cs typeface="Times New Roman"/>
              </a:rPr>
              <a:t>a</a:t>
            </a:r>
            <a:r>
              <a:rPr dirty="0" b="0">
                <a:latin typeface="Times New Roman"/>
                <a:cs typeface="Times New Roman"/>
              </a:rPr>
              <a:t>n</a:t>
            </a:r>
            <a:r>
              <a:rPr dirty="0" spc="-5" b="0">
                <a:latin typeface="Times New Roman"/>
                <a:cs typeface="Times New Roman"/>
              </a:rPr>
              <a:t>e</a:t>
            </a:r>
            <a:r>
              <a:rPr dirty="0" b="0">
                <a:latin typeface="Times New Roman"/>
                <a:cs typeface="Times New Roman"/>
              </a:rPr>
              <a:t>s,	</a:t>
            </a:r>
            <a:r>
              <a:rPr dirty="0" spc="-5" b="0">
                <a:latin typeface="Times New Roman"/>
                <a:cs typeface="Times New Roman"/>
              </a:rPr>
              <a:t>U</a:t>
            </a:r>
            <a:r>
              <a:rPr dirty="0" b="0">
                <a:latin typeface="Times New Roman"/>
                <a:cs typeface="Times New Roman"/>
              </a:rPr>
              <a:t>I</a:t>
            </a:r>
            <a:r>
              <a:rPr dirty="0" spc="-5" b="0">
                <a:latin typeface="Times New Roman"/>
                <a:cs typeface="Times New Roman"/>
              </a:rPr>
              <a:t> </a:t>
            </a:r>
            <a:r>
              <a:rPr dirty="0" b="0">
                <a:latin typeface="Times New Roman"/>
                <a:cs typeface="Times New Roman"/>
              </a:rPr>
              <a:t>Cont</a:t>
            </a:r>
            <a:r>
              <a:rPr dirty="0" spc="-5" b="0">
                <a:latin typeface="Times New Roman"/>
                <a:cs typeface="Times New Roman"/>
              </a:rPr>
              <a:t>r</a:t>
            </a:r>
            <a:r>
              <a:rPr dirty="0" b="0">
                <a:latin typeface="Times New Roman"/>
                <a:cs typeface="Times New Roman"/>
              </a:rPr>
              <a:t>ols,	</a:t>
            </a:r>
            <a:r>
              <a:rPr dirty="0" spc="-5" b="0">
                <a:latin typeface="Times New Roman"/>
                <a:cs typeface="Times New Roman"/>
              </a:rPr>
              <a:t>a</a:t>
            </a:r>
            <a:r>
              <a:rPr dirty="0" b="0">
                <a:latin typeface="Times New Roman"/>
                <a:cs typeface="Times New Roman"/>
              </a:rPr>
              <a:t>nd	Sh</a:t>
            </a:r>
            <a:r>
              <a:rPr dirty="0" spc="-5" b="0">
                <a:latin typeface="Times New Roman"/>
                <a:cs typeface="Times New Roman"/>
              </a:rPr>
              <a:t>a</a:t>
            </a:r>
            <a:r>
              <a:rPr dirty="0" b="0">
                <a:latin typeface="Times New Roman"/>
                <a:cs typeface="Times New Roman"/>
              </a:rPr>
              <a:t>p</a:t>
            </a:r>
            <a:r>
              <a:rPr dirty="0" spc="-5" b="0">
                <a:latin typeface="Times New Roman"/>
                <a:cs typeface="Times New Roman"/>
              </a:rPr>
              <a:t>e</a:t>
            </a:r>
            <a:r>
              <a:rPr dirty="0" b="0">
                <a:latin typeface="Times New Roman"/>
                <a:cs typeface="Times New Roman"/>
              </a:rPr>
              <a:t>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9797" y="1048324"/>
            <a:ext cx="8397223" cy="4662172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183187" y="5867400"/>
            <a:ext cx="2324100" cy="381000"/>
          </a:xfrm>
          <a:prstGeom prst="rect">
            <a:avLst/>
          </a:prstGeom>
          <a:solidFill>
            <a:srgbClr val="92D050"/>
          </a:solidFill>
        </p:spPr>
        <p:txBody>
          <a:bodyPr wrap="square" lIns="0" tIns="32384" rIns="0" bIns="0" rtlCol="0" vert="horz">
            <a:spAutoFit/>
          </a:bodyPr>
          <a:lstStyle/>
          <a:p>
            <a:pPr marL="464184">
              <a:lnSpc>
                <a:spcPct val="100000"/>
              </a:lnSpc>
              <a:spcBef>
                <a:spcPts val="254"/>
              </a:spcBef>
            </a:pPr>
            <a:r>
              <a:rPr dirty="0" sz="2000" spc="-5">
                <a:latin typeface="Times New Roman"/>
                <a:cs typeface="Times New Roman"/>
              </a:rPr>
              <a:t>ButtonInPane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0">
              <a:lnSpc>
                <a:spcPts val="1630"/>
              </a:lnSpc>
            </a:pPr>
            <a:fld id="{81D60167-4931-47E6-BA6A-407CBD079E47}" type="slidenum">
              <a:rPr dirty="0"/>
              <a:t>17</a:t>
            </a:fld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630"/>
              </a:lnSpc>
            </a:pPr>
            <a:fld id="{81D60167-4931-47E6-BA6A-407CBD079E47}" type="slidenum">
              <a:rPr dirty="0"/>
              <a:t>100</a:t>
            </a:fld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5916" y="160019"/>
            <a:ext cx="7932420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>
                <a:latin typeface="Times New Roman"/>
                <a:cs typeface="Times New Roman"/>
              </a:rPr>
              <a:t>Case</a:t>
            </a:r>
            <a:r>
              <a:rPr dirty="0" spc="-10">
                <a:latin typeface="Times New Roman"/>
                <a:cs typeface="Times New Roman"/>
              </a:rPr>
              <a:t> </a:t>
            </a:r>
            <a:r>
              <a:rPr dirty="0" spc="-5">
                <a:latin typeface="Times New Roman"/>
                <a:cs typeface="Times New Roman"/>
              </a:rPr>
              <a:t>Study:</a:t>
            </a:r>
            <a:r>
              <a:rPr dirty="0" spc="-85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The</a:t>
            </a:r>
            <a:r>
              <a:rPr dirty="0" spc="-5">
                <a:latin typeface="Times New Roman"/>
                <a:cs typeface="Times New Roman"/>
              </a:rPr>
              <a:t> </a:t>
            </a:r>
            <a:r>
              <a:rPr dirty="0" spc="-5" b="0">
                <a:latin typeface="Times New Roman"/>
                <a:cs typeface="Times New Roman"/>
              </a:rPr>
              <a:t>ClockPane </a:t>
            </a:r>
            <a:r>
              <a:rPr dirty="0" spc="-5">
                <a:latin typeface="Times New Roman"/>
                <a:cs typeface="Times New Roman"/>
              </a:rPr>
              <a:t>Class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64540" y="1848611"/>
            <a:ext cx="6311900" cy="2463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5">
                <a:solidFill>
                  <a:srgbClr val="808080"/>
                </a:solidFill>
                <a:latin typeface="Times New Roman"/>
                <a:cs typeface="Times New Roman"/>
              </a:rPr>
              <a:t>//</a:t>
            </a:r>
            <a:r>
              <a:rPr dirty="0" sz="2000" spc="-25">
                <a:solidFill>
                  <a:srgbClr val="808080"/>
                </a:solidFill>
                <a:latin typeface="Times New Roman"/>
                <a:cs typeface="Times New Roman"/>
              </a:rPr>
              <a:t> </a:t>
            </a:r>
            <a:r>
              <a:rPr dirty="0" sz="2000" spc="-5">
                <a:solidFill>
                  <a:srgbClr val="808080"/>
                </a:solidFill>
                <a:latin typeface="Times New Roman"/>
                <a:cs typeface="Times New Roman"/>
              </a:rPr>
              <a:t>Draw</a:t>
            </a:r>
            <a:r>
              <a:rPr dirty="0" sz="2000" spc="-10">
                <a:solidFill>
                  <a:srgbClr val="808080"/>
                </a:solidFill>
                <a:latin typeface="Times New Roman"/>
                <a:cs typeface="Times New Roman"/>
              </a:rPr>
              <a:t> </a:t>
            </a:r>
            <a:r>
              <a:rPr dirty="0" sz="2000" spc="-5">
                <a:solidFill>
                  <a:srgbClr val="808080"/>
                </a:solidFill>
                <a:latin typeface="Times New Roman"/>
                <a:cs typeface="Times New Roman"/>
              </a:rPr>
              <a:t>second</a:t>
            </a:r>
            <a:r>
              <a:rPr dirty="0" sz="2000" spc="-10">
                <a:solidFill>
                  <a:srgbClr val="808080"/>
                </a:solidFill>
                <a:latin typeface="Times New Roman"/>
                <a:cs typeface="Times New Roman"/>
              </a:rPr>
              <a:t> </a:t>
            </a:r>
            <a:r>
              <a:rPr dirty="0" sz="2000" spc="-5">
                <a:solidFill>
                  <a:srgbClr val="808080"/>
                </a:solidFill>
                <a:latin typeface="Times New Roman"/>
                <a:cs typeface="Times New Roman"/>
              </a:rPr>
              <a:t>hand</a:t>
            </a:r>
            <a:endParaRPr sz="2000">
              <a:latin typeface="Times New Roman"/>
              <a:cs typeface="Times New Roman"/>
            </a:endParaRPr>
          </a:p>
          <a:p>
            <a:pPr marL="12700" marR="2296795">
              <a:lnSpc>
                <a:spcPct val="100000"/>
              </a:lnSpc>
            </a:pPr>
            <a:r>
              <a:rPr dirty="0" sz="2000" spc="-5">
                <a:solidFill>
                  <a:srgbClr val="CC7832"/>
                </a:solidFill>
                <a:latin typeface="Times New Roman"/>
                <a:cs typeface="Times New Roman"/>
              </a:rPr>
              <a:t>double </a:t>
            </a:r>
            <a:r>
              <a:rPr dirty="0" sz="2000" spc="-5">
                <a:latin typeface="Times New Roman"/>
                <a:cs typeface="Times New Roman"/>
              </a:rPr>
              <a:t>sLength </a:t>
            </a:r>
            <a:r>
              <a:rPr dirty="0" sz="2000">
                <a:latin typeface="Times New Roman"/>
                <a:cs typeface="Times New Roman"/>
              </a:rPr>
              <a:t>= </a:t>
            </a:r>
            <a:r>
              <a:rPr dirty="0" sz="2000" spc="-5">
                <a:latin typeface="Times New Roman"/>
                <a:cs typeface="Times New Roman"/>
              </a:rPr>
              <a:t>clockRadius </a:t>
            </a:r>
            <a:r>
              <a:rPr dirty="0" sz="2000">
                <a:latin typeface="Times New Roman"/>
                <a:cs typeface="Times New Roman"/>
              </a:rPr>
              <a:t>* </a:t>
            </a:r>
            <a:r>
              <a:rPr dirty="0" sz="2000">
                <a:solidFill>
                  <a:srgbClr val="6897BB"/>
                </a:solidFill>
                <a:latin typeface="Times New Roman"/>
                <a:cs typeface="Times New Roman"/>
              </a:rPr>
              <a:t>0.8</a:t>
            </a:r>
            <a:r>
              <a:rPr dirty="0" sz="2000">
                <a:solidFill>
                  <a:srgbClr val="CC7832"/>
                </a:solidFill>
                <a:latin typeface="Times New Roman"/>
                <a:cs typeface="Times New Roman"/>
              </a:rPr>
              <a:t>; </a:t>
            </a:r>
            <a:r>
              <a:rPr dirty="0" sz="2000" spc="5">
                <a:solidFill>
                  <a:srgbClr val="CC7832"/>
                </a:solidFill>
                <a:latin typeface="Times New Roman"/>
                <a:cs typeface="Times New Roman"/>
              </a:rPr>
              <a:t> </a:t>
            </a:r>
            <a:r>
              <a:rPr dirty="0" sz="2000" spc="-5">
                <a:solidFill>
                  <a:srgbClr val="CC7832"/>
                </a:solidFill>
                <a:latin typeface="Times New Roman"/>
                <a:cs typeface="Times New Roman"/>
              </a:rPr>
              <a:t>double</a:t>
            </a:r>
            <a:r>
              <a:rPr dirty="0" sz="2000" spc="-10">
                <a:solidFill>
                  <a:srgbClr val="CC7832"/>
                </a:solidFill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secondX</a:t>
            </a:r>
            <a:r>
              <a:rPr dirty="0" sz="2000">
                <a:latin typeface="Times New Roman"/>
                <a:cs typeface="Times New Roman"/>
              </a:rPr>
              <a:t> =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centerX </a:t>
            </a:r>
            <a:r>
              <a:rPr dirty="0" sz="2000">
                <a:latin typeface="Times New Roman"/>
                <a:cs typeface="Times New Roman"/>
              </a:rPr>
              <a:t>+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sLength </a:t>
            </a:r>
            <a:r>
              <a:rPr dirty="0" sz="2000">
                <a:latin typeface="Times New Roman"/>
                <a:cs typeface="Times New Roman"/>
              </a:rPr>
              <a:t>*</a:t>
            </a:r>
            <a:endParaRPr sz="2000">
              <a:latin typeface="Times New Roman"/>
              <a:cs typeface="Times New Roman"/>
            </a:endParaRPr>
          </a:p>
          <a:p>
            <a:pPr marL="12700" marR="1852930" indent="508000">
              <a:lnSpc>
                <a:spcPct val="100000"/>
              </a:lnSpc>
            </a:pPr>
            <a:r>
              <a:rPr dirty="0" sz="2000" spc="-5">
                <a:latin typeface="Times New Roman"/>
                <a:cs typeface="Times New Roman"/>
              </a:rPr>
              <a:t>Math.</a:t>
            </a:r>
            <a:r>
              <a:rPr dirty="0" sz="2000" spc="-5" i="1">
                <a:latin typeface="Times New Roman"/>
                <a:cs typeface="Times New Roman"/>
              </a:rPr>
              <a:t>sin</a:t>
            </a:r>
            <a:r>
              <a:rPr dirty="0" sz="2000" spc="-5">
                <a:latin typeface="Times New Roman"/>
                <a:cs typeface="Times New Roman"/>
              </a:rPr>
              <a:t>(</a:t>
            </a:r>
            <a:r>
              <a:rPr dirty="0" sz="2000" spc="-5">
                <a:solidFill>
                  <a:srgbClr val="9876AA"/>
                </a:solidFill>
                <a:latin typeface="Times New Roman"/>
                <a:cs typeface="Times New Roman"/>
              </a:rPr>
              <a:t>second </a:t>
            </a:r>
            <a:r>
              <a:rPr dirty="0" sz="2000">
                <a:latin typeface="Times New Roman"/>
                <a:cs typeface="Times New Roman"/>
              </a:rPr>
              <a:t>* </a:t>
            </a:r>
            <a:r>
              <a:rPr dirty="0" sz="2000" spc="-5">
                <a:latin typeface="Times New Roman"/>
                <a:cs typeface="Times New Roman"/>
              </a:rPr>
              <a:t>(</a:t>
            </a:r>
            <a:r>
              <a:rPr dirty="0" sz="2000" spc="-5">
                <a:solidFill>
                  <a:srgbClr val="6897BB"/>
                </a:solidFill>
                <a:latin typeface="Times New Roman"/>
                <a:cs typeface="Times New Roman"/>
              </a:rPr>
              <a:t>2 </a:t>
            </a:r>
            <a:r>
              <a:rPr dirty="0" sz="2000">
                <a:latin typeface="Times New Roman"/>
                <a:cs typeface="Times New Roman"/>
              </a:rPr>
              <a:t>* </a:t>
            </a:r>
            <a:r>
              <a:rPr dirty="0" sz="2000" spc="-5">
                <a:latin typeface="Times New Roman"/>
                <a:cs typeface="Times New Roman"/>
              </a:rPr>
              <a:t>Math.</a:t>
            </a:r>
            <a:r>
              <a:rPr dirty="0" sz="2000" spc="-5" i="1">
                <a:solidFill>
                  <a:srgbClr val="9876AA"/>
                </a:solidFill>
                <a:latin typeface="Times New Roman"/>
                <a:cs typeface="Times New Roman"/>
              </a:rPr>
              <a:t>PI </a:t>
            </a:r>
            <a:r>
              <a:rPr dirty="0" sz="2000">
                <a:latin typeface="Times New Roman"/>
                <a:cs typeface="Times New Roman"/>
              </a:rPr>
              <a:t>/ </a:t>
            </a:r>
            <a:r>
              <a:rPr dirty="0" sz="2000" spc="-5">
                <a:solidFill>
                  <a:srgbClr val="6897BB"/>
                </a:solidFill>
                <a:latin typeface="Times New Roman"/>
                <a:cs typeface="Times New Roman"/>
              </a:rPr>
              <a:t>60</a:t>
            </a:r>
            <a:r>
              <a:rPr dirty="0" sz="2000" spc="-5">
                <a:latin typeface="Times New Roman"/>
                <a:cs typeface="Times New Roman"/>
              </a:rPr>
              <a:t>))</a:t>
            </a:r>
            <a:r>
              <a:rPr dirty="0" sz="2000" spc="-5">
                <a:solidFill>
                  <a:srgbClr val="CC7832"/>
                </a:solidFill>
                <a:latin typeface="Times New Roman"/>
                <a:cs typeface="Times New Roman"/>
              </a:rPr>
              <a:t>; </a:t>
            </a:r>
            <a:r>
              <a:rPr dirty="0" sz="2000" spc="-484">
                <a:solidFill>
                  <a:srgbClr val="CC7832"/>
                </a:solidFill>
                <a:latin typeface="Times New Roman"/>
                <a:cs typeface="Times New Roman"/>
              </a:rPr>
              <a:t> </a:t>
            </a:r>
            <a:r>
              <a:rPr dirty="0" sz="2000" spc="-5">
                <a:solidFill>
                  <a:srgbClr val="CC7832"/>
                </a:solidFill>
                <a:latin typeface="Times New Roman"/>
                <a:cs typeface="Times New Roman"/>
              </a:rPr>
              <a:t>double </a:t>
            </a:r>
            <a:r>
              <a:rPr dirty="0" sz="2000" spc="-5">
                <a:latin typeface="Times New Roman"/>
                <a:cs typeface="Times New Roman"/>
              </a:rPr>
              <a:t>secondY</a:t>
            </a:r>
            <a:r>
              <a:rPr dirty="0" sz="2000" spc="-7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=</a:t>
            </a:r>
            <a:r>
              <a:rPr dirty="0" sz="2000" spc="-5">
                <a:latin typeface="Times New Roman"/>
                <a:cs typeface="Times New Roman"/>
              </a:rPr>
              <a:t> centerY</a:t>
            </a:r>
            <a:r>
              <a:rPr dirty="0" sz="2000" spc="-7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-</a:t>
            </a:r>
            <a:r>
              <a:rPr dirty="0" sz="2000" spc="-5">
                <a:latin typeface="Times New Roman"/>
                <a:cs typeface="Times New Roman"/>
              </a:rPr>
              <a:t> sLength </a:t>
            </a:r>
            <a:r>
              <a:rPr dirty="0" sz="2000">
                <a:latin typeface="Times New Roman"/>
                <a:cs typeface="Times New Roman"/>
              </a:rPr>
              <a:t>*</a:t>
            </a:r>
            <a:endParaRPr sz="2000">
              <a:latin typeface="Times New Roman"/>
              <a:cs typeface="Times New Roman"/>
            </a:endParaRPr>
          </a:p>
          <a:p>
            <a:pPr marL="520700">
              <a:lnSpc>
                <a:spcPct val="100000"/>
              </a:lnSpc>
            </a:pPr>
            <a:r>
              <a:rPr dirty="0" sz="2000" spc="-5">
                <a:latin typeface="Times New Roman"/>
                <a:cs typeface="Times New Roman"/>
              </a:rPr>
              <a:t>Math.</a:t>
            </a:r>
            <a:r>
              <a:rPr dirty="0" sz="2000" spc="-5" i="1">
                <a:latin typeface="Times New Roman"/>
                <a:cs typeface="Times New Roman"/>
              </a:rPr>
              <a:t>cos</a:t>
            </a:r>
            <a:r>
              <a:rPr dirty="0" sz="2000" spc="-5">
                <a:latin typeface="Times New Roman"/>
                <a:cs typeface="Times New Roman"/>
              </a:rPr>
              <a:t>(</a:t>
            </a:r>
            <a:r>
              <a:rPr dirty="0" sz="2000" spc="-5">
                <a:solidFill>
                  <a:srgbClr val="9876AA"/>
                </a:solidFill>
                <a:latin typeface="Times New Roman"/>
                <a:cs typeface="Times New Roman"/>
              </a:rPr>
              <a:t>second</a:t>
            </a:r>
            <a:r>
              <a:rPr dirty="0" sz="2000" spc="-10">
                <a:solidFill>
                  <a:srgbClr val="9876AA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*</a:t>
            </a:r>
            <a:r>
              <a:rPr dirty="0" sz="2000" spc="-5">
                <a:latin typeface="Times New Roman"/>
                <a:cs typeface="Times New Roman"/>
              </a:rPr>
              <a:t> (</a:t>
            </a:r>
            <a:r>
              <a:rPr dirty="0" sz="2000" spc="-5">
                <a:solidFill>
                  <a:srgbClr val="6897BB"/>
                </a:solidFill>
                <a:latin typeface="Times New Roman"/>
                <a:cs typeface="Times New Roman"/>
              </a:rPr>
              <a:t>2 </a:t>
            </a:r>
            <a:r>
              <a:rPr dirty="0" sz="2000">
                <a:latin typeface="Times New Roman"/>
                <a:cs typeface="Times New Roman"/>
              </a:rPr>
              <a:t>*</a:t>
            </a:r>
            <a:r>
              <a:rPr dirty="0" sz="2000" spc="-5">
                <a:latin typeface="Times New Roman"/>
                <a:cs typeface="Times New Roman"/>
              </a:rPr>
              <a:t> Math.</a:t>
            </a:r>
            <a:r>
              <a:rPr dirty="0" sz="2000" spc="-5" i="1">
                <a:solidFill>
                  <a:srgbClr val="9876AA"/>
                </a:solidFill>
                <a:latin typeface="Times New Roman"/>
                <a:cs typeface="Times New Roman"/>
              </a:rPr>
              <a:t>PI</a:t>
            </a:r>
            <a:r>
              <a:rPr dirty="0" sz="2000" spc="-10" i="1">
                <a:solidFill>
                  <a:srgbClr val="9876AA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/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 spc="-5">
                <a:solidFill>
                  <a:srgbClr val="6897BB"/>
                </a:solidFill>
                <a:latin typeface="Times New Roman"/>
                <a:cs typeface="Times New Roman"/>
              </a:rPr>
              <a:t>60</a:t>
            </a:r>
            <a:r>
              <a:rPr dirty="0" sz="2000" spc="-5">
                <a:latin typeface="Times New Roman"/>
                <a:cs typeface="Times New Roman"/>
              </a:rPr>
              <a:t>))</a:t>
            </a:r>
            <a:r>
              <a:rPr dirty="0" sz="2000" spc="-5">
                <a:solidFill>
                  <a:srgbClr val="CC7832"/>
                </a:solidFill>
                <a:latin typeface="Times New Roman"/>
                <a:cs typeface="Times New Roman"/>
              </a:rPr>
              <a:t>;</a:t>
            </a:r>
            <a:endParaRPr sz="2000">
              <a:latin typeface="Times New Roman"/>
              <a:cs typeface="Times New Roman"/>
            </a:endParaRPr>
          </a:p>
          <a:p>
            <a:pPr marL="12700" marR="5080">
              <a:lnSpc>
                <a:spcPct val="100000"/>
              </a:lnSpc>
            </a:pPr>
            <a:r>
              <a:rPr dirty="0" sz="2000" spc="-5">
                <a:latin typeface="Times New Roman"/>
                <a:cs typeface="Times New Roman"/>
              </a:rPr>
              <a:t>Line</a:t>
            </a:r>
            <a:r>
              <a:rPr dirty="0" sz="200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sLine</a:t>
            </a:r>
            <a:r>
              <a:rPr dirty="0" sz="2000">
                <a:latin typeface="Times New Roman"/>
                <a:cs typeface="Times New Roman"/>
              </a:rPr>
              <a:t> = </a:t>
            </a:r>
            <a:r>
              <a:rPr dirty="0" sz="2000" spc="-5">
                <a:solidFill>
                  <a:srgbClr val="CC7832"/>
                </a:solidFill>
                <a:latin typeface="Times New Roman"/>
                <a:cs typeface="Times New Roman"/>
              </a:rPr>
              <a:t>new</a:t>
            </a:r>
            <a:r>
              <a:rPr dirty="0" sz="2000" spc="10">
                <a:solidFill>
                  <a:srgbClr val="CC7832"/>
                </a:solidFill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Line(centerX</a:t>
            </a:r>
            <a:r>
              <a:rPr dirty="0" sz="2000" spc="-5">
                <a:solidFill>
                  <a:srgbClr val="CC7832"/>
                </a:solidFill>
                <a:latin typeface="Times New Roman"/>
                <a:cs typeface="Times New Roman"/>
              </a:rPr>
              <a:t>,</a:t>
            </a:r>
            <a:r>
              <a:rPr dirty="0" sz="2000" spc="10">
                <a:solidFill>
                  <a:srgbClr val="CC7832"/>
                </a:solidFill>
                <a:latin typeface="Times New Roman"/>
                <a:cs typeface="Times New Roman"/>
              </a:rPr>
              <a:t> </a:t>
            </a:r>
            <a:r>
              <a:rPr dirty="0" sz="2000" spc="-40">
                <a:latin typeface="Times New Roman"/>
                <a:cs typeface="Times New Roman"/>
              </a:rPr>
              <a:t>centerY</a:t>
            </a:r>
            <a:r>
              <a:rPr dirty="0" sz="2000" spc="-40">
                <a:solidFill>
                  <a:srgbClr val="CC7832"/>
                </a:solidFill>
                <a:latin typeface="Times New Roman"/>
                <a:cs typeface="Times New Roman"/>
              </a:rPr>
              <a:t>,</a:t>
            </a:r>
            <a:r>
              <a:rPr dirty="0" sz="2000" spc="5">
                <a:solidFill>
                  <a:srgbClr val="CC7832"/>
                </a:solidFill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secondX</a:t>
            </a:r>
            <a:r>
              <a:rPr dirty="0" sz="2000" spc="-5">
                <a:solidFill>
                  <a:srgbClr val="CC7832"/>
                </a:solidFill>
                <a:latin typeface="Times New Roman"/>
                <a:cs typeface="Times New Roman"/>
              </a:rPr>
              <a:t>,</a:t>
            </a:r>
            <a:r>
              <a:rPr dirty="0" sz="2000" spc="5">
                <a:solidFill>
                  <a:srgbClr val="CC7832"/>
                </a:solidFill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secondY)</a:t>
            </a:r>
            <a:r>
              <a:rPr dirty="0" sz="2000" spc="-5">
                <a:solidFill>
                  <a:srgbClr val="CC7832"/>
                </a:solidFill>
                <a:latin typeface="Times New Roman"/>
                <a:cs typeface="Times New Roman"/>
              </a:rPr>
              <a:t>; </a:t>
            </a:r>
            <a:r>
              <a:rPr dirty="0" sz="2000" spc="-484">
                <a:solidFill>
                  <a:srgbClr val="CC7832"/>
                </a:solidFill>
                <a:latin typeface="Times New Roman"/>
                <a:cs typeface="Times New Roman"/>
              </a:rPr>
              <a:t> </a:t>
            </a:r>
            <a:r>
              <a:rPr dirty="0" sz="2000" spc="-10">
                <a:latin typeface="Times New Roman"/>
                <a:cs typeface="Times New Roman"/>
              </a:rPr>
              <a:t>sLine.setStroke(Color.</a:t>
            </a:r>
            <a:r>
              <a:rPr dirty="0" sz="2000" spc="-10" i="1">
                <a:solidFill>
                  <a:srgbClr val="9876AA"/>
                </a:solidFill>
                <a:latin typeface="Times New Roman"/>
                <a:cs typeface="Times New Roman"/>
              </a:rPr>
              <a:t>RED</a:t>
            </a:r>
            <a:r>
              <a:rPr dirty="0" sz="2000" spc="-10">
                <a:latin typeface="Times New Roman"/>
                <a:cs typeface="Times New Roman"/>
              </a:rPr>
              <a:t>)</a:t>
            </a:r>
            <a:r>
              <a:rPr dirty="0" sz="2000" spc="-10">
                <a:solidFill>
                  <a:srgbClr val="CC7832"/>
                </a:solidFill>
                <a:latin typeface="Times New Roman"/>
                <a:cs typeface="Times New Roman"/>
              </a:rPr>
              <a:t>;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630"/>
              </a:lnSpc>
            </a:pPr>
            <a:fld id="{81D60167-4931-47E6-BA6A-407CBD079E47}" type="slidenum">
              <a:rPr dirty="0"/>
              <a:t>100</a:t>
            </a:fld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5916" y="160019"/>
            <a:ext cx="7932420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>
                <a:latin typeface="Times New Roman"/>
                <a:cs typeface="Times New Roman"/>
              </a:rPr>
              <a:t>Case</a:t>
            </a:r>
            <a:r>
              <a:rPr dirty="0" spc="-10">
                <a:latin typeface="Times New Roman"/>
                <a:cs typeface="Times New Roman"/>
              </a:rPr>
              <a:t> </a:t>
            </a:r>
            <a:r>
              <a:rPr dirty="0" spc="-5">
                <a:latin typeface="Times New Roman"/>
                <a:cs typeface="Times New Roman"/>
              </a:rPr>
              <a:t>Study:</a:t>
            </a:r>
            <a:r>
              <a:rPr dirty="0" spc="-85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The</a:t>
            </a:r>
            <a:r>
              <a:rPr dirty="0" spc="-5">
                <a:latin typeface="Times New Roman"/>
                <a:cs typeface="Times New Roman"/>
              </a:rPr>
              <a:t> </a:t>
            </a:r>
            <a:r>
              <a:rPr dirty="0" spc="-5" b="0">
                <a:latin typeface="Times New Roman"/>
                <a:cs typeface="Times New Roman"/>
              </a:rPr>
              <a:t>ClockPane </a:t>
            </a:r>
            <a:r>
              <a:rPr dirty="0" spc="-5">
                <a:latin typeface="Times New Roman"/>
                <a:cs typeface="Times New Roman"/>
              </a:rPr>
              <a:t>Class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83540" y="934211"/>
            <a:ext cx="6641465" cy="5207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5">
                <a:solidFill>
                  <a:srgbClr val="808080"/>
                </a:solidFill>
                <a:latin typeface="Times New Roman"/>
                <a:cs typeface="Times New Roman"/>
              </a:rPr>
              <a:t>//</a:t>
            </a:r>
            <a:r>
              <a:rPr dirty="0" sz="2000" spc="-30">
                <a:solidFill>
                  <a:srgbClr val="808080"/>
                </a:solidFill>
                <a:latin typeface="Times New Roman"/>
                <a:cs typeface="Times New Roman"/>
              </a:rPr>
              <a:t> </a:t>
            </a:r>
            <a:r>
              <a:rPr dirty="0" sz="2000" spc="-5">
                <a:solidFill>
                  <a:srgbClr val="808080"/>
                </a:solidFill>
                <a:latin typeface="Times New Roman"/>
                <a:cs typeface="Times New Roman"/>
              </a:rPr>
              <a:t>Draw</a:t>
            </a:r>
            <a:r>
              <a:rPr dirty="0" sz="2000" spc="-10">
                <a:solidFill>
                  <a:srgbClr val="808080"/>
                </a:solidFill>
                <a:latin typeface="Times New Roman"/>
                <a:cs typeface="Times New Roman"/>
              </a:rPr>
              <a:t> </a:t>
            </a:r>
            <a:r>
              <a:rPr dirty="0" sz="2000" spc="-5">
                <a:solidFill>
                  <a:srgbClr val="808080"/>
                </a:solidFill>
                <a:latin typeface="Times New Roman"/>
                <a:cs typeface="Times New Roman"/>
              </a:rPr>
              <a:t>minute</a:t>
            </a:r>
            <a:r>
              <a:rPr dirty="0" sz="2000" spc="-20">
                <a:solidFill>
                  <a:srgbClr val="808080"/>
                </a:solidFill>
                <a:latin typeface="Times New Roman"/>
                <a:cs typeface="Times New Roman"/>
              </a:rPr>
              <a:t> </a:t>
            </a:r>
            <a:r>
              <a:rPr dirty="0" sz="2000" spc="-5">
                <a:solidFill>
                  <a:srgbClr val="808080"/>
                </a:solidFill>
                <a:latin typeface="Times New Roman"/>
                <a:cs typeface="Times New Roman"/>
              </a:rPr>
              <a:t>hand</a:t>
            </a:r>
            <a:endParaRPr sz="2000">
              <a:latin typeface="Times New Roman"/>
              <a:cs typeface="Times New Roman"/>
            </a:endParaRPr>
          </a:p>
          <a:p>
            <a:pPr marL="12700" marR="2558415">
              <a:lnSpc>
                <a:spcPct val="100000"/>
              </a:lnSpc>
            </a:pPr>
            <a:r>
              <a:rPr dirty="0" sz="2000" spc="-5">
                <a:solidFill>
                  <a:srgbClr val="CC7832"/>
                </a:solidFill>
                <a:latin typeface="Times New Roman"/>
                <a:cs typeface="Times New Roman"/>
              </a:rPr>
              <a:t>double </a:t>
            </a:r>
            <a:r>
              <a:rPr dirty="0" sz="2000" spc="-5">
                <a:latin typeface="Times New Roman"/>
                <a:cs typeface="Times New Roman"/>
              </a:rPr>
              <a:t>mLength </a:t>
            </a:r>
            <a:r>
              <a:rPr dirty="0" sz="2000">
                <a:latin typeface="Times New Roman"/>
                <a:cs typeface="Times New Roman"/>
              </a:rPr>
              <a:t>= </a:t>
            </a:r>
            <a:r>
              <a:rPr dirty="0" sz="2000" spc="-5">
                <a:latin typeface="Times New Roman"/>
                <a:cs typeface="Times New Roman"/>
              </a:rPr>
              <a:t>clockRadius </a:t>
            </a:r>
            <a:r>
              <a:rPr dirty="0" sz="2000">
                <a:latin typeface="Times New Roman"/>
                <a:cs typeface="Times New Roman"/>
              </a:rPr>
              <a:t>* </a:t>
            </a:r>
            <a:r>
              <a:rPr dirty="0" sz="2000">
                <a:solidFill>
                  <a:srgbClr val="6897BB"/>
                </a:solidFill>
                <a:latin typeface="Times New Roman"/>
                <a:cs typeface="Times New Roman"/>
              </a:rPr>
              <a:t>0.65</a:t>
            </a:r>
            <a:r>
              <a:rPr dirty="0" sz="2000">
                <a:solidFill>
                  <a:srgbClr val="CC7832"/>
                </a:solidFill>
                <a:latin typeface="Times New Roman"/>
                <a:cs typeface="Times New Roman"/>
              </a:rPr>
              <a:t>; </a:t>
            </a:r>
            <a:r>
              <a:rPr dirty="0" sz="2000" spc="5">
                <a:solidFill>
                  <a:srgbClr val="CC7832"/>
                </a:solidFill>
                <a:latin typeface="Times New Roman"/>
                <a:cs typeface="Times New Roman"/>
              </a:rPr>
              <a:t> </a:t>
            </a:r>
            <a:r>
              <a:rPr dirty="0" sz="2000" spc="-5">
                <a:solidFill>
                  <a:srgbClr val="CC7832"/>
                </a:solidFill>
                <a:latin typeface="Times New Roman"/>
                <a:cs typeface="Times New Roman"/>
              </a:rPr>
              <a:t>double</a:t>
            </a:r>
            <a:r>
              <a:rPr dirty="0" sz="2000" spc="-10">
                <a:solidFill>
                  <a:srgbClr val="CC7832"/>
                </a:solidFill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xMinute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=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centerX </a:t>
            </a:r>
            <a:r>
              <a:rPr dirty="0" sz="2000">
                <a:latin typeface="Times New Roman"/>
                <a:cs typeface="Times New Roman"/>
              </a:rPr>
              <a:t>+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mLength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*</a:t>
            </a:r>
            <a:endParaRPr sz="2000">
              <a:latin typeface="Times New Roman"/>
              <a:cs typeface="Times New Roman"/>
            </a:endParaRPr>
          </a:p>
          <a:p>
            <a:pPr marL="12700" marR="2184400" indent="508000">
              <a:lnSpc>
                <a:spcPct val="100000"/>
              </a:lnSpc>
            </a:pPr>
            <a:r>
              <a:rPr dirty="0" sz="2000" spc="-5">
                <a:latin typeface="Times New Roman"/>
                <a:cs typeface="Times New Roman"/>
              </a:rPr>
              <a:t>Math.</a:t>
            </a:r>
            <a:r>
              <a:rPr dirty="0" sz="2000" spc="-5" i="1">
                <a:latin typeface="Times New Roman"/>
                <a:cs typeface="Times New Roman"/>
              </a:rPr>
              <a:t>sin</a:t>
            </a:r>
            <a:r>
              <a:rPr dirty="0" sz="2000" spc="-5">
                <a:latin typeface="Times New Roman"/>
                <a:cs typeface="Times New Roman"/>
              </a:rPr>
              <a:t>(</a:t>
            </a:r>
            <a:r>
              <a:rPr dirty="0" sz="2000" spc="-5">
                <a:solidFill>
                  <a:srgbClr val="9876AA"/>
                </a:solidFill>
                <a:latin typeface="Times New Roman"/>
                <a:cs typeface="Times New Roman"/>
              </a:rPr>
              <a:t>minute</a:t>
            </a:r>
            <a:r>
              <a:rPr dirty="0" sz="2000" spc="-10">
                <a:solidFill>
                  <a:srgbClr val="9876AA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*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(</a:t>
            </a:r>
            <a:r>
              <a:rPr dirty="0" sz="2000" spc="-5">
                <a:solidFill>
                  <a:srgbClr val="6897BB"/>
                </a:solidFill>
                <a:latin typeface="Times New Roman"/>
                <a:cs typeface="Times New Roman"/>
              </a:rPr>
              <a:t>2</a:t>
            </a:r>
            <a:r>
              <a:rPr dirty="0" sz="2000" spc="-10">
                <a:solidFill>
                  <a:srgbClr val="6897BB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*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Math.</a:t>
            </a:r>
            <a:r>
              <a:rPr dirty="0" sz="2000" spc="-5" i="1">
                <a:solidFill>
                  <a:srgbClr val="9876AA"/>
                </a:solidFill>
                <a:latin typeface="Times New Roman"/>
                <a:cs typeface="Times New Roman"/>
              </a:rPr>
              <a:t>PI</a:t>
            </a:r>
            <a:r>
              <a:rPr dirty="0" sz="2000" spc="-15" i="1">
                <a:solidFill>
                  <a:srgbClr val="9876AA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/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 spc="-5">
                <a:solidFill>
                  <a:srgbClr val="6897BB"/>
                </a:solidFill>
                <a:latin typeface="Times New Roman"/>
                <a:cs typeface="Times New Roman"/>
              </a:rPr>
              <a:t>60</a:t>
            </a:r>
            <a:r>
              <a:rPr dirty="0" sz="2000" spc="-5">
                <a:latin typeface="Times New Roman"/>
                <a:cs typeface="Times New Roman"/>
              </a:rPr>
              <a:t>))</a:t>
            </a:r>
            <a:r>
              <a:rPr dirty="0" sz="2000" spc="-5">
                <a:solidFill>
                  <a:srgbClr val="CC7832"/>
                </a:solidFill>
                <a:latin typeface="Times New Roman"/>
                <a:cs typeface="Times New Roman"/>
              </a:rPr>
              <a:t>; </a:t>
            </a:r>
            <a:r>
              <a:rPr dirty="0" sz="2000" spc="-484">
                <a:solidFill>
                  <a:srgbClr val="CC7832"/>
                </a:solidFill>
                <a:latin typeface="Times New Roman"/>
                <a:cs typeface="Times New Roman"/>
              </a:rPr>
              <a:t> </a:t>
            </a:r>
            <a:r>
              <a:rPr dirty="0" sz="2000" spc="-5">
                <a:solidFill>
                  <a:srgbClr val="CC7832"/>
                </a:solidFill>
                <a:latin typeface="Times New Roman"/>
                <a:cs typeface="Times New Roman"/>
              </a:rPr>
              <a:t>double</a:t>
            </a:r>
            <a:r>
              <a:rPr dirty="0" sz="2000" spc="-10">
                <a:solidFill>
                  <a:srgbClr val="CC7832"/>
                </a:solidFill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minuteY</a:t>
            </a:r>
            <a:r>
              <a:rPr dirty="0" sz="2000" spc="-7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=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centerY</a:t>
            </a:r>
            <a:r>
              <a:rPr dirty="0" sz="2000" spc="-7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-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mLength </a:t>
            </a:r>
            <a:r>
              <a:rPr dirty="0" sz="2000">
                <a:latin typeface="Times New Roman"/>
                <a:cs typeface="Times New Roman"/>
              </a:rPr>
              <a:t>*</a:t>
            </a:r>
            <a:endParaRPr sz="2000">
              <a:latin typeface="Times New Roman"/>
              <a:cs typeface="Times New Roman"/>
            </a:endParaRPr>
          </a:p>
          <a:p>
            <a:pPr marL="520700">
              <a:lnSpc>
                <a:spcPct val="100000"/>
              </a:lnSpc>
            </a:pPr>
            <a:r>
              <a:rPr dirty="0" sz="2000" spc="-5">
                <a:latin typeface="Times New Roman"/>
                <a:cs typeface="Times New Roman"/>
              </a:rPr>
              <a:t>Math.</a:t>
            </a:r>
            <a:r>
              <a:rPr dirty="0" sz="2000" spc="-5" i="1">
                <a:latin typeface="Times New Roman"/>
                <a:cs typeface="Times New Roman"/>
              </a:rPr>
              <a:t>cos</a:t>
            </a:r>
            <a:r>
              <a:rPr dirty="0" sz="2000" spc="-5">
                <a:latin typeface="Times New Roman"/>
                <a:cs typeface="Times New Roman"/>
              </a:rPr>
              <a:t>(</a:t>
            </a:r>
            <a:r>
              <a:rPr dirty="0" sz="2000" spc="-5">
                <a:solidFill>
                  <a:srgbClr val="9876AA"/>
                </a:solidFill>
                <a:latin typeface="Times New Roman"/>
                <a:cs typeface="Times New Roman"/>
              </a:rPr>
              <a:t>minute</a:t>
            </a:r>
            <a:r>
              <a:rPr dirty="0" sz="2000" spc="-10">
                <a:solidFill>
                  <a:srgbClr val="9876AA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*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(</a:t>
            </a:r>
            <a:r>
              <a:rPr dirty="0" sz="2000" spc="-5">
                <a:solidFill>
                  <a:srgbClr val="6897BB"/>
                </a:solidFill>
                <a:latin typeface="Times New Roman"/>
                <a:cs typeface="Times New Roman"/>
              </a:rPr>
              <a:t>2 </a:t>
            </a:r>
            <a:r>
              <a:rPr dirty="0" sz="2000">
                <a:latin typeface="Times New Roman"/>
                <a:cs typeface="Times New Roman"/>
              </a:rPr>
              <a:t>*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Math.</a:t>
            </a:r>
            <a:r>
              <a:rPr dirty="0" sz="2000" spc="-5" i="1">
                <a:solidFill>
                  <a:srgbClr val="9876AA"/>
                </a:solidFill>
                <a:latin typeface="Times New Roman"/>
                <a:cs typeface="Times New Roman"/>
              </a:rPr>
              <a:t>PI</a:t>
            </a:r>
            <a:r>
              <a:rPr dirty="0" sz="2000" spc="-10" i="1">
                <a:solidFill>
                  <a:srgbClr val="9876AA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/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 spc="-5">
                <a:solidFill>
                  <a:srgbClr val="6897BB"/>
                </a:solidFill>
                <a:latin typeface="Times New Roman"/>
                <a:cs typeface="Times New Roman"/>
              </a:rPr>
              <a:t>60</a:t>
            </a:r>
            <a:r>
              <a:rPr dirty="0" sz="2000" spc="-5">
                <a:latin typeface="Times New Roman"/>
                <a:cs typeface="Times New Roman"/>
              </a:rPr>
              <a:t>))</a:t>
            </a:r>
            <a:r>
              <a:rPr dirty="0" sz="2000" spc="-5">
                <a:solidFill>
                  <a:srgbClr val="CC7832"/>
                </a:solidFill>
                <a:latin typeface="Times New Roman"/>
                <a:cs typeface="Times New Roman"/>
              </a:rPr>
              <a:t>;</a:t>
            </a:r>
            <a:endParaRPr sz="2000">
              <a:latin typeface="Times New Roman"/>
              <a:cs typeface="Times New Roman"/>
            </a:endParaRPr>
          </a:p>
          <a:p>
            <a:pPr marL="12700" marR="267970">
              <a:lnSpc>
                <a:spcPct val="100000"/>
              </a:lnSpc>
            </a:pPr>
            <a:r>
              <a:rPr dirty="0" sz="2000" spc="-5">
                <a:latin typeface="Times New Roman"/>
                <a:cs typeface="Times New Roman"/>
              </a:rPr>
              <a:t>Line mLine </a:t>
            </a:r>
            <a:r>
              <a:rPr dirty="0" sz="2000">
                <a:latin typeface="Times New Roman"/>
                <a:cs typeface="Times New Roman"/>
              </a:rPr>
              <a:t>=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 spc="-5">
                <a:solidFill>
                  <a:srgbClr val="CC7832"/>
                </a:solidFill>
                <a:latin typeface="Times New Roman"/>
                <a:cs typeface="Times New Roman"/>
              </a:rPr>
              <a:t>new</a:t>
            </a:r>
            <a:r>
              <a:rPr dirty="0" sz="2000" spc="5">
                <a:solidFill>
                  <a:srgbClr val="CC7832"/>
                </a:solidFill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Line(centerX</a:t>
            </a:r>
            <a:r>
              <a:rPr dirty="0" sz="2000" spc="-5">
                <a:solidFill>
                  <a:srgbClr val="CC7832"/>
                </a:solidFill>
                <a:latin typeface="Times New Roman"/>
                <a:cs typeface="Times New Roman"/>
              </a:rPr>
              <a:t>,</a:t>
            </a:r>
            <a:r>
              <a:rPr dirty="0" sz="2000">
                <a:solidFill>
                  <a:srgbClr val="CC7832"/>
                </a:solidFill>
                <a:latin typeface="Times New Roman"/>
                <a:cs typeface="Times New Roman"/>
              </a:rPr>
              <a:t> </a:t>
            </a:r>
            <a:r>
              <a:rPr dirty="0" sz="2000" spc="-40">
                <a:latin typeface="Times New Roman"/>
                <a:cs typeface="Times New Roman"/>
              </a:rPr>
              <a:t>centerY</a:t>
            </a:r>
            <a:r>
              <a:rPr dirty="0" sz="2000" spc="-40">
                <a:solidFill>
                  <a:srgbClr val="CC7832"/>
                </a:solidFill>
                <a:latin typeface="Times New Roman"/>
                <a:cs typeface="Times New Roman"/>
              </a:rPr>
              <a:t>,</a:t>
            </a:r>
            <a:r>
              <a:rPr dirty="0" sz="2000">
                <a:solidFill>
                  <a:srgbClr val="CC7832"/>
                </a:solidFill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xMinute</a:t>
            </a:r>
            <a:r>
              <a:rPr dirty="0" sz="2000" spc="-5">
                <a:solidFill>
                  <a:srgbClr val="CC7832"/>
                </a:solidFill>
                <a:latin typeface="Times New Roman"/>
                <a:cs typeface="Times New Roman"/>
              </a:rPr>
              <a:t>,</a:t>
            </a:r>
            <a:r>
              <a:rPr dirty="0" sz="2000">
                <a:solidFill>
                  <a:srgbClr val="CC7832"/>
                </a:solidFill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minuteY)</a:t>
            </a:r>
            <a:r>
              <a:rPr dirty="0" sz="2000" spc="-5">
                <a:solidFill>
                  <a:srgbClr val="CC7832"/>
                </a:solidFill>
                <a:latin typeface="Times New Roman"/>
                <a:cs typeface="Times New Roman"/>
              </a:rPr>
              <a:t>; </a:t>
            </a:r>
            <a:r>
              <a:rPr dirty="0" sz="2000" spc="-484">
                <a:solidFill>
                  <a:srgbClr val="CC7832"/>
                </a:solidFill>
                <a:latin typeface="Times New Roman"/>
                <a:cs typeface="Times New Roman"/>
              </a:rPr>
              <a:t> </a:t>
            </a:r>
            <a:r>
              <a:rPr dirty="0" sz="2000" spc="-10">
                <a:latin typeface="Times New Roman"/>
                <a:cs typeface="Times New Roman"/>
              </a:rPr>
              <a:t>mLine.setStroke(Color.</a:t>
            </a:r>
            <a:r>
              <a:rPr dirty="0" sz="2000" spc="-10" i="1">
                <a:solidFill>
                  <a:srgbClr val="9876AA"/>
                </a:solidFill>
                <a:latin typeface="Times New Roman"/>
                <a:cs typeface="Times New Roman"/>
              </a:rPr>
              <a:t>BLUE</a:t>
            </a:r>
            <a:r>
              <a:rPr dirty="0" sz="2000" spc="-10">
                <a:latin typeface="Times New Roman"/>
                <a:cs typeface="Times New Roman"/>
              </a:rPr>
              <a:t>)</a:t>
            </a:r>
            <a:r>
              <a:rPr dirty="0" sz="2000" spc="-10">
                <a:solidFill>
                  <a:srgbClr val="CC7832"/>
                </a:solidFill>
                <a:latin typeface="Times New Roman"/>
                <a:cs typeface="Times New Roman"/>
              </a:rPr>
              <a:t>;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0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2000" spc="-5">
                <a:solidFill>
                  <a:srgbClr val="808080"/>
                </a:solidFill>
                <a:latin typeface="Times New Roman"/>
                <a:cs typeface="Times New Roman"/>
              </a:rPr>
              <a:t>//</a:t>
            </a:r>
            <a:r>
              <a:rPr dirty="0" sz="2000" spc="-30">
                <a:solidFill>
                  <a:srgbClr val="808080"/>
                </a:solidFill>
                <a:latin typeface="Times New Roman"/>
                <a:cs typeface="Times New Roman"/>
              </a:rPr>
              <a:t> </a:t>
            </a:r>
            <a:r>
              <a:rPr dirty="0" sz="2000" spc="-5">
                <a:solidFill>
                  <a:srgbClr val="808080"/>
                </a:solidFill>
                <a:latin typeface="Times New Roman"/>
                <a:cs typeface="Times New Roman"/>
              </a:rPr>
              <a:t>Draw</a:t>
            </a:r>
            <a:r>
              <a:rPr dirty="0" sz="2000" spc="-10">
                <a:solidFill>
                  <a:srgbClr val="808080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808080"/>
                </a:solidFill>
                <a:latin typeface="Times New Roman"/>
                <a:cs typeface="Times New Roman"/>
              </a:rPr>
              <a:t>hour</a:t>
            </a:r>
            <a:r>
              <a:rPr dirty="0" sz="2000" spc="-20">
                <a:solidFill>
                  <a:srgbClr val="808080"/>
                </a:solidFill>
                <a:latin typeface="Times New Roman"/>
                <a:cs typeface="Times New Roman"/>
              </a:rPr>
              <a:t> </a:t>
            </a:r>
            <a:r>
              <a:rPr dirty="0" sz="2000" spc="-5">
                <a:solidFill>
                  <a:srgbClr val="808080"/>
                </a:solidFill>
                <a:latin typeface="Times New Roman"/>
                <a:cs typeface="Times New Roman"/>
              </a:rPr>
              <a:t>hand</a:t>
            </a:r>
            <a:endParaRPr sz="2000">
              <a:latin typeface="Times New Roman"/>
              <a:cs typeface="Times New Roman"/>
            </a:endParaRPr>
          </a:p>
          <a:p>
            <a:pPr marL="12700" marR="2837815">
              <a:lnSpc>
                <a:spcPct val="100000"/>
              </a:lnSpc>
            </a:pPr>
            <a:r>
              <a:rPr dirty="0" sz="2000" spc="-5">
                <a:solidFill>
                  <a:srgbClr val="CC7832"/>
                </a:solidFill>
                <a:latin typeface="Times New Roman"/>
                <a:cs typeface="Times New Roman"/>
              </a:rPr>
              <a:t>double </a:t>
            </a:r>
            <a:r>
              <a:rPr dirty="0" sz="2000" spc="-5">
                <a:latin typeface="Times New Roman"/>
                <a:cs typeface="Times New Roman"/>
              </a:rPr>
              <a:t>hLength </a:t>
            </a:r>
            <a:r>
              <a:rPr dirty="0" sz="2000">
                <a:latin typeface="Times New Roman"/>
                <a:cs typeface="Times New Roman"/>
              </a:rPr>
              <a:t>= </a:t>
            </a:r>
            <a:r>
              <a:rPr dirty="0" sz="2000" spc="-5">
                <a:latin typeface="Times New Roman"/>
                <a:cs typeface="Times New Roman"/>
              </a:rPr>
              <a:t>clockRadius </a:t>
            </a:r>
            <a:r>
              <a:rPr dirty="0" sz="2000">
                <a:latin typeface="Times New Roman"/>
                <a:cs typeface="Times New Roman"/>
              </a:rPr>
              <a:t>* </a:t>
            </a:r>
            <a:r>
              <a:rPr dirty="0" sz="2000">
                <a:solidFill>
                  <a:srgbClr val="6897BB"/>
                </a:solidFill>
                <a:latin typeface="Times New Roman"/>
                <a:cs typeface="Times New Roman"/>
              </a:rPr>
              <a:t>0.5</a:t>
            </a:r>
            <a:r>
              <a:rPr dirty="0" sz="2000">
                <a:solidFill>
                  <a:srgbClr val="CC7832"/>
                </a:solidFill>
                <a:latin typeface="Times New Roman"/>
                <a:cs typeface="Times New Roman"/>
              </a:rPr>
              <a:t>; </a:t>
            </a:r>
            <a:r>
              <a:rPr dirty="0" sz="2000" spc="-484">
                <a:solidFill>
                  <a:srgbClr val="CC7832"/>
                </a:solidFill>
                <a:latin typeface="Times New Roman"/>
                <a:cs typeface="Times New Roman"/>
              </a:rPr>
              <a:t> </a:t>
            </a:r>
            <a:r>
              <a:rPr dirty="0" sz="2000" spc="-5">
                <a:solidFill>
                  <a:srgbClr val="CC7832"/>
                </a:solidFill>
                <a:latin typeface="Times New Roman"/>
                <a:cs typeface="Times New Roman"/>
              </a:rPr>
              <a:t>double</a:t>
            </a:r>
            <a:r>
              <a:rPr dirty="0" sz="2000" spc="-10">
                <a:solidFill>
                  <a:srgbClr val="CC7832"/>
                </a:solidFill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hourX</a:t>
            </a:r>
            <a:r>
              <a:rPr dirty="0" sz="2000">
                <a:latin typeface="Times New Roman"/>
                <a:cs typeface="Times New Roman"/>
              </a:rPr>
              <a:t> =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centerX</a:t>
            </a:r>
            <a:r>
              <a:rPr dirty="0" sz="2000">
                <a:latin typeface="Times New Roman"/>
                <a:cs typeface="Times New Roman"/>
              </a:rPr>
              <a:t> +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hLength </a:t>
            </a:r>
            <a:r>
              <a:rPr dirty="0" sz="2000">
                <a:latin typeface="Times New Roman"/>
                <a:cs typeface="Times New Roman"/>
              </a:rPr>
              <a:t>*</a:t>
            </a:r>
            <a:endParaRPr sz="2000">
              <a:latin typeface="Times New Roman"/>
              <a:cs typeface="Times New Roman"/>
            </a:endParaRPr>
          </a:p>
          <a:p>
            <a:pPr marL="12700" marR="47625" indent="508000">
              <a:lnSpc>
                <a:spcPct val="100000"/>
              </a:lnSpc>
            </a:pPr>
            <a:r>
              <a:rPr dirty="0" sz="2000" spc="-5">
                <a:latin typeface="Times New Roman"/>
                <a:cs typeface="Times New Roman"/>
              </a:rPr>
              <a:t>Math.</a:t>
            </a:r>
            <a:r>
              <a:rPr dirty="0" sz="2000" spc="-5" i="1">
                <a:latin typeface="Times New Roman"/>
                <a:cs typeface="Times New Roman"/>
              </a:rPr>
              <a:t>sin</a:t>
            </a:r>
            <a:r>
              <a:rPr dirty="0" sz="2000" spc="-5">
                <a:latin typeface="Times New Roman"/>
                <a:cs typeface="Times New Roman"/>
              </a:rPr>
              <a:t>((</a:t>
            </a:r>
            <a:r>
              <a:rPr dirty="0" sz="2000" spc="-5">
                <a:solidFill>
                  <a:srgbClr val="9876AA"/>
                </a:solidFill>
                <a:latin typeface="Times New Roman"/>
                <a:cs typeface="Times New Roman"/>
              </a:rPr>
              <a:t>hour </a:t>
            </a:r>
            <a:r>
              <a:rPr dirty="0" sz="2000">
                <a:latin typeface="Times New Roman"/>
                <a:cs typeface="Times New Roman"/>
              </a:rPr>
              <a:t>% </a:t>
            </a:r>
            <a:r>
              <a:rPr dirty="0" sz="2000">
                <a:solidFill>
                  <a:srgbClr val="6897BB"/>
                </a:solidFill>
                <a:latin typeface="Times New Roman"/>
                <a:cs typeface="Times New Roman"/>
              </a:rPr>
              <a:t>12 </a:t>
            </a:r>
            <a:r>
              <a:rPr dirty="0" sz="2000">
                <a:latin typeface="Times New Roman"/>
                <a:cs typeface="Times New Roman"/>
              </a:rPr>
              <a:t>+ </a:t>
            </a:r>
            <a:r>
              <a:rPr dirty="0" sz="2000" spc="-5">
                <a:solidFill>
                  <a:srgbClr val="9876AA"/>
                </a:solidFill>
                <a:latin typeface="Times New Roman"/>
                <a:cs typeface="Times New Roman"/>
              </a:rPr>
              <a:t>minute </a:t>
            </a:r>
            <a:r>
              <a:rPr dirty="0" sz="2000">
                <a:latin typeface="Times New Roman"/>
                <a:cs typeface="Times New Roman"/>
              </a:rPr>
              <a:t>/ </a:t>
            </a:r>
            <a:r>
              <a:rPr dirty="0" sz="2000">
                <a:solidFill>
                  <a:srgbClr val="6897BB"/>
                </a:solidFill>
                <a:latin typeface="Times New Roman"/>
                <a:cs typeface="Times New Roman"/>
              </a:rPr>
              <a:t>60.0</a:t>
            </a:r>
            <a:r>
              <a:rPr dirty="0" sz="2000">
                <a:latin typeface="Times New Roman"/>
                <a:cs typeface="Times New Roman"/>
              </a:rPr>
              <a:t>) * </a:t>
            </a:r>
            <a:r>
              <a:rPr dirty="0" sz="2000" spc="-5">
                <a:latin typeface="Times New Roman"/>
                <a:cs typeface="Times New Roman"/>
              </a:rPr>
              <a:t>(</a:t>
            </a:r>
            <a:r>
              <a:rPr dirty="0" sz="2000" spc="-5">
                <a:solidFill>
                  <a:srgbClr val="6897BB"/>
                </a:solidFill>
                <a:latin typeface="Times New Roman"/>
                <a:cs typeface="Times New Roman"/>
              </a:rPr>
              <a:t>2 </a:t>
            </a:r>
            <a:r>
              <a:rPr dirty="0" sz="2000">
                <a:latin typeface="Times New Roman"/>
                <a:cs typeface="Times New Roman"/>
              </a:rPr>
              <a:t>* </a:t>
            </a:r>
            <a:r>
              <a:rPr dirty="0" sz="2000" spc="-5">
                <a:latin typeface="Times New Roman"/>
                <a:cs typeface="Times New Roman"/>
              </a:rPr>
              <a:t>Math.</a:t>
            </a:r>
            <a:r>
              <a:rPr dirty="0" sz="2000" spc="-5" i="1">
                <a:solidFill>
                  <a:srgbClr val="9876AA"/>
                </a:solidFill>
                <a:latin typeface="Times New Roman"/>
                <a:cs typeface="Times New Roman"/>
              </a:rPr>
              <a:t>PI </a:t>
            </a:r>
            <a:r>
              <a:rPr dirty="0" sz="2000">
                <a:latin typeface="Times New Roman"/>
                <a:cs typeface="Times New Roman"/>
              </a:rPr>
              <a:t>/ </a:t>
            </a:r>
            <a:r>
              <a:rPr dirty="0" sz="2000" spc="-5">
                <a:solidFill>
                  <a:srgbClr val="6897BB"/>
                </a:solidFill>
                <a:latin typeface="Times New Roman"/>
                <a:cs typeface="Times New Roman"/>
              </a:rPr>
              <a:t>12</a:t>
            </a:r>
            <a:r>
              <a:rPr dirty="0" sz="2000" spc="-5">
                <a:latin typeface="Times New Roman"/>
                <a:cs typeface="Times New Roman"/>
              </a:rPr>
              <a:t>))</a:t>
            </a:r>
            <a:r>
              <a:rPr dirty="0" sz="2000" spc="-5">
                <a:solidFill>
                  <a:srgbClr val="CC7832"/>
                </a:solidFill>
                <a:latin typeface="Times New Roman"/>
                <a:cs typeface="Times New Roman"/>
              </a:rPr>
              <a:t>; </a:t>
            </a:r>
            <a:r>
              <a:rPr dirty="0" sz="2000" spc="-484">
                <a:solidFill>
                  <a:srgbClr val="CC7832"/>
                </a:solidFill>
                <a:latin typeface="Times New Roman"/>
                <a:cs typeface="Times New Roman"/>
              </a:rPr>
              <a:t> </a:t>
            </a:r>
            <a:r>
              <a:rPr dirty="0" sz="2000" spc="-5">
                <a:solidFill>
                  <a:srgbClr val="CC7832"/>
                </a:solidFill>
                <a:latin typeface="Times New Roman"/>
                <a:cs typeface="Times New Roman"/>
              </a:rPr>
              <a:t>double </a:t>
            </a:r>
            <a:r>
              <a:rPr dirty="0" sz="2000" spc="-5">
                <a:latin typeface="Times New Roman"/>
                <a:cs typeface="Times New Roman"/>
              </a:rPr>
              <a:t>hourY</a:t>
            </a:r>
            <a:r>
              <a:rPr dirty="0" sz="2000" spc="-7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=</a:t>
            </a:r>
            <a:r>
              <a:rPr dirty="0" sz="2000" spc="-5">
                <a:latin typeface="Times New Roman"/>
                <a:cs typeface="Times New Roman"/>
              </a:rPr>
              <a:t> centerY</a:t>
            </a:r>
            <a:r>
              <a:rPr dirty="0" sz="2000" spc="-7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-</a:t>
            </a:r>
            <a:r>
              <a:rPr dirty="0" sz="2000" spc="-5">
                <a:latin typeface="Times New Roman"/>
                <a:cs typeface="Times New Roman"/>
              </a:rPr>
              <a:t> hLength</a:t>
            </a:r>
            <a:r>
              <a:rPr dirty="0" sz="2000">
                <a:latin typeface="Times New Roman"/>
                <a:cs typeface="Times New Roman"/>
              </a:rPr>
              <a:t> *</a:t>
            </a:r>
            <a:endParaRPr sz="2000">
              <a:latin typeface="Times New Roman"/>
              <a:cs typeface="Times New Roman"/>
            </a:endParaRPr>
          </a:p>
          <a:p>
            <a:pPr marL="12700" marR="5080" indent="508000">
              <a:lnSpc>
                <a:spcPct val="100000"/>
              </a:lnSpc>
            </a:pPr>
            <a:r>
              <a:rPr dirty="0" sz="2000" spc="-5">
                <a:latin typeface="Times New Roman"/>
                <a:cs typeface="Times New Roman"/>
              </a:rPr>
              <a:t>Math.</a:t>
            </a:r>
            <a:r>
              <a:rPr dirty="0" sz="2000" spc="-5" i="1">
                <a:latin typeface="Times New Roman"/>
                <a:cs typeface="Times New Roman"/>
              </a:rPr>
              <a:t>cos</a:t>
            </a:r>
            <a:r>
              <a:rPr dirty="0" sz="2000" spc="-5">
                <a:latin typeface="Times New Roman"/>
                <a:cs typeface="Times New Roman"/>
              </a:rPr>
              <a:t>((</a:t>
            </a:r>
            <a:r>
              <a:rPr dirty="0" sz="2000" spc="-5">
                <a:solidFill>
                  <a:srgbClr val="9876AA"/>
                </a:solidFill>
                <a:latin typeface="Times New Roman"/>
                <a:cs typeface="Times New Roman"/>
              </a:rPr>
              <a:t>hour </a:t>
            </a:r>
            <a:r>
              <a:rPr dirty="0" sz="2000">
                <a:latin typeface="Times New Roman"/>
                <a:cs typeface="Times New Roman"/>
              </a:rPr>
              <a:t>% </a:t>
            </a:r>
            <a:r>
              <a:rPr dirty="0" sz="2000">
                <a:solidFill>
                  <a:srgbClr val="6897BB"/>
                </a:solidFill>
                <a:latin typeface="Times New Roman"/>
                <a:cs typeface="Times New Roman"/>
              </a:rPr>
              <a:t>12 </a:t>
            </a:r>
            <a:r>
              <a:rPr dirty="0" sz="2000">
                <a:latin typeface="Times New Roman"/>
                <a:cs typeface="Times New Roman"/>
              </a:rPr>
              <a:t>+ </a:t>
            </a:r>
            <a:r>
              <a:rPr dirty="0" sz="2000" spc="-5">
                <a:solidFill>
                  <a:srgbClr val="9876AA"/>
                </a:solidFill>
                <a:latin typeface="Times New Roman"/>
                <a:cs typeface="Times New Roman"/>
              </a:rPr>
              <a:t>minute </a:t>
            </a:r>
            <a:r>
              <a:rPr dirty="0" sz="2000">
                <a:latin typeface="Times New Roman"/>
                <a:cs typeface="Times New Roman"/>
              </a:rPr>
              <a:t>/ </a:t>
            </a:r>
            <a:r>
              <a:rPr dirty="0" sz="2000">
                <a:solidFill>
                  <a:srgbClr val="6897BB"/>
                </a:solidFill>
                <a:latin typeface="Times New Roman"/>
                <a:cs typeface="Times New Roman"/>
              </a:rPr>
              <a:t>60.0</a:t>
            </a:r>
            <a:r>
              <a:rPr dirty="0" sz="2000">
                <a:latin typeface="Times New Roman"/>
                <a:cs typeface="Times New Roman"/>
              </a:rPr>
              <a:t>) * </a:t>
            </a:r>
            <a:r>
              <a:rPr dirty="0" sz="2000" spc="-5">
                <a:latin typeface="Times New Roman"/>
                <a:cs typeface="Times New Roman"/>
              </a:rPr>
              <a:t>(</a:t>
            </a:r>
            <a:r>
              <a:rPr dirty="0" sz="2000" spc="-5">
                <a:solidFill>
                  <a:srgbClr val="6897BB"/>
                </a:solidFill>
                <a:latin typeface="Times New Roman"/>
                <a:cs typeface="Times New Roman"/>
              </a:rPr>
              <a:t>2 </a:t>
            </a:r>
            <a:r>
              <a:rPr dirty="0" sz="2000">
                <a:latin typeface="Times New Roman"/>
                <a:cs typeface="Times New Roman"/>
              </a:rPr>
              <a:t>* </a:t>
            </a:r>
            <a:r>
              <a:rPr dirty="0" sz="2000" spc="-5">
                <a:latin typeface="Times New Roman"/>
                <a:cs typeface="Times New Roman"/>
              </a:rPr>
              <a:t>Math.</a:t>
            </a:r>
            <a:r>
              <a:rPr dirty="0" sz="2000" spc="-5" i="1">
                <a:solidFill>
                  <a:srgbClr val="9876AA"/>
                </a:solidFill>
                <a:latin typeface="Times New Roman"/>
                <a:cs typeface="Times New Roman"/>
              </a:rPr>
              <a:t>PI </a:t>
            </a:r>
            <a:r>
              <a:rPr dirty="0" sz="2000">
                <a:latin typeface="Times New Roman"/>
                <a:cs typeface="Times New Roman"/>
              </a:rPr>
              <a:t>/ </a:t>
            </a:r>
            <a:r>
              <a:rPr dirty="0" sz="2000" spc="-5">
                <a:solidFill>
                  <a:srgbClr val="6897BB"/>
                </a:solidFill>
                <a:latin typeface="Times New Roman"/>
                <a:cs typeface="Times New Roman"/>
              </a:rPr>
              <a:t>12</a:t>
            </a:r>
            <a:r>
              <a:rPr dirty="0" sz="2000" spc="-5">
                <a:latin typeface="Times New Roman"/>
                <a:cs typeface="Times New Roman"/>
              </a:rPr>
              <a:t>))</a:t>
            </a:r>
            <a:r>
              <a:rPr dirty="0" sz="2000" spc="-5">
                <a:solidFill>
                  <a:srgbClr val="CC7832"/>
                </a:solidFill>
                <a:latin typeface="Times New Roman"/>
                <a:cs typeface="Times New Roman"/>
              </a:rPr>
              <a:t>; </a:t>
            </a:r>
            <a:r>
              <a:rPr dirty="0" sz="2000" spc="-484">
                <a:solidFill>
                  <a:srgbClr val="CC7832"/>
                </a:solidFill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Line hLine</a:t>
            </a:r>
            <a:r>
              <a:rPr dirty="0" sz="2000">
                <a:latin typeface="Times New Roman"/>
                <a:cs typeface="Times New Roman"/>
              </a:rPr>
              <a:t> =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 spc="-5">
                <a:solidFill>
                  <a:srgbClr val="CC7832"/>
                </a:solidFill>
                <a:latin typeface="Times New Roman"/>
                <a:cs typeface="Times New Roman"/>
              </a:rPr>
              <a:t>new</a:t>
            </a:r>
            <a:r>
              <a:rPr dirty="0" sz="2000" spc="5">
                <a:solidFill>
                  <a:srgbClr val="CC7832"/>
                </a:solidFill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Line(centerX</a:t>
            </a:r>
            <a:r>
              <a:rPr dirty="0" sz="2000" spc="-5">
                <a:solidFill>
                  <a:srgbClr val="CC7832"/>
                </a:solidFill>
                <a:latin typeface="Times New Roman"/>
                <a:cs typeface="Times New Roman"/>
              </a:rPr>
              <a:t>,</a:t>
            </a:r>
            <a:r>
              <a:rPr dirty="0" sz="2000" spc="5">
                <a:solidFill>
                  <a:srgbClr val="CC7832"/>
                </a:solidFill>
                <a:latin typeface="Times New Roman"/>
                <a:cs typeface="Times New Roman"/>
              </a:rPr>
              <a:t> </a:t>
            </a:r>
            <a:r>
              <a:rPr dirty="0" sz="2000" spc="-40">
                <a:latin typeface="Times New Roman"/>
                <a:cs typeface="Times New Roman"/>
              </a:rPr>
              <a:t>centerY</a:t>
            </a:r>
            <a:r>
              <a:rPr dirty="0" sz="2000" spc="-40">
                <a:solidFill>
                  <a:srgbClr val="CC7832"/>
                </a:solidFill>
                <a:latin typeface="Times New Roman"/>
                <a:cs typeface="Times New Roman"/>
              </a:rPr>
              <a:t>,</a:t>
            </a:r>
            <a:r>
              <a:rPr dirty="0" sz="2000">
                <a:solidFill>
                  <a:srgbClr val="CC7832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hourX</a:t>
            </a:r>
            <a:r>
              <a:rPr dirty="0" sz="2000">
                <a:solidFill>
                  <a:srgbClr val="CC7832"/>
                </a:solidFill>
                <a:latin typeface="Times New Roman"/>
                <a:cs typeface="Times New Roman"/>
              </a:rPr>
              <a:t>, </a:t>
            </a:r>
            <a:r>
              <a:rPr dirty="0" sz="2000" spc="-5">
                <a:latin typeface="Times New Roman"/>
                <a:cs typeface="Times New Roman"/>
              </a:rPr>
              <a:t>hourY)</a:t>
            </a:r>
            <a:r>
              <a:rPr dirty="0" sz="2000" spc="-5">
                <a:solidFill>
                  <a:srgbClr val="CC7832"/>
                </a:solidFill>
                <a:latin typeface="Times New Roman"/>
                <a:cs typeface="Times New Roman"/>
              </a:rPr>
              <a:t>; </a:t>
            </a:r>
            <a:r>
              <a:rPr dirty="0" sz="2000">
                <a:solidFill>
                  <a:srgbClr val="CC7832"/>
                </a:solidFill>
                <a:latin typeface="Times New Roman"/>
                <a:cs typeface="Times New Roman"/>
              </a:rPr>
              <a:t> </a:t>
            </a:r>
            <a:r>
              <a:rPr dirty="0" sz="2000" spc="-10">
                <a:latin typeface="Times New Roman"/>
                <a:cs typeface="Times New Roman"/>
              </a:rPr>
              <a:t>hLine.setStroke(Color.</a:t>
            </a:r>
            <a:r>
              <a:rPr dirty="0" sz="2000" spc="-10" i="1">
                <a:solidFill>
                  <a:srgbClr val="9876AA"/>
                </a:solidFill>
                <a:latin typeface="Times New Roman"/>
                <a:cs typeface="Times New Roman"/>
              </a:rPr>
              <a:t>GREEN</a:t>
            </a:r>
            <a:r>
              <a:rPr dirty="0" sz="2000" spc="-10">
                <a:latin typeface="Times New Roman"/>
                <a:cs typeface="Times New Roman"/>
              </a:rPr>
              <a:t>)</a:t>
            </a:r>
            <a:r>
              <a:rPr dirty="0" sz="2000" spc="-10">
                <a:solidFill>
                  <a:srgbClr val="CC7832"/>
                </a:solidFill>
                <a:latin typeface="Times New Roman"/>
                <a:cs typeface="Times New Roman"/>
              </a:rPr>
              <a:t>;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630"/>
              </a:lnSpc>
            </a:pPr>
            <a:fld id="{81D60167-4931-47E6-BA6A-407CBD079E47}" type="slidenum">
              <a:rPr dirty="0"/>
              <a:t>100</a:t>
            </a:fld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95933" y="780796"/>
            <a:ext cx="6151880" cy="1244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 marR="5080" indent="453390">
              <a:lnSpc>
                <a:spcPct val="100000"/>
              </a:lnSpc>
              <a:spcBef>
                <a:spcPts val="100"/>
              </a:spcBef>
            </a:pPr>
            <a:r>
              <a:rPr dirty="0" sz="4000" spc="-5" b="0">
                <a:latin typeface="Times New Roman"/>
                <a:cs typeface="Times New Roman"/>
              </a:rPr>
              <a:t>Lecture </a:t>
            </a:r>
            <a:r>
              <a:rPr dirty="0" sz="4000" b="0">
                <a:latin typeface="Times New Roman"/>
                <a:cs typeface="Times New Roman"/>
              </a:rPr>
              <a:t>14: </a:t>
            </a:r>
            <a:r>
              <a:rPr dirty="0" sz="4000" spc="-5" b="0">
                <a:latin typeface="Times New Roman"/>
                <a:cs typeface="Times New Roman"/>
              </a:rPr>
              <a:t>Event-Driven </a:t>
            </a:r>
            <a:r>
              <a:rPr dirty="0" sz="4000" b="0">
                <a:latin typeface="Times New Roman"/>
                <a:cs typeface="Times New Roman"/>
              </a:rPr>
              <a:t> Programming</a:t>
            </a:r>
            <a:r>
              <a:rPr dirty="0" sz="4000" spc="-25" b="0">
                <a:latin typeface="Times New Roman"/>
                <a:cs typeface="Times New Roman"/>
              </a:rPr>
              <a:t> </a:t>
            </a:r>
            <a:r>
              <a:rPr dirty="0" sz="4000" spc="-5" b="0">
                <a:latin typeface="Times New Roman"/>
                <a:cs typeface="Times New Roman"/>
              </a:rPr>
              <a:t>and</a:t>
            </a:r>
            <a:r>
              <a:rPr dirty="0" sz="4000" spc="-245" b="0">
                <a:latin typeface="Times New Roman"/>
                <a:cs typeface="Times New Roman"/>
              </a:rPr>
              <a:t> </a:t>
            </a:r>
            <a:r>
              <a:rPr dirty="0" sz="4000" spc="-5" b="0">
                <a:latin typeface="Times New Roman"/>
                <a:cs typeface="Times New Roman"/>
              </a:rPr>
              <a:t>Animations</a:t>
            </a:r>
            <a:endParaRPr sz="4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70236" y="388619"/>
            <a:ext cx="2727325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 b="0">
                <a:latin typeface="Times New Roman"/>
                <a:cs typeface="Times New Roman"/>
              </a:rPr>
              <a:t>Motivations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07975" y="1317243"/>
            <a:ext cx="4978400" cy="38658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800">
                <a:latin typeface="Times New Roman"/>
                <a:cs typeface="Times New Roman"/>
              </a:rPr>
              <a:t>Suppose you </a:t>
            </a:r>
            <a:r>
              <a:rPr dirty="0" sz="2800" spc="-5">
                <a:latin typeface="Times New Roman"/>
                <a:cs typeface="Times New Roman"/>
              </a:rPr>
              <a:t>want to write </a:t>
            </a:r>
            <a:r>
              <a:rPr dirty="0" sz="2800">
                <a:latin typeface="Times New Roman"/>
                <a:cs typeface="Times New Roman"/>
              </a:rPr>
              <a:t>a GUI </a:t>
            </a:r>
            <a:r>
              <a:rPr dirty="0" sz="2800" spc="5">
                <a:latin typeface="Times New Roman"/>
                <a:cs typeface="Times New Roman"/>
              </a:rPr>
              <a:t> </a:t>
            </a:r>
            <a:r>
              <a:rPr dirty="0" sz="2800">
                <a:latin typeface="Times New Roman"/>
                <a:cs typeface="Times New Roman"/>
              </a:rPr>
              <a:t>program </a:t>
            </a:r>
            <a:r>
              <a:rPr dirty="0" sz="2800" spc="-5">
                <a:latin typeface="Times New Roman"/>
                <a:cs typeface="Times New Roman"/>
              </a:rPr>
              <a:t>that lets the user enter </a:t>
            </a:r>
            <a:r>
              <a:rPr dirty="0" sz="2800">
                <a:latin typeface="Times New Roman"/>
                <a:cs typeface="Times New Roman"/>
              </a:rPr>
              <a:t>a </a:t>
            </a:r>
            <a:r>
              <a:rPr dirty="0" sz="2800" spc="5">
                <a:latin typeface="Times New Roman"/>
                <a:cs typeface="Times New Roman"/>
              </a:rPr>
              <a:t> </a:t>
            </a:r>
            <a:r>
              <a:rPr dirty="0" sz="2800" spc="-5">
                <a:latin typeface="Times New Roman"/>
                <a:cs typeface="Times New Roman"/>
              </a:rPr>
              <a:t>loan amount, annual interest rate, </a:t>
            </a:r>
            <a:r>
              <a:rPr dirty="0" sz="2800">
                <a:latin typeface="Times New Roman"/>
                <a:cs typeface="Times New Roman"/>
              </a:rPr>
              <a:t> </a:t>
            </a:r>
            <a:r>
              <a:rPr dirty="0" sz="2800" spc="-5">
                <a:latin typeface="Times New Roman"/>
                <a:cs typeface="Times New Roman"/>
              </a:rPr>
              <a:t>and number</a:t>
            </a:r>
            <a:r>
              <a:rPr dirty="0" sz="2800">
                <a:latin typeface="Times New Roman"/>
                <a:cs typeface="Times New Roman"/>
              </a:rPr>
              <a:t> of </a:t>
            </a:r>
            <a:r>
              <a:rPr dirty="0" sz="2800" spc="-5">
                <a:latin typeface="Times New Roman"/>
                <a:cs typeface="Times New Roman"/>
              </a:rPr>
              <a:t>years</a:t>
            </a:r>
            <a:r>
              <a:rPr dirty="0" sz="2800" spc="-10">
                <a:latin typeface="Times New Roman"/>
                <a:cs typeface="Times New Roman"/>
              </a:rPr>
              <a:t> </a:t>
            </a:r>
            <a:r>
              <a:rPr dirty="0" sz="2800" spc="-5">
                <a:latin typeface="Times New Roman"/>
                <a:cs typeface="Times New Roman"/>
              </a:rPr>
              <a:t>and </a:t>
            </a:r>
            <a:r>
              <a:rPr dirty="0" sz="2800" spc="-10">
                <a:latin typeface="Times New Roman"/>
                <a:cs typeface="Times New Roman"/>
              </a:rPr>
              <a:t>click</a:t>
            </a:r>
            <a:r>
              <a:rPr dirty="0" sz="2800" spc="-5">
                <a:latin typeface="Times New Roman"/>
                <a:cs typeface="Times New Roman"/>
              </a:rPr>
              <a:t> the </a:t>
            </a:r>
            <a:r>
              <a:rPr dirty="0" sz="2800">
                <a:latin typeface="Times New Roman"/>
                <a:cs typeface="Times New Roman"/>
              </a:rPr>
              <a:t> </a:t>
            </a:r>
            <a:r>
              <a:rPr dirty="0" sz="2800" spc="-5" i="1">
                <a:latin typeface="Times New Roman"/>
                <a:cs typeface="Times New Roman"/>
              </a:rPr>
              <a:t>Compute Payment </a:t>
            </a:r>
            <a:r>
              <a:rPr dirty="0" sz="2800" spc="-5">
                <a:latin typeface="Times New Roman"/>
                <a:cs typeface="Times New Roman"/>
              </a:rPr>
              <a:t>button to obtain </a:t>
            </a:r>
            <a:r>
              <a:rPr dirty="0" sz="2800" spc="-685">
                <a:latin typeface="Times New Roman"/>
                <a:cs typeface="Times New Roman"/>
              </a:rPr>
              <a:t> </a:t>
            </a:r>
            <a:r>
              <a:rPr dirty="0" sz="2800" spc="-5">
                <a:latin typeface="Times New Roman"/>
                <a:cs typeface="Times New Roman"/>
              </a:rPr>
              <a:t>the monthly payment and total </a:t>
            </a:r>
            <a:r>
              <a:rPr dirty="0" sz="2800">
                <a:latin typeface="Times New Roman"/>
                <a:cs typeface="Times New Roman"/>
              </a:rPr>
              <a:t> </a:t>
            </a:r>
            <a:r>
              <a:rPr dirty="0" sz="2800" spc="-5">
                <a:latin typeface="Times New Roman"/>
                <a:cs typeface="Times New Roman"/>
              </a:rPr>
              <a:t>payment. </a:t>
            </a:r>
            <a:r>
              <a:rPr dirty="0" sz="2800">
                <a:latin typeface="Times New Roman"/>
                <a:cs typeface="Times New Roman"/>
              </a:rPr>
              <a:t>How do you </a:t>
            </a:r>
            <a:r>
              <a:rPr dirty="0" sz="2800" spc="-5">
                <a:latin typeface="Times New Roman"/>
                <a:cs typeface="Times New Roman"/>
              </a:rPr>
              <a:t>accomplish </a:t>
            </a:r>
            <a:r>
              <a:rPr dirty="0" sz="2800" spc="-685">
                <a:latin typeface="Times New Roman"/>
                <a:cs typeface="Times New Roman"/>
              </a:rPr>
              <a:t> </a:t>
            </a:r>
            <a:r>
              <a:rPr dirty="0" sz="2800" spc="-5">
                <a:latin typeface="Times New Roman"/>
                <a:cs typeface="Times New Roman"/>
              </a:rPr>
              <a:t>the task? </a:t>
            </a:r>
            <a:r>
              <a:rPr dirty="0" sz="2800" spc="-95">
                <a:latin typeface="Times New Roman"/>
                <a:cs typeface="Times New Roman"/>
              </a:rPr>
              <a:t>You </a:t>
            </a:r>
            <a:r>
              <a:rPr dirty="0" sz="2800" spc="-5">
                <a:latin typeface="Times New Roman"/>
                <a:cs typeface="Times New Roman"/>
              </a:rPr>
              <a:t>have to use </a:t>
            </a:r>
            <a:r>
              <a:rPr dirty="0" sz="2800" spc="-10" i="1">
                <a:latin typeface="Times New Roman"/>
                <a:cs typeface="Times New Roman"/>
              </a:rPr>
              <a:t>event- </a:t>
            </a:r>
            <a:r>
              <a:rPr dirty="0" sz="2800" spc="-5" i="1">
                <a:latin typeface="Times New Roman"/>
                <a:cs typeface="Times New Roman"/>
              </a:rPr>
              <a:t> </a:t>
            </a:r>
            <a:r>
              <a:rPr dirty="0" sz="2800" spc="-5" i="1">
                <a:latin typeface="Times New Roman"/>
                <a:cs typeface="Times New Roman"/>
              </a:rPr>
              <a:t>driven </a:t>
            </a:r>
            <a:r>
              <a:rPr dirty="0" sz="2800" spc="-15" i="1">
                <a:latin typeface="Times New Roman"/>
                <a:cs typeface="Times New Roman"/>
              </a:rPr>
              <a:t>programming</a:t>
            </a:r>
            <a:r>
              <a:rPr dirty="0" sz="2800" spc="-10" i="1">
                <a:latin typeface="Times New Roman"/>
                <a:cs typeface="Times New Roman"/>
              </a:rPr>
              <a:t> </a:t>
            </a:r>
            <a:r>
              <a:rPr dirty="0" sz="2800" spc="-5">
                <a:latin typeface="Times New Roman"/>
                <a:cs typeface="Times New Roman"/>
              </a:rPr>
              <a:t>to</a:t>
            </a:r>
            <a:r>
              <a:rPr dirty="0" sz="2800">
                <a:latin typeface="Times New Roman"/>
                <a:cs typeface="Times New Roman"/>
              </a:rPr>
              <a:t> </a:t>
            </a:r>
            <a:r>
              <a:rPr dirty="0" sz="2800" spc="-5">
                <a:latin typeface="Times New Roman"/>
                <a:cs typeface="Times New Roman"/>
              </a:rPr>
              <a:t>write</a:t>
            </a:r>
            <a:r>
              <a:rPr dirty="0" sz="2800" spc="-15">
                <a:latin typeface="Times New Roman"/>
                <a:cs typeface="Times New Roman"/>
              </a:rPr>
              <a:t> </a:t>
            </a:r>
            <a:r>
              <a:rPr dirty="0" sz="2800" spc="-5">
                <a:latin typeface="Times New Roman"/>
                <a:cs typeface="Times New Roman"/>
              </a:rPr>
              <a:t>the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07975" y="5151627"/>
            <a:ext cx="4277995" cy="885190"/>
          </a:xfrm>
          <a:prstGeom prst="rect">
            <a:avLst/>
          </a:prstGeom>
        </p:spPr>
        <p:txBody>
          <a:bodyPr wrap="square" lIns="0" tIns="6350" rIns="0" bIns="0" rtlCol="0" vert="horz">
            <a:spAutoFit/>
          </a:bodyPr>
          <a:lstStyle/>
          <a:p>
            <a:pPr marL="12700" marR="5080">
              <a:lnSpc>
                <a:spcPct val="101400"/>
              </a:lnSpc>
              <a:spcBef>
                <a:spcPts val="50"/>
              </a:spcBef>
            </a:pPr>
            <a:r>
              <a:rPr dirty="0" sz="2800" spc="-5">
                <a:latin typeface="Times New Roman"/>
                <a:cs typeface="Times New Roman"/>
              </a:rPr>
              <a:t>code to respond to the button- </a:t>
            </a:r>
            <a:r>
              <a:rPr dirty="0" sz="2800" spc="-685">
                <a:latin typeface="Times New Roman"/>
                <a:cs typeface="Times New Roman"/>
              </a:rPr>
              <a:t> </a:t>
            </a:r>
            <a:r>
              <a:rPr dirty="0" sz="2800" spc="-5">
                <a:latin typeface="Times New Roman"/>
                <a:cs typeface="Times New Roman"/>
              </a:rPr>
              <a:t>clicking event.</a:t>
            </a:r>
            <a:endParaRPr sz="2800">
              <a:latin typeface="Times New Roman"/>
              <a:cs typeface="Times New Roman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10200" y="1376362"/>
            <a:ext cx="3506787" cy="2433637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5651500" y="5486400"/>
            <a:ext cx="2324100" cy="381000"/>
          </a:xfrm>
          <a:prstGeom prst="rect">
            <a:avLst/>
          </a:prstGeom>
          <a:solidFill>
            <a:srgbClr val="92D050"/>
          </a:solidFill>
        </p:spPr>
        <p:txBody>
          <a:bodyPr wrap="square" lIns="0" tIns="32384" rIns="0" bIns="0" rtlCol="0" vert="horz">
            <a:spAutoFit/>
          </a:bodyPr>
          <a:lstStyle/>
          <a:p>
            <a:pPr marL="372745">
              <a:lnSpc>
                <a:spcPct val="100000"/>
              </a:lnSpc>
              <a:spcBef>
                <a:spcPts val="254"/>
              </a:spcBef>
            </a:pPr>
            <a:r>
              <a:rPr dirty="0" sz="2000" spc="-5">
                <a:latin typeface="Times New Roman"/>
                <a:cs typeface="Times New Roman"/>
              </a:rPr>
              <a:t>LoanCalculator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630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630"/>
              </a:lnSpc>
            </a:pPr>
            <a:fld id="{81D60167-4931-47E6-BA6A-407CBD079E47}" type="slidenum">
              <a:rPr dirty="0"/>
              <a:t>100</a:t>
            </a:fld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71600" y="156971"/>
            <a:ext cx="6400800" cy="1369695"/>
          </a:xfrm>
          <a:prstGeom prst="rect"/>
        </p:spPr>
        <p:txBody>
          <a:bodyPr wrap="square" lIns="0" tIns="8890" rIns="0" bIns="0" rtlCol="0" vert="horz">
            <a:spAutoFit/>
          </a:bodyPr>
          <a:lstStyle/>
          <a:p>
            <a:pPr marL="1663700" marR="5080" indent="-1651000">
              <a:lnSpc>
                <a:spcPct val="100499"/>
              </a:lnSpc>
              <a:spcBef>
                <a:spcPts val="70"/>
              </a:spcBef>
              <a:tabLst>
                <a:tab pos="3347720" algn="l"/>
              </a:tabLst>
            </a:pPr>
            <a:r>
              <a:rPr dirty="0" b="0">
                <a:latin typeface="Times New Roman"/>
                <a:cs typeface="Times New Roman"/>
              </a:rPr>
              <a:t>P</a:t>
            </a:r>
            <a:r>
              <a:rPr dirty="0" spc="-5" b="0">
                <a:latin typeface="Times New Roman"/>
                <a:cs typeface="Times New Roman"/>
              </a:rPr>
              <a:t>r</a:t>
            </a:r>
            <a:r>
              <a:rPr dirty="0" b="0">
                <a:latin typeface="Times New Roman"/>
                <a:cs typeface="Times New Roman"/>
              </a:rPr>
              <a:t>o</a:t>
            </a:r>
            <a:r>
              <a:rPr dirty="0" spc="-5" b="0">
                <a:latin typeface="Times New Roman"/>
                <a:cs typeface="Times New Roman"/>
              </a:rPr>
              <a:t>ce</a:t>
            </a:r>
            <a:r>
              <a:rPr dirty="0" b="0">
                <a:latin typeface="Times New Roman"/>
                <a:cs typeface="Times New Roman"/>
              </a:rPr>
              <a:t>du</a:t>
            </a:r>
            <a:r>
              <a:rPr dirty="0" spc="-5" b="0">
                <a:latin typeface="Times New Roman"/>
                <a:cs typeface="Times New Roman"/>
              </a:rPr>
              <a:t>ra</a:t>
            </a:r>
            <a:r>
              <a:rPr dirty="0" b="0">
                <a:latin typeface="Times New Roman"/>
                <a:cs typeface="Times New Roman"/>
              </a:rPr>
              <a:t>l vs.	</a:t>
            </a:r>
            <a:r>
              <a:rPr dirty="0" spc="-5" b="0">
                <a:latin typeface="Times New Roman"/>
                <a:cs typeface="Times New Roman"/>
              </a:rPr>
              <a:t>E</a:t>
            </a:r>
            <a:r>
              <a:rPr dirty="0" b="0">
                <a:latin typeface="Times New Roman"/>
                <a:cs typeface="Times New Roman"/>
              </a:rPr>
              <a:t>v</a:t>
            </a:r>
            <a:r>
              <a:rPr dirty="0" spc="-5" b="0">
                <a:latin typeface="Times New Roman"/>
                <a:cs typeface="Times New Roman"/>
              </a:rPr>
              <a:t>e</a:t>
            </a:r>
            <a:r>
              <a:rPr dirty="0" b="0">
                <a:latin typeface="Times New Roman"/>
                <a:cs typeface="Times New Roman"/>
              </a:rPr>
              <a:t>nt</a:t>
            </a:r>
            <a:r>
              <a:rPr dirty="0" spc="-5" b="0">
                <a:latin typeface="Times New Roman"/>
                <a:cs typeface="Times New Roman"/>
              </a:rPr>
              <a:t>-Dr</a:t>
            </a:r>
            <a:r>
              <a:rPr dirty="0" b="0">
                <a:latin typeface="Times New Roman"/>
                <a:cs typeface="Times New Roman"/>
              </a:rPr>
              <a:t>iv</a:t>
            </a:r>
            <a:r>
              <a:rPr dirty="0" spc="-5" b="0">
                <a:latin typeface="Times New Roman"/>
                <a:cs typeface="Times New Roman"/>
              </a:rPr>
              <a:t>e</a:t>
            </a:r>
            <a:r>
              <a:rPr dirty="0" b="0">
                <a:latin typeface="Times New Roman"/>
                <a:cs typeface="Times New Roman"/>
              </a:rPr>
              <a:t>n  </a:t>
            </a:r>
            <a:r>
              <a:rPr dirty="0" spc="-5" b="0">
                <a:latin typeface="Times New Roman"/>
                <a:cs typeface="Times New Roman"/>
              </a:rPr>
              <a:t>Programming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6575" y="1924812"/>
            <a:ext cx="7268845" cy="2458085"/>
          </a:xfrm>
          <a:prstGeom prst="rect">
            <a:avLst/>
          </a:prstGeom>
        </p:spPr>
        <p:txBody>
          <a:bodyPr wrap="square" lIns="0" tIns="30480" rIns="0" bIns="0" rtlCol="0" vert="horz">
            <a:spAutoFit/>
          </a:bodyPr>
          <a:lstStyle/>
          <a:p>
            <a:pPr marL="355600" marR="5080" indent="-342900">
              <a:lnSpc>
                <a:spcPts val="3820"/>
              </a:lnSpc>
              <a:spcBef>
                <a:spcPts val="240"/>
              </a:spcBef>
              <a:buSzPct val="75000"/>
              <a:buFont typeface="Wingdings"/>
              <a:buChar char="■"/>
              <a:tabLst>
                <a:tab pos="354965" algn="l"/>
                <a:tab pos="355600" algn="l"/>
              </a:tabLst>
            </a:pPr>
            <a:r>
              <a:rPr dirty="0" sz="3200" spc="-5" b="1" i="1">
                <a:latin typeface="Times New Roman"/>
                <a:cs typeface="Times New Roman"/>
              </a:rPr>
              <a:t>Procedural</a:t>
            </a:r>
            <a:r>
              <a:rPr dirty="0" sz="3200" b="1" i="1">
                <a:latin typeface="Times New Roman"/>
                <a:cs typeface="Times New Roman"/>
              </a:rPr>
              <a:t> </a:t>
            </a:r>
            <a:r>
              <a:rPr dirty="0" sz="3200" spc="-5" b="1" i="1">
                <a:latin typeface="Times New Roman"/>
                <a:cs typeface="Times New Roman"/>
              </a:rPr>
              <a:t>programming</a:t>
            </a:r>
            <a:r>
              <a:rPr dirty="0" sz="3200" spc="5" b="1" i="1">
                <a:latin typeface="Times New Roman"/>
                <a:cs typeface="Times New Roman"/>
              </a:rPr>
              <a:t> </a:t>
            </a:r>
            <a:r>
              <a:rPr dirty="0" sz="3200" spc="-5">
                <a:latin typeface="Times New Roman"/>
                <a:cs typeface="Times New Roman"/>
              </a:rPr>
              <a:t>is</a:t>
            </a:r>
            <a:r>
              <a:rPr dirty="0" sz="3200" spc="5">
                <a:latin typeface="Times New Roman"/>
                <a:cs typeface="Times New Roman"/>
              </a:rPr>
              <a:t> </a:t>
            </a:r>
            <a:r>
              <a:rPr dirty="0" sz="3200" spc="-5">
                <a:latin typeface="Times New Roman"/>
                <a:cs typeface="Times New Roman"/>
              </a:rPr>
              <a:t>executed</a:t>
            </a:r>
            <a:r>
              <a:rPr dirty="0" sz="3200" spc="5">
                <a:latin typeface="Times New Roman"/>
                <a:cs typeface="Times New Roman"/>
              </a:rPr>
              <a:t> </a:t>
            </a:r>
            <a:r>
              <a:rPr dirty="0" sz="3200" spc="-5">
                <a:latin typeface="Times New Roman"/>
                <a:cs typeface="Times New Roman"/>
              </a:rPr>
              <a:t>in</a:t>
            </a:r>
            <a:r>
              <a:rPr dirty="0" sz="3200" spc="5">
                <a:latin typeface="Times New Roman"/>
                <a:cs typeface="Times New Roman"/>
              </a:rPr>
              <a:t> </a:t>
            </a:r>
            <a:r>
              <a:rPr dirty="0" sz="3200">
                <a:latin typeface="Times New Roman"/>
                <a:cs typeface="Times New Roman"/>
              </a:rPr>
              <a:t>a </a:t>
            </a:r>
            <a:r>
              <a:rPr dirty="0" sz="3200" spc="-785">
                <a:latin typeface="Times New Roman"/>
                <a:cs typeface="Times New Roman"/>
              </a:rPr>
              <a:t> </a:t>
            </a:r>
            <a:r>
              <a:rPr dirty="0" sz="3200" spc="-5">
                <a:latin typeface="Times New Roman"/>
                <a:cs typeface="Times New Roman"/>
              </a:rPr>
              <a:t>procedural</a:t>
            </a:r>
            <a:r>
              <a:rPr dirty="0" sz="3200" spc="-10">
                <a:latin typeface="Times New Roman"/>
                <a:cs typeface="Times New Roman"/>
              </a:rPr>
              <a:t> </a:t>
            </a:r>
            <a:r>
              <a:rPr dirty="0" sz="3200" spc="-35">
                <a:latin typeface="Times New Roman"/>
                <a:cs typeface="Times New Roman"/>
              </a:rPr>
              <a:t>order.</a:t>
            </a:r>
            <a:endParaRPr sz="3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Font typeface="Wingdings"/>
              <a:buChar char="■"/>
            </a:pPr>
            <a:endParaRPr sz="3300">
              <a:latin typeface="Times New Roman"/>
              <a:cs typeface="Times New Roman"/>
            </a:endParaRPr>
          </a:p>
          <a:p>
            <a:pPr marL="355600" marR="422909" indent="-342900">
              <a:lnSpc>
                <a:spcPts val="3820"/>
              </a:lnSpc>
              <a:buSzPct val="75000"/>
              <a:buFont typeface="Wingdings"/>
              <a:buChar char="■"/>
              <a:tabLst>
                <a:tab pos="354965" algn="l"/>
                <a:tab pos="355600" algn="l"/>
              </a:tabLst>
            </a:pPr>
            <a:r>
              <a:rPr dirty="0" sz="3200" spc="-5">
                <a:latin typeface="Times New Roman"/>
                <a:cs typeface="Times New Roman"/>
              </a:rPr>
              <a:t>In </a:t>
            </a:r>
            <a:r>
              <a:rPr dirty="0" sz="3200" spc="-5" b="1">
                <a:latin typeface="Times New Roman"/>
                <a:cs typeface="Times New Roman"/>
              </a:rPr>
              <a:t>event-driven</a:t>
            </a:r>
            <a:r>
              <a:rPr dirty="0" sz="3200" spc="-10" b="1">
                <a:latin typeface="Times New Roman"/>
                <a:cs typeface="Times New Roman"/>
              </a:rPr>
              <a:t> programming</a:t>
            </a:r>
            <a:r>
              <a:rPr dirty="0" sz="3200" spc="-10">
                <a:latin typeface="Times New Roman"/>
                <a:cs typeface="Times New Roman"/>
              </a:rPr>
              <a:t>,</a:t>
            </a:r>
            <a:r>
              <a:rPr dirty="0" sz="3200" spc="-5">
                <a:latin typeface="Times New Roman"/>
                <a:cs typeface="Times New Roman"/>
              </a:rPr>
              <a:t> </a:t>
            </a:r>
            <a:r>
              <a:rPr dirty="0" sz="3200">
                <a:latin typeface="Times New Roman"/>
                <a:cs typeface="Times New Roman"/>
              </a:rPr>
              <a:t>code </a:t>
            </a:r>
            <a:r>
              <a:rPr dirty="0" sz="3200" spc="-5">
                <a:latin typeface="Times New Roman"/>
                <a:cs typeface="Times New Roman"/>
              </a:rPr>
              <a:t>is </a:t>
            </a:r>
            <a:r>
              <a:rPr dirty="0" sz="3200" spc="-785">
                <a:latin typeface="Times New Roman"/>
                <a:cs typeface="Times New Roman"/>
              </a:rPr>
              <a:t> </a:t>
            </a:r>
            <a:r>
              <a:rPr dirty="0" sz="3200" spc="-5">
                <a:latin typeface="Times New Roman"/>
                <a:cs typeface="Times New Roman"/>
              </a:rPr>
              <a:t>executed </a:t>
            </a:r>
            <a:r>
              <a:rPr dirty="0" sz="3200">
                <a:latin typeface="Times New Roman"/>
                <a:cs typeface="Times New Roman"/>
              </a:rPr>
              <a:t>upon </a:t>
            </a:r>
            <a:r>
              <a:rPr dirty="0" sz="3200" spc="-5">
                <a:latin typeface="Times New Roman"/>
                <a:cs typeface="Times New Roman"/>
              </a:rPr>
              <a:t>activation</a:t>
            </a:r>
            <a:r>
              <a:rPr dirty="0" sz="3200">
                <a:latin typeface="Times New Roman"/>
                <a:cs typeface="Times New Roman"/>
              </a:rPr>
              <a:t> of</a:t>
            </a:r>
            <a:r>
              <a:rPr dirty="0" sz="3200" spc="-5">
                <a:latin typeface="Times New Roman"/>
                <a:cs typeface="Times New Roman"/>
              </a:rPr>
              <a:t> events.</a:t>
            </a:r>
            <a:endParaRPr sz="3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5106" y="489203"/>
            <a:ext cx="8194040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107305" algn="l"/>
              </a:tabLst>
            </a:pPr>
            <a:r>
              <a:rPr dirty="0" spc="-65" b="0">
                <a:latin typeface="Times New Roman"/>
                <a:cs typeface="Times New Roman"/>
              </a:rPr>
              <a:t>Taste</a:t>
            </a:r>
            <a:r>
              <a:rPr dirty="0" spc="5" b="0">
                <a:latin typeface="Times New Roman"/>
                <a:cs typeface="Times New Roman"/>
              </a:rPr>
              <a:t> </a:t>
            </a:r>
            <a:r>
              <a:rPr dirty="0" b="0">
                <a:latin typeface="Times New Roman"/>
                <a:cs typeface="Times New Roman"/>
              </a:rPr>
              <a:t>of</a:t>
            </a:r>
            <a:r>
              <a:rPr dirty="0" spc="10" b="0">
                <a:latin typeface="Times New Roman"/>
                <a:cs typeface="Times New Roman"/>
              </a:rPr>
              <a:t> </a:t>
            </a:r>
            <a:r>
              <a:rPr dirty="0" spc="-5" b="0">
                <a:latin typeface="Times New Roman"/>
                <a:cs typeface="Times New Roman"/>
              </a:rPr>
              <a:t>Event-Driven	Programming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6575" y="1463548"/>
            <a:ext cx="7913370" cy="2668270"/>
          </a:xfrm>
          <a:prstGeom prst="rect">
            <a:avLst/>
          </a:prstGeom>
        </p:spPr>
        <p:txBody>
          <a:bodyPr wrap="square" lIns="0" tIns="55244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434"/>
              </a:spcBef>
              <a:buSzPct val="75000"/>
              <a:buFont typeface="Wingdings"/>
              <a:buChar char="■"/>
              <a:tabLst>
                <a:tab pos="354965" algn="l"/>
                <a:tab pos="355600" algn="l"/>
              </a:tabLst>
            </a:pPr>
            <a:r>
              <a:rPr dirty="0" sz="2800">
                <a:latin typeface="Times New Roman"/>
                <a:cs typeface="Times New Roman"/>
              </a:rPr>
              <a:t>The</a:t>
            </a:r>
            <a:r>
              <a:rPr dirty="0" sz="2800" spc="-15">
                <a:latin typeface="Times New Roman"/>
                <a:cs typeface="Times New Roman"/>
              </a:rPr>
              <a:t> </a:t>
            </a:r>
            <a:r>
              <a:rPr dirty="0" sz="2800" spc="-5">
                <a:latin typeface="Times New Roman"/>
                <a:cs typeface="Times New Roman"/>
              </a:rPr>
              <a:t>example</a:t>
            </a:r>
            <a:r>
              <a:rPr dirty="0" sz="2800" spc="-15">
                <a:latin typeface="Times New Roman"/>
                <a:cs typeface="Times New Roman"/>
              </a:rPr>
              <a:t> </a:t>
            </a:r>
            <a:r>
              <a:rPr dirty="0" sz="2800" spc="-5">
                <a:latin typeface="Times New Roman"/>
                <a:cs typeface="Times New Roman"/>
              </a:rPr>
              <a:t>displays</a:t>
            </a:r>
            <a:r>
              <a:rPr dirty="0" sz="2800" spc="-10">
                <a:latin typeface="Times New Roman"/>
                <a:cs typeface="Times New Roman"/>
              </a:rPr>
              <a:t> </a:t>
            </a:r>
            <a:r>
              <a:rPr dirty="0" sz="2800">
                <a:latin typeface="Times New Roman"/>
                <a:cs typeface="Times New Roman"/>
              </a:rPr>
              <a:t>a</a:t>
            </a:r>
            <a:r>
              <a:rPr dirty="0" sz="2800" spc="-10">
                <a:latin typeface="Times New Roman"/>
                <a:cs typeface="Times New Roman"/>
              </a:rPr>
              <a:t> </a:t>
            </a:r>
            <a:r>
              <a:rPr dirty="0" sz="2800" spc="-5">
                <a:latin typeface="Times New Roman"/>
                <a:cs typeface="Times New Roman"/>
              </a:rPr>
              <a:t>button in the</a:t>
            </a:r>
            <a:r>
              <a:rPr dirty="0" sz="2800" spc="-15">
                <a:latin typeface="Times New Roman"/>
                <a:cs typeface="Times New Roman"/>
              </a:rPr>
              <a:t> </a:t>
            </a:r>
            <a:r>
              <a:rPr dirty="0" sz="2800" spc="-5">
                <a:latin typeface="Times New Roman"/>
                <a:cs typeface="Times New Roman"/>
              </a:rPr>
              <a:t>frame.</a:t>
            </a:r>
            <a:endParaRPr sz="2800">
              <a:latin typeface="Times New Roman"/>
              <a:cs typeface="Times New Roman"/>
            </a:endParaRPr>
          </a:p>
          <a:p>
            <a:pPr marL="355600" marR="5080" indent="-342900">
              <a:lnSpc>
                <a:spcPts val="3000"/>
              </a:lnSpc>
              <a:spcBef>
                <a:spcPts val="735"/>
              </a:spcBef>
              <a:buSzPct val="75000"/>
              <a:buFont typeface="Wingdings"/>
              <a:buChar char="■"/>
              <a:tabLst>
                <a:tab pos="354965" algn="l"/>
                <a:tab pos="355600" algn="l"/>
              </a:tabLst>
            </a:pPr>
            <a:r>
              <a:rPr dirty="0" sz="2800">
                <a:latin typeface="Times New Roman"/>
                <a:cs typeface="Times New Roman"/>
              </a:rPr>
              <a:t>A</a:t>
            </a:r>
            <a:r>
              <a:rPr dirty="0" sz="2800" spc="-160">
                <a:latin typeface="Times New Roman"/>
                <a:cs typeface="Times New Roman"/>
              </a:rPr>
              <a:t> </a:t>
            </a:r>
            <a:r>
              <a:rPr dirty="0" sz="2800" spc="-5">
                <a:latin typeface="Times New Roman"/>
                <a:cs typeface="Times New Roman"/>
              </a:rPr>
              <a:t>message</a:t>
            </a:r>
            <a:r>
              <a:rPr dirty="0" sz="2800" spc="-15">
                <a:latin typeface="Times New Roman"/>
                <a:cs typeface="Times New Roman"/>
              </a:rPr>
              <a:t> </a:t>
            </a:r>
            <a:r>
              <a:rPr dirty="0" sz="2800" spc="-5">
                <a:latin typeface="Times New Roman"/>
                <a:cs typeface="Times New Roman"/>
              </a:rPr>
              <a:t>is displayed </a:t>
            </a:r>
            <a:r>
              <a:rPr dirty="0" sz="2800">
                <a:latin typeface="Times New Roman"/>
                <a:cs typeface="Times New Roman"/>
              </a:rPr>
              <a:t>on</a:t>
            </a:r>
            <a:r>
              <a:rPr dirty="0" sz="2800" spc="-5">
                <a:latin typeface="Times New Roman"/>
                <a:cs typeface="Times New Roman"/>
              </a:rPr>
              <a:t> the</a:t>
            </a:r>
            <a:r>
              <a:rPr dirty="0" sz="2800" spc="-10">
                <a:latin typeface="Times New Roman"/>
                <a:cs typeface="Times New Roman"/>
              </a:rPr>
              <a:t> </a:t>
            </a:r>
            <a:r>
              <a:rPr dirty="0" sz="2800" spc="-5">
                <a:latin typeface="Times New Roman"/>
                <a:cs typeface="Times New Roman"/>
              </a:rPr>
              <a:t>console</a:t>
            </a:r>
            <a:r>
              <a:rPr dirty="0" sz="2800" spc="-15">
                <a:latin typeface="Times New Roman"/>
                <a:cs typeface="Times New Roman"/>
              </a:rPr>
              <a:t> </a:t>
            </a:r>
            <a:r>
              <a:rPr dirty="0" sz="2800" spc="-5">
                <a:latin typeface="Times New Roman"/>
                <a:cs typeface="Times New Roman"/>
              </a:rPr>
              <a:t>when </a:t>
            </a:r>
            <a:r>
              <a:rPr dirty="0" sz="2800">
                <a:latin typeface="Times New Roman"/>
                <a:cs typeface="Times New Roman"/>
              </a:rPr>
              <a:t>a</a:t>
            </a:r>
            <a:r>
              <a:rPr dirty="0" sz="2800" spc="-10">
                <a:latin typeface="Times New Roman"/>
                <a:cs typeface="Times New Roman"/>
              </a:rPr>
              <a:t> </a:t>
            </a:r>
            <a:r>
              <a:rPr dirty="0" sz="2800" spc="-5">
                <a:latin typeface="Times New Roman"/>
                <a:cs typeface="Times New Roman"/>
              </a:rPr>
              <a:t>button </a:t>
            </a:r>
            <a:r>
              <a:rPr dirty="0" sz="2800" spc="-685">
                <a:latin typeface="Times New Roman"/>
                <a:cs typeface="Times New Roman"/>
              </a:rPr>
              <a:t> </a:t>
            </a:r>
            <a:r>
              <a:rPr dirty="0" sz="2800" spc="-5">
                <a:latin typeface="Times New Roman"/>
                <a:cs typeface="Times New Roman"/>
              </a:rPr>
              <a:t>is</a:t>
            </a:r>
            <a:r>
              <a:rPr dirty="0" sz="2800" spc="-10">
                <a:latin typeface="Times New Roman"/>
                <a:cs typeface="Times New Roman"/>
              </a:rPr>
              <a:t> </a:t>
            </a:r>
            <a:r>
              <a:rPr dirty="0" sz="2800" spc="-5">
                <a:latin typeface="Times New Roman"/>
                <a:cs typeface="Times New Roman"/>
              </a:rPr>
              <a:t>clicked.</a:t>
            </a:r>
            <a:endParaRPr sz="28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295"/>
              </a:spcBef>
              <a:buSzPct val="75000"/>
              <a:buFont typeface="Wingdings"/>
              <a:buChar char="■"/>
              <a:tabLst>
                <a:tab pos="354965" algn="l"/>
                <a:tab pos="355600" algn="l"/>
              </a:tabLst>
            </a:pPr>
            <a:r>
              <a:rPr dirty="0" sz="2800">
                <a:latin typeface="Times New Roman"/>
                <a:cs typeface="Times New Roman"/>
              </a:rPr>
              <a:t>The</a:t>
            </a:r>
            <a:r>
              <a:rPr dirty="0" sz="2800" spc="-15">
                <a:latin typeface="Times New Roman"/>
                <a:cs typeface="Times New Roman"/>
              </a:rPr>
              <a:t> </a:t>
            </a:r>
            <a:r>
              <a:rPr dirty="0" sz="2800" spc="-5">
                <a:latin typeface="Times New Roman"/>
                <a:cs typeface="Times New Roman"/>
              </a:rPr>
              <a:t>button is</a:t>
            </a:r>
            <a:r>
              <a:rPr dirty="0" sz="2800" spc="-10">
                <a:latin typeface="Times New Roman"/>
                <a:cs typeface="Times New Roman"/>
              </a:rPr>
              <a:t> </a:t>
            </a:r>
            <a:r>
              <a:rPr dirty="0" sz="2800" spc="-5">
                <a:latin typeface="Times New Roman"/>
                <a:cs typeface="Times New Roman"/>
              </a:rPr>
              <a:t>an</a:t>
            </a:r>
            <a:r>
              <a:rPr dirty="0" sz="2800">
                <a:latin typeface="Times New Roman"/>
                <a:cs typeface="Times New Roman"/>
              </a:rPr>
              <a:t> </a:t>
            </a:r>
            <a:r>
              <a:rPr dirty="0" sz="2800" spc="-10" i="1">
                <a:latin typeface="Times New Roman"/>
                <a:cs typeface="Times New Roman"/>
              </a:rPr>
              <a:t>event </a:t>
            </a:r>
            <a:r>
              <a:rPr dirty="0" sz="2800" spc="-25" i="1">
                <a:latin typeface="Times New Roman"/>
                <a:cs typeface="Times New Roman"/>
              </a:rPr>
              <a:t>source</a:t>
            </a:r>
            <a:r>
              <a:rPr dirty="0" sz="2800" spc="-15" i="1">
                <a:latin typeface="Times New Roman"/>
                <a:cs typeface="Times New Roman"/>
              </a:rPr>
              <a:t> </a:t>
            </a:r>
            <a:r>
              <a:rPr dirty="0" sz="2800" spc="-5" i="1">
                <a:latin typeface="Times New Roman"/>
                <a:cs typeface="Times New Roman"/>
              </a:rPr>
              <a:t>object.</a:t>
            </a:r>
            <a:endParaRPr sz="2800">
              <a:latin typeface="Times New Roman"/>
              <a:cs typeface="Times New Roman"/>
            </a:endParaRPr>
          </a:p>
          <a:p>
            <a:pPr marL="355600" marR="243204" indent="-342900">
              <a:lnSpc>
                <a:spcPts val="3000"/>
              </a:lnSpc>
              <a:spcBef>
                <a:spcPts val="760"/>
              </a:spcBef>
              <a:buSzPct val="75000"/>
              <a:buFont typeface="Wingdings"/>
              <a:buChar char="■"/>
              <a:tabLst>
                <a:tab pos="354965" algn="l"/>
                <a:tab pos="355600" algn="l"/>
              </a:tabLst>
            </a:pPr>
            <a:r>
              <a:rPr dirty="0" sz="2800">
                <a:latin typeface="Times New Roman"/>
                <a:cs typeface="Times New Roman"/>
              </a:rPr>
              <a:t>An </a:t>
            </a:r>
            <a:r>
              <a:rPr dirty="0" sz="2800" spc="-5">
                <a:latin typeface="Times New Roman"/>
                <a:cs typeface="Times New Roman"/>
              </a:rPr>
              <a:t>object capable </a:t>
            </a:r>
            <a:r>
              <a:rPr dirty="0" sz="2800">
                <a:latin typeface="Times New Roman"/>
                <a:cs typeface="Times New Roman"/>
              </a:rPr>
              <a:t>of </a:t>
            </a:r>
            <a:r>
              <a:rPr dirty="0" sz="2800" spc="-5">
                <a:latin typeface="Times New Roman"/>
                <a:cs typeface="Times New Roman"/>
              </a:rPr>
              <a:t>handling the action event </a:t>
            </a:r>
            <a:r>
              <a:rPr dirty="0" sz="2800">
                <a:latin typeface="Times New Roman"/>
                <a:cs typeface="Times New Roman"/>
              </a:rPr>
              <a:t>on a </a:t>
            </a:r>
            <a:r>
              <a:rPr dirty="0" sz="2800" spc="-685">
                <a:latin typeface="Times New Roman"/>
                <a:cs typeface="Times New Roman"/>
              </a:rPr>
              <a:t> </a:t>
            </a:r>
            <a:r>
              <a:rPr dirty="0" sz="2800" spc="-5">
                <a:latin typeface="Times New Roman"/>
                <a:cs typeface="Times New Roman"/>
              </a:rPr>
              <a:t>button.</a:t>
            </a:r>
            <a:r>
              <a:rPr dirty="0" sz="2800" spc="-55">
                <a:latin typeface="Times New Roman"/>
                <a:cs typeface="Times New Roman"/>
              </a:rPr>
              <a:t> </a:t>
            </a:r>
            <a:r>
              <a:rPr dirty="0" sz="2800" spc="-5">
                <a:latin typeface="Times New Roman"/>
                <a:cs typeface="Times New Roman"/>
              </a:rPr>
              <a:t>This object is </a:t>
            </a:r>
            <a:r>
              <a:rPr dirty="0" sz="2800" spc="-10">
                <a:latin typeface="Times New Roman"/>
                <a:cs typeface="Times New Roman"/>
              </a:rPr>
              <a:t>called</a:t>
            </a:r>
            <a:r>
              <a:rPr dirty="0" sz="2800" spc="5">
                <a:latin typeface="Times New Roman"/>
                <a:cs typeface="Times New Roman"/>
              </a:rPr>
              <a:t> </a:t>
            </a:r>
            <a:r>
              <a:rPr dirty="0" sz="2800" spc="-5">
                <a:latin typeface="Times New Roman"/>
                <a:cs typeface="Times New Roman"/>
              </a:rPr>
              <a:t>an</a:t>
            </a:r>
            <a:r>
              <a:rPr dirty="0" sz="2800">
                <a:latin typeface="Times New Roman"/>
                <a:cs typeface="Times New Roman"/>
              </a:rPr>
              <a:t> </a:t>
            </a:r>
            <a:r>
              <a:rPr dirty="0" sz="2800" spc="-10" i="1">
                <a:latin typeface="Times New Roman"/>
                <a:cs typeface="Times New Roman"/>
              </a:rPr>
              <a:t>event</a:t>
            </a:r>
            <a:r>
              <a:rPr dirty="0" sz="2800" spc="-5" i="1">
                <a:latin typeface="Times New Roman"/>
                <a:cs typeface="Times New Roman"/>
              </a:rPr>
              <a:t> </a:t>
            </a:r>
            <a:r>
              <a:rPr dirty="0" sz="2800" spc="-45" i="1">
                <a:latin typeface="Times New Roman"/>
                <a:cs typeface="Times New Roman"/>
              </a:rPr>
              <a:t>handler.</a:t>
            </a:r>
            <a:endParaRPr sz="2800">
              <a:latin typeface="Times New Roman"/>
              <a:cs typeface="Times New Roman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267200" y="4154487"/>
            <a:ext cx="4495800" cy="2322830"/>
            <a:chOff x="4267200" y="4154487"/>
            <a:chExt cx="4495800" cy="232283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67200" y="4154487"/>
              <a:ext cx="4343400" cy="146526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24600" y="5221286"/>
              <a:ext cx="2438400" cy="1255713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584200" y="5599112"/>
            <a:ext cx="2324100" cy="381000"/>
          </a:xfrm>
          <a:prstGeom prst="rect">
            <a:avLst/>
          </a:prstGeom>
          <a:solidFill>
            <a:srgbClr val="92D050"/>
          </a:solidFill>
        </p:spPr>
        <p:txBody>
          <a:bodyPr wrap="square" lIns="0" tIns="32384" rIns="0" bIns="0" rtlCol="0" vert="horz">
            <a:spAutoFit/>
          </a:bodyPr>
          <a:lstStyle/>
          <a:p>
            <a:pPr marL="499109">
              <a:lnSpc>
                <a:spcPct val="100000"/>
              </a:lnSpc>
              <a:spcBef>
                <a:spcPts val="254"/>
              </a:spcBef>
            </a:pPr>
            <a:r>
              <a:rPr dirty="0" sz="2000" spc="-5">
                <a:latin typeface="Times New Roman"/>
                <a:cs typeface="Times New Roman"/>
              </a:rPr>
              <a:t>HandleEvent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630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97956" y="369315"/>
            <a:ext cx="4455160" cy="635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000" spc="-5" b="0">
                <a:latin typeface="Times New Roman"/>
                <a:cs typeface="Times New Roman"/>
              </a:rPr>
              <a:t>Handling</a:t>
            </a:r>
            <a:r>
              <a:rPr dirty="0" sz="4000" spc="-25" b="0">
                <a:latin typeface="Times New Roman"/>
                <a:cs typeface="Times New Roman"/>
              </a:rPr>
              <a:t> </a:t>
            </a:r>
            <a:r>
              <a:rPr dirty="0" sz="4000" spc="-5" b="0">
                <a:latin typeface="Times New Roman"/>
                <a:cs typeface="Times New Roman"/>
              </a:rPr>
              <a:t>GUI</a:t>
            </a:r>
            <a:r>
              <a:rPr dirty="0" sz="4000" spc="-20" b="0">
                <a:latin typeface="Times New Roman"/>
                <a:cs typeface="Times New Roman"/>
              </a:rPr>
              <a:t> </a:t>
            </a:r>
            <a:r>
              <a:rPr dirty="0" sz="4000" spc="-5" b="0">
                <a:latin typeface="Times New Roman"/>
                <a:cs typeface="Times New Roman"/>
              </a:rPr>
              <a:t>Events</a:t>
            </a:r>
            <a:endParaRPr sz="4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60375" y="1442212"/>
            <a:ext cx="6817995" cy="1790700"/>
          </a:xfrm>
          <a:prstGeom prst="rect">
            <a:avLst/>
          </a:prstGeom>
        </p:spPr>
        <p:txBody>
          <a:bodyPr wrap="square" lIns="0" tIns="116205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915"/>
              </a:spcBef>
              <a:buSzPct val="76470"/>
              <a:buFont typeface="Wingdings"/>
              <a:buChar char="■"/>
              <a:tabLst>
                <a:tab pos="354965" algn="l"/>
                <a:tab pos="355600" algn="l"/>
              </a:tabLst>
            </a:pPr>
            <a:r>
              <a:rPr dirty="0" sz="3400">
                <a:latin typeface="Times New Roman"/>
                <a:cs typeface="Times New Roman"/>
              </a:rPr>
              <a:t>Source</a:t>
            </a:r>
            <a:r>
              <a:rPr dirty="0" sz="3400" spc="-25">
                <a:latin typeface="Times New Roman"/>
                <a:cs typeface="Times New Roman"/>
              </a:rPr>
              <a:t> </a:t>
            </a:r>
            <a:r>
              <a:rPr dirty="0" sz="3400">
                <a:latin typeface="Times New Roman"/>
                <a:cs typeface="Times New Roman"/>
              </a:rPr>
              <a:t>object</a:t>
            </a:r>
            <a:r>
              <a:rPr dirty="0" sz="3400" spc="-15">
                <a:latin typeface="Times New Roman"/>
                <a:cs typeface="Times New Roman"/>
              </a:rPr>
              <a:t> </a:t>
            </a:r>
            <a:r>
              <a:rPr dirty="0" sz="3400">
                <a:latin typeface="Times New Roman"/>
                <a:cs typeface="Times New Roman"/>
              </a:rPr>
              <a:t>(e.g.,</a:t>
            </a:r>
            <a:r>
              <a:rPr dirty="0" sz="3400" spc="-20">
                <a:latin typeface="Times New Roman"/>
                <a:cs typeface="Times New Roman"/>
              </a:rPr>
              <a:t> </a:t>
            </a:r>
            <a:r>
              <a:rPr dirty="0" sz="3400">
                <a:latin typeface="Times New Roman"/>
                <a:cs typeface="Times New Roman"/>
              </a:rPr>
              <a:t>button)</a:t>
            </a:r>
            <a:endParaRPr sz="3400">
              <a:latin typeface="Times New Roman"/>
              <a:cs typeface="Times New Roman"/>
            </a:endParaRPr>
          </a:p>
          <a:p>
            <a:pPr marL="355600" marR="5080" indent="-342900">
              <a:lnSpc>
                <a:spcPct val="100600"/>
              </a:lnSpc>
              <a:spcBef>
                <a:spcPts val="790"/>
              </a:spcBef>
              <a:buSzPct val="76470"/>
              <a:buFont typeface="Wingdings"/>
              <a:buChar char="■"/>
              <a:tabLst>
                <a:tab pos="354965" algn="l"/>
                <a:tab pos="355600" algn="l"/>
              </a:tabLst>
            </a:pPr>
            <a:r>
              <a:rPr dirty="0" sz="3400">
                <a:latin typeface="Times New Roman"/>
                <a:cs typeface="Times New Roman"/>
              </a:rPr>
              <a:t>Listener</a:t>
            </a:r>
            <a:r>
              <a:rPr dirty="0" sz="3400" spc="-10">
                <a:latin typeface="Times New Roman"/>
                <a:cs typeface="Times New Roman"/>
              </a:rPr>
              <a:t> </a:t>
            </a:r>
            <a:r>
              <a:rPr dirty="0" sz="3400">
                <a:latin typeface="Times New Roman"/>
                <a:cs typeface="Times New Roman"/>
              </a:rPr>
              <a:t>object</a:t>
            </a:r>
            <a:r>
              <a:rPr dirty="0" sz="3400" spc="-10">
                <a:latin typeface="Times New Roman"/>
                <a:cs typeface="Times New Roman"/>
              </a:rPr>
              <a:t> </a:t>
            </a:r>
            <a:r>
              <a:rPr dirty="0" sz="3400">
                <a:latin typeface="Times New Roman"/>
                <a:cs typeface="Times New Roman"/>
              </a:rPr>
              <a:t>contains</a:t>
            </a:r>
            <a:r>
              <a:rPr dirty="0" sz="3400" spc="-15">
                <a:latin typeface="Times New Roman"/>
                <a:cs typeface="Times New Roman"/>
              </a:rPr>
              <a:t> </a:t>
            </a:r>
            <a:r>
              <a:rPr dirty="0" sz="3400">
                <a:latin typeface="Times New Roman"/>
                <a:cs typeface="Times New Roman"/>
              </a:rPr>
              <a:t>a</a:t>
            </a:r>
            <a:r>
              <a:rPr dirty="0" sz="3400" spc="-15">
                <a:latin typeface="Times New Roman"/>
                <a:cs typeface="Times New Roman"/>
              </a:rPr>
              <a:t> </a:t>
            </a:r>
            <a:r>
              <a:rPr dirty="0" sz="3400">
                <a:latin typeface="Times New Roman"/>
                <a:cs typeface="Times New Roman"/>
              </a:rPr>
              <a:t>method</a:t>
            </a:r>
            <a:r>
              <a:rPr dirty="0" sz="3400" spc="-15">
                <a:latin typeface="Times New Roman"/>
                <a:cs typeface="Times New Roman"/>
              </a:rPr>
              <a:t> </a:t>
            </a:r>
            <a:r>
              <a:rPr dirty="0" sz="3400">
                <a:latin typeface="Times New Roman"/>
                <a:cs typeface="Times New Roman"/>
              </a:rPr>
              <a:t>for </a:t>
            </a:r>
            <a:r>
              <a:rPr dirty="0" sz="3400" spc="-835">
                <a:latin typeface="Times New Roman"/>
                <a:cs typeface="Times New Roman"/>
              </a:rPr>
              <a:t> </a:t>
            </a:r>
            <a:r>
              <a:rPr dirty="0" sz="3400">
                <a:latin typeface="Times New Roman"/>
                <a:cs typeface="Times New Roman"/>
              </a:rPr>
              <a:t>processing</a:t>
            </a:r>
            <a:r>
              <a:rPr dirty="0" sz="3400" spc="-5">
                <a:latin typeface="Times New Roman"/>
                <a:cs typeface="Times New Roman"/>
              </a:rPr>
              <a:t> </a:t>
            </a:r>
            <a:r>
              <a:rPr dirty="0" sz="3400">
                <a:latin typeface="Times New Roman"/>
                <a:cs typeface="Times New Roman"/>
              </a:rPr>
              <a:t>the</a:t>
            </a:r>
            <a:r>
              <a:rPr dirty="0" sz="3400" spc="-5">
                <a:latin typeface="Times New Roman"/>
                <a:cs typeface="Times New Roman"/>
              </a:rPr>
              <a:t> </a:t>
            </a:r>
            <a:r>
              <a:rPr dirty="0" sz="3400">
                <a:latin typeface="Times New Roman"/>
                <a:cs typeface="Times New Roman"/>
              </a:rPr>
              <a:t>event.</a:t>
            </a:r>
            <a:endParaRPr sz="3400">
              <a:latin typeface="Times New Roman"/>
              <a:cs typeface="Times New Roman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8950" y="3803650"/>
            <a:ext cx="7867650" cy="153035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630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630"/>
              </a:lnSpc>
            </a:pPr>
            <a:fld id="{81D60167-4931-47E6-BA6A-407CBD079E47}" type="slidenum">
              <a:rPr dirty="0"/>
              <a:t>100</a:t>
            </a:fld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97956" y="369315"/>
            <a:ext cx="4455160" cy="635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000" spc="-5" b="0">
                <a:latin typeface="Times New Roman"/>
                <a:cs typeface="Times New Roman"/>
              </a:rPr>
              <a:t>Handling</a:t>
            </a:r>
            <a:r>
              <a:rPr dirty="0" sz="4000" spc="-25" b="0">
                <a:latin typeface="Times New Roman"/>
                <a:cs typeface="Times New Roman"/>
              </a:rPr>
              <a:t> </a:t>
            </a:r>
            <a:r>
              <a:rPr dirty="0" sz="4000" spc="-5" b="0">
                <a:latin typeface="Times New Roman"/>
                <a:cs typeface="Times New Roman"/>
              </a:rPr>
              <a:t>GUI</a:t>
            </a:r>
            <a:r>
              <a:rPr dirty="0" sz="4000" spc="-20" b="0">
                <a:latin typeface="Times New Roman"/>
                <a:cs typeface="Times New Roman"/>
              </a:rPr>
              <a:t> </a:t>
            </a:r>
            <a:r>
              <a:rPr dirty="0" sz="4000" spc="-5" b="0">
                <a:latin typeface="Times New Roman"/>
                <a:cs typeface="Times New Roman"/>
              </a:rPr>
              <a:t>Events</a:t>
            </a:r>
            <a:endParaRPr sz="4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07340" y="1161796"/>
            <a:ext cx="8346440" cy="4290060"/>
          </a:xfrm>
          <a:prstGeom prst="rect">
            <a:avLst/>
          </a:prstGeom>
        </p:spPr>
        <p:txBody>
          <a:bodyPr wrap="square" lIns="0" tIns="6350" rIns="0" bIns="0" rtlCol="0" vert="horz">
            <a:spAutoFit/>
          </a:bodyPr>
          <a:lstStyle/>
          <a:p>
            <a:pPr marL="12700" marR="5080">
              <a:lnSpc>
                <a:spcPct val="101400"/>
              </a:lnSpc>
              <a:spcBef>
                <a:spcPts val="50"/>
              </a:spcBef>
            </a:pPr>
            <a:r>
              <a:rPr dirty="0" sz="2800">
                <a:latin typeface="Times New Roman"/>
                <a:cs typeface="Times New Roman"/>
              </a:rPr>
              <a:t>Not</a:t>
            </a:r>
            <a:r>
              <a:rPr dirty="0" sz="2800" spc="-10">
                <a:latin typeface="Times New Roman"/>
                <a:cs typeface="Times New Roman"/>
              </a:rPr>
              <a:t> </a:t>
            </a:r>
            <a:r>
              <a:rPr dirty="0" sz="2800" spc="-5">
                <a:latin typeface="Times New Roman"/>
                <a:cs typeface="Times New Roman"/>
              </a:rPr>
              <a:t>all</a:t>
            </a:r>
            <a:r>
              <a:rPr dirty="0" sz="2800" spc="-10">
                <a:latin typeface="Times New Roman"/>
                <a:cs typeface="Times New Roman"/>
              </a:rPr>
              <a:t> </a:t>
            </a:r>
            <a:r>
              <a:rPr dirty="0" sz="2800" spc="-5">
                <a:latin typeface="Times New Roman"/>
                <a:cs typeface="Times New Roman"/>
              </a:rPr>
              <a:t>objects</a:t>
            </a:r>
            <a:r>
              <a:rPr dirty="0" sz="2800" spc="-10">
                <a:latin typeface="Times New Roman"/>
                <a:cs typeface="Times New Roman"/>
              </a:rPr>
              <a:t> can</a:t>
            </a:r>
            <a:r>
              <a:rPr dirty="0" sz="2800" spc="-5">
                <a:latin typeface="Times New Roman"/>
                <a:cs typeface="Times New Roman"/>
              </a:rPr>
              <a:t> </a:t>
            </a:r>
            <a:r>
              <a:rPr dirty="0" sz="2800">
                <a:latin typeface="Times New Roman"/>
                <a:cs typeface="Times New Roman"/>
              </a:rPr>
              <a:t>be</a:t>
            </a:r>
            <a:r>
              <a:rPr dirty="0" sz="2800" spc="-15">
                <a:latin typeface="Times New Roman"/>
                <a:cs typeface="Times New Roman"/>
              </a:rPr>
              <a:t> </a:t>
            </a:r>
            <a:r>
              <a:rPr dirty="0" sz="2800" spc="-5">
                <a:latin typeface="Times New Roman"/>
                <a:cs typeface="Times New Roman"/>
              </a:rPr>
              <a:t>handlers </a:t>
            </a:r>
            <a:r>
              <a:rPr dirty="0" sz="2800">
                <a:latin typeface="Times New Roman"/>
                <a:cs typeface="Times New Roman"/>
              </a:rPr>
              <a:t>for </a:t>
            </a:r>
            <a:r>
              <a:rPr dirty="0" sz="2800" spc="-5">
                <a:latin typeface="Times New Roman"/>
                <a:cs typeface="Times New Roman"/>
              </a:rPr>
              <a:t>an action event.</a:t>
            </a:r>
            <a:r>
              <a:rPr dirty="0" sz="2800" spc="-60">
                <a:latin typeface="Times New Roman"/>
                <a:cs typeface="Times New Roman"/>
              </a:rPr>
              <a:t> </a:t>
            </a:r>
            <a:r>
              <a:rPr dirty="0" sz="2800" spc="-100">
                <a:latin typeface="Times New Roman"/>
                <a:cs typeface="Times New Roman"/>
              </a:rPr>
              <a:t>To</a:t>
            </a:r>
            <a:r>
              <a:rPr dirty="0" sz="2800" spc="-5">
                <a:latin typeface="Times New Roman"/>
                <a:cs typeface="Times New Roman"/>
              </a:rPr>
              <a:t> </a:t>
            </a:r>
            <a:r>
              <a:rPr dirty="0" sz="2800">
                <a:latin typeface="Times New Roman"/>
                <a:cs typeface="Times New Roman"/>
              </a:rPr>
              <a:t>be</a:t>
            </a:r>
            <a:r>
              <a:rPr dirty="0" sz="2800" spc="-10">
                <a:latin typeface="Times New Roman"/>
                <a:cs typeface="Times New Roman"/>
              </a:rPr>
              <a:t> </a:t>
            </a:r>
            <a:r>
              <a:rPr dirty="0" sz="2800">
                <a:latin typeface="Times New Roman"/>
                <a:cs typeface="Times New Roman"/>
              </a:rPr>
              <a:t>a </a:t>
            </a:r>
            <a:r>
              <a:rPr dirty="0" sz="2800" spc="-685">
                <a:latin typeface="Times New Roman"/>
                <a:cs typeface="Times New Roman"/>
              </a:rPr>
              <a:t> </a:t>
            </a:r>
            <a:r>
              <a:rPr dirty="0" sz="2800" spc="-5">
                <a:latin typeface="Times New Roman"/>
                <a:cs typeface="Times New Roman"/>
              </a:rPr>
              <a:t>handler</a:t>
            </a:r>
            <a:r>
              <a:rPr dirty="0" sz="2800">
                <a:latin typeface="Times New Roman"/>
                <a:cs typeface="Times New Roman"/>
              </a:rPr>
              <a:t> of </a:t>
            </a:r>
            <a:r>
              <a:rPr dirty="0" sz="2800" spc="-5">
                <a:latin typeface="Times New Roman"/>
                <a:cs typeface="Times New Roman"/>
              </a:rPr>
              <a:t>an action event, two</a:t>
            </a:r>
            <a:r>
              <a:rPr dirty="0" sz="2800">
                <a:latin typeface="Times New Roman"/>
                <a:cs typeface="Times New Roman"/>
              </a:rPr>
              <a:t> </a:t>
            </a:r>
            <a:r>
              <a:rPr dirty="0" sz="2800" spc="-5">
                <a:latin typeface="Times New Roman"/>
                <a:cs typeface="Times New Roman"/>
              </a:rPr>
              <a:t>requirements</a:t>
            </a:r>
            <a:r>
              <a:rPr dirty="0" sz="2800" spc="-10">
                <a:latin typeface="Times New Roman"/>
                <a:cs typeface="Times New Roman"/>
              </a:rPr>
              <a:t> </a:t>
            </a:r>
            <a:r>
              <a:rPr dirty="0" sz="2800" spc="-5">
                <a:latin typeface="Times New Roman"/>
                <a:cs typeface="Times New Roman"/>
              </a:rPr>
              <a:t>must</a:t>
            </a:r>
            <a:r>
              <a:rPr dirty="0" sz="2800" spc="-10">
                <a:latin typeface="Times New Roman"/>
                <a:cs typeface="Times New Roman"/>
              </a:rPr>
              <a:t> </a:t>
            </a:r>
            <a:r>
              <a:rPr dirty="0" sz="2800">
                <a:latin typeface="Times New Roman"/>
                <a:cs typeface="Times New Roman"/>
              </a:rPr>
              <a:t>be</a:t>
            </a:r>
            <a:r>
              <a:rPr dirty="0" sz="2800" spc="-15">
                <a:latin typeface="Times New Roman"/>
                <a:cs typeface="Times New Roman"/>
              </a:rPr>
              <a:t> </a:t>
            </a:r>
            <a:r>
              <a:rPr dirty="0" sz="2800" spc="-5">
                <a:latin typeface="Times New Roman"/>
                <a:cs typeface="Times New Roman"/>
              </a:rPr>
              <a:t>met:</a:t>
            </a:r>
            <a:endParaRPr sz="2800">
              <a:latin typeface="Times New Roman"/>
              <a:cs typeface="Times New Roman"/>
            </a:endParaRPr>
          </a:p>
          <a:p>
            <a:pPr marL="527050" marR="80010" indent="-514350">
              <a:lnSpc>
                <a:spcPts val="3290"/>
              </a:lnSpc>
              <a:spcBef>
                <a:spcPts val="120"/>
              </a:spcBef>
              <a:buAutoNum type="arabicPeriod"/>
              <a:tabLst>
                <a:tab pos="526415" algn="l"/>
                <a:tab pos="527050" algn="l"/>
              </a:tabLst>
            </a:pPr>
            <a:r>
              <a:rPr dirty="0" sz="2800">
                <a:latin typeface="Times New Roman"/>
                <a:cs typeface="Times New Roman"/>
              </a:rPr>
              <a:t>The </a:t>
            </a:r>
            <a:r>
              <a:rPr dirty="0" sz="2800" spc="-5">
                <a:latin typeface="Times New Roman"/>
                <a:cs typeface="Times New Roman"/>
              </a:rPr>
              <a:t>object must </a:t>
            </a:r>
            <a:r>
              <a:rPr dirty="0" sz="2800">
                <a:latin typeface="Times New Roman"/>
                <a:cs typeface="Times New Roman"/>
              </a:rPr>
              <a:t>be </a:t>
            </a:r>
            <a:r>
              <a:rPr dirty="0" sz="2800" spc="-5">
                <a:latin typeface="Times New Roman"/>
                <a:cs typeface="Times New Roman"/>
              </a:rPr>
              <a:t>an instance </a:t>
            </a:r>
            <a:r>
              <a:rPr dirty="0" sz="2800">
                <a:latin typeface="Times New Roman"/>
                <a:cs typeface="Times New Roman"/>
              </a:rPr>
              <a:t>of </a:t>
            </a:r>
            <a:r>
              <a:rPr dirty="0" sz="2800" spc="-5">
                <a:latin typeface="Times New Roman"/>
                <a:cs typeface="Times New Roman"/>
              </a:rPr>
              <a:t>the </a:t>
            </a:r>
            <a:r>
              <a:rPr dirty="0" sz="2800" spc="-10" b="1">
                <a:latin typeface="Calibri"/>
                <a:cs typeface="Calibri"/>
              </a:rPr>
              <a:t>EventHandler&lt;T </a:t>
            </a:r>
            <a:r>
              <a:rPr dirty="0" sz="2800" spc="-620" b="1">
                <a:latin typeface="Calibri"/>
                <a:cs typeface="Calibri"/>
              </a:rPr>
              <a:t> </a:t>
            </a:r>
            <a:r>
              <a:rPr dirty="0" sz="2800" spc="-15" b="1">
                <a:latin typeface="Calibri"/>
                <a:cs typeface="Calibri"/>
              </a:rPr>
              <a:t>extends</a:t>
            </a:r>
            <a:r>
              <a:rPr dirty="0" sz="2800" spc="-5" b="1">
                <a:latin typeface="Calibri"/>
                <a:cs typeface="Calibri"/>
              </a:rPr>
              <a:t> </a:t>
            </a:r>
            <a:r>
              <a:rPr dirty="0" sz="2800" spc="-25" b="1">
                <a:latin typeface="Calibri"/>
                <a:cs typeface="Calibri"/>
              </a:rPr>
              <a:t>Event&gt;</a:t>
            </a:r>
            <a:r>
              <a:rPr dirty="0" sz="2800" spc="70" b="1">
                <a:latin typeface="Calibri"/>
                <a:cs typeface="Calibri"/>
              </a:rPr>
              <a:t> </a:t>
            </a:r>
            <a:r>
              <a:rPr dirty="0" sz="2800" spc="-5">
                <a:latin typeface="Times New Roman"/>
                <a:cs typeface="Times New Roman"/>
              </a:rPr>
              <a:t>interface.</a:t>
            </a:r>
            <a:r>
              <a:rPr dirty="0" sz="2800" spc="-55">
                <a:latin typeface="Times New Roman"/>
                <a:cs typeface="Times New Roman"/>
              </a:rPr>
              <a:t> </a:t>
            </a:r>
            <a:r>
              <a:rPr dirty="0" sz="2800" spc="-5">
                <a:latin typeface="Times New Roman"/>
                <a:cs typeface="Times New Roman"/>
              </a:rPr>
              <a:t>This interface</a:t>
            </a:r>
            <a:r>
              <a:rPr dirty="0" sz="2800" spc="-10">
                <a:latin typeface="Times New Roman"/>
                <a:cs typeface="Times New Roman"/>
              </a:rPr>
              <a:t> </a:t>
            </a:r>
            <a:r>
              <a:rPr dirty="0" sz="2800" spc="-5">
                <a:latin typeface="Times New Roman"/>
                <a:cs typeface="Times New Roman"/>
              </a:rPr>
              <a:t>defines the</a:t>
            </a:r>
            <a:endParaRPr sz="2800">
              <a:latin typeface="Times New Roman"/>
              <a:cs typeface="Times New Roman"/>
            </a:endParaRPr>
          </a:p>
          <a:p>
            <a:pPr marL="527050">
              <a:lnSpc>
                <a:spcPts val="3270"/>
              </a:lnSpc>
            </a:pPr>
            <a:r>
              <a:rPr dirty="0" sz="2800" spc="-5">
                <a:latin typeface="Times New Roman"/>
                <a:cs typeface="Times New Roman"/>
              </a:rPr>
              <a:t>common behavior</a:t>
            </a:r>
            <a:r>
              <a:rPr dirty="0" sz="2800" spc="5">
                <a:latin typeface="Times New Roman"/>
                <a:cs typeface="Times New Roman"/>
              </a:rPr>
              <a:t> </a:t>
            </a:r>
            <a:r>
              <a:rPr dirty="0" sz="2800">
                <a:latin typeface="Times New Roman"/>
                <a:cs typeface="Times New Roman"/>
              </a:rPr>
              <a:t>for</a:t>
            </a:r>
            <a:r>
              <a:rPr dirty="0" sz="2800" spc="5">
                <a:latin typeface="Times New Roman"/>
                <a:cs typeface="Times New Roman"/>
              </a:rPr>
              <a:t> </a:t>
            </a:r>
            <a:r>
              <a:rPr dirty="0" sz="2800" spc="-5">
                <a:latin typeface="Times New Roman"/>
                <a:cs typeface="Times New Roman"/>
              </a:rPr>
              <a:t>all handlers. </a:t>
            </a:r>
            <a:r>
              <a:rPr dirty="0" sz="2800" b="1">
                <a:latin typeface="Calibri"/>
                <a:cs typeface="Calibri"/>
              </a:rPr>
              <a:t>&lt;T</a:t>
            </a:r>
            <a:r>
              <a:rPr dirty="0" sz="2800" spc="5" b="1">
                <a:latin typeface="Calibri"/>
                <a:cs typeface="Calibri"/>
              </a:rPr>
              <a:t> </a:t>
            </a:r>
            <a:r>
              <a:rPr dirty="0" sz="2800" spc="-15" b="1">
                <a:latin typeface="Calibri"/>
                <a:cs typeface="Calibri"/>
              </a:rPr>
              <a:t>extends</a:t>
            </a:r>
            <a:r>
              <a:rPr dirty="0" sz="2800" b="1">
                <a:latin typeface="Calibri"/>
                <a:cs typeface="Calibri"/>
              </a:rPr>
              <a:t> </a:t>
            </a:r>
            <a:r>
              <a:rPr dirty="0" sz="2800" spc="-25" b="1">
                <a:latin typeface="Calibri"/>
                <a:cs typeface="Calibri"/>
              </a:rPr>
              <a:t>Event&gt;</a:t>
            </a:r>
            <a:endParaRPr sz="2800">
              <a:latin typeface="Calibri"/>
              <a:cs typeface="Calibri"/>
            </a:endParaRPr>
          </a:p>
          <a:p>
            <a:pPr marL="527050">
              <a:lnSpc>
                <a:spcPts val="3325"/>
              </a:lnSpc>
            </a:pPr>
            <a:r>
              <a:rPr dirty="0" sz="2800" spc="-5">
                <a:latin typeface="Times New Roman"/>
                <a:cs typeface="Times New Roman"/>
              </a:rPr>
              <a:t>denotes</a:t>
            </a:r>
            <a:r>
              <a:rPr dirty="0" sz="2800" spc="-10">
                <a:latin typeface="Times New Roman"/>
                <a:cs typeface="Times New Roman"/>
              </a:rPr>
              <a:t> </a:t>
            </a:r>
            <a:r>
              <a:rPr dirty="0" sz="2800" spc="-5">
                <a:latin typeface="Times New Roman"/>
                <a:cs typeface="Times New Roman"/>
              </a:rPr>
              <a:t>that </a:t>
            </a:r>
            <a:r>
              <a:rPr dirty="0" sz="2800" b="1">
                <a:latin typeface="Calibri"/>
                <a:cs typeface="Calibri"/>
              </a:rPr>
              <a:t>T</a:t>
            </a:r>
            <a:r>
              <a:rPr dirty="0" sz="2800" spc="65" b="1">
                <a:latin typeface="Calibri"/>
                <a:cs typeface="Calibri"/>
              </a:rPr>
              <a:t> </a:t>
            </a:r>
            <a:r>
              <a:rPr dirty="0" sz="2800" spc="-5">
                <a:latin typeface="Times New Roman"/>
                <a:cs typeface="Times New Roman"/>
              </a:rPr>
              <a:t>is </a:t>
            </a:r>
            <a:r>
              <a:rPr dirty="0" sz="2800">
                <a:latin typeface="Times New Roman"/>
                <a:cs typeface="Times New Roman"/>
              </a:rPr>
              <a:t>a</a:t>
            </a:r>
            <a:r>
              <a:rPr dirty="0" sz="2800" spc="-15">
                <a:latin typeface="Times New Roman"/>
                <a:cs typeface="Times New Roman"/>
              </a:rPr>
              <a:t> </a:t>
            </a:r>
            <a:r>
              <a:rPr dirty="0" sz="2800" spc="-5">
                <a:latin typeface="Times New Roman"/>
                <a:cs typeface="Times New Roman"/>
              </a:rPr>
              <a:t>generic</a:t>
            </a:r>
            <a:r>
              <a:rPr dirty="0" sz="2800" spc="-10">
                <a:latin typeface="Times New Roman"/>
                <a:cs typeface="Times New Roman"/>
              </a:rPr>
              <a:t> </a:t>
            </a:r>
            <a:r>
              <a:rPr dirty="0" sz="2800" spc="-5">
                <a:latin typeface="Times New Roman"/>
                <a:cs typeface="Times New Roman"/>
              </a:rPr>
              <a:t>type</a:t>
            </a:r>
            <a:r>
              <a:rPr dirty="0" sz="2800" spc="-10">
                <a:latin typeface="Times New Roman"/>
                <a:cs typeface="Times New Roman"/>
              </a:rPr>
              <a:t> </a:t>
            </a:r>
            <a:r>
              <a:rPr dirty="0" sz="2800" spc="-5">
                <a:latin typeface="Times New Roman"/>
                <a:cs typeface="Times New Roman"/>
              </a:rPr>
              <a:t>that is</a:t>
            </a:r>
            <a:r>
              <a:rPr dirty="0" sz="2800" spc="-10">
                <a:latin typeface="Times New Roman"/>
                <a:cs typeface="Times New Roman"/>
              </a:rPr>
              <a:t> </a:t>
            </a:r>
            <a:r>
              <a:rPr dirty="0" sz="2800">
                <a:latin typeface="Times New Roman"/>
                <a:cs typeface="Times New Roman"/>
              </a:rPr>
              <a:t>a</a:t>
            </a:r>
            <a:r>
              <a:rPr dirty="0" sz="2800" spc="-10">
                <a:latin typeface="Times New Roman"/>
                <a:cs typeface="Times New Roman"/>
              </a:rPr>
              <a:t> </a:t>
            </a:r>
            <a:r>
              <a:rPr dirty="0" sz="2800" spc="-5">
                <a:latin typeface="Times New Roman"/>
                <a:cs typeface="Times New Roman"/>
              </a:rPr>
              <a:t>subtype</a:t>
            </a:r>
            <a:r>
              <a:rPr dirty="0" sz="2800" spc="-10">
                <a:latin typeface="Times New Roman"/>
                <a:cs typeface="Times New Roman"/>
              </a:rPr>
              <a:t> </a:t>
            </a:r>
            <a:r>
              <a:rPr dirty="0" sz="2800">
                <a:latin typeface="Times New Roman"/>
                <a:cs typeface="Times New Roman"/>
              </a:rPr>
              <a:t>of</a:t>
            </a:r>
            <a:endParaRPr sz="2800">
              <a:latin typeface="Times New Roman"/>
              <a:cs typeface="Times New Roman"/>
            </a:endParaRPr>
          </a:p>
          <a:p>
            <a:pPr marL="527050">
              <a:lnSpc>
                <a:spcPct val="100000"/>
              </a:lnSpc>
              <a:spcBef>
                <a:spcPts val="50"/>
              </a:spcBef>
            </a:pPr>
            <a:r>
              <a:rPr dirty="0" sz="2800" spc="-25" b="1">
                <a:latin typeface="Calibri"/>
                <a:cs typeface="Calibri"/>
              </a:rPr>
              <a:t>Event</a:t>
            </a:r>
            <a:r>
              <a:rPr dirty="0" sz="2800" spc="-25">
                <a:latin typeface="Times New Roman"/>
                <a:cs typeface="Times New Roman"/>
              </a:rPr>
              <a:t>.</a:t>
            </a:r>
            <a:endParaRPr sz="2800">
              <a:latin typeface="Times New Roman"/>
              <a:cs typeface="Times New Roman"/>
            </a:endParaRPr>
          </a:p>
          <a:p>
            <a:pPr marL="527050" marR="107314" indent="-514350">
              <a:lnSpc>
                <a:spcPct val="99600"/>
              </a:lnSpc>
              <a:spcBef>
                <a:spcPts val="60"/>
              </a:spcBef>
              <a:buAutoNum type="arabicPeriod" startAt="2"/>
              <a:tabLst>
                <a:tab pos="526415" algn="l"/>
                <a:tab pos="527050" algn="l"/>
              </a:tabLst>
            </a:pPr>
            <a:r>
              <a:rPr dirty="0" sz="2800">
                <a:latin typeface="Times New Roman"/>
                <a:cs typeface="Times New Roman"/>
              </a:rPr>
              <a:t>The</a:t>
            </a:r>
            <a:r>
              <a:rPr dirty="0" sz="2800" spc="-15">
                <a:latin typeface="Times New Roman"/>
                <a:cs typeface="Times New Roman"/>
              </a:rPr>
              <a:t> </a:t>
            </a:r>
            <a:r>
              <a:rPr dirty="0" sz="2800" spc="-5" b="1">
                <a:latin typeface="Times New Roman"/>
                <a:cs typeface="Times New Roman"/>
              </a:rPr>
              <a:t>EventHandler</a:t>
            </a:r>
            <a:r>
              <a:rPr dirty="0" sz="2800" spc="-65" b="1">
                <a:latin typeface="Times New Roman"/>
                <a:cs typeface="Times New Roman"/>
              </a:rPr>
              <a:t> </a:t>
            </a:r>
            <a:r>
              <a:rPr dirty="0" sz="2800" spc="-5">
                <a:latin typeface="Times New Roman"/>
                <a:cs typeface="Times New Roman"/>
              </a:rPr>
              <a:t>object</a:t>
            </a:r>
            <a:r>
              <a:rPr dirty="0" sz="2800" spc="-10">
                <a:latin typeface="Times New Roman"/>
                <a:cs typeface="Times New Roman"/>
              </a:rPr>
              <a:t> </a:t>
            </a:r>
            <a:r>
              <a:rPr dirty="0" sz="2800" b="1">
                <a:latin typeface="Times New Roman"/>
                <a:cs typeface="Times New Roman"/>
              </a:rPr>
              <a:t>handler</a:t>
            </a:r>
            <a:r>
              <a:rPr dirty="0" sz="2800" spc="-65" b="1">
                <a:latin typeface="Times New Roman"/>
                <a:cs typeface="Times New Roman"/>
              </a:rPr>
              <a:t> </a:t>
            </a:r>
            <a:r>
              <a:rPr dirty="0" sz="2800" spc="-5">
                <a:latin typeface="Times New Roman"/>
                <a:cs typeface="Times New Roman"/>
              </a:rPr>
              <a:t>must</a:t>
            </a:r>
            <a:r>
              <a:rPr dirty="0" sz="2800" spc="-10">
                <a:latin typeface="Times New Roman"/>
                <a:cs typeface="Times New Roman"/>
              </a:rPr>
              <a:t> </a:t>
            </a:r>
            <a:r>
              <a:rPr dirty="0" sz="2800">
                <a:latin typeface="Times New Roman"/>
                <a:cs typeface="Times New Roman"/>
              </a:rPr>
              <a:t>be</a:t>
            </a:r>
            <a:r>
              <a:rPr dirty="0" sz="2800" spc="-10">
                <a:latin typeface="Times New Roman"/>
                <a:cs typeface="Times New Roman"/>
              </a:rPr>
              <a:t> </a:t>
            </a:r>
            <a:r>
              <a:rPr dirty="0" sz="2800" spc="-5">
                <a:latin typeface="Times New Roman"/>
                <a:cs typeface="Times New Roman"/>
              </a:rPr>
              <a:t>registered </a:t>
            </a:r>
            <a:r>
              <a:rPr dirty="0" sz="2800" spc="-685">
                <a:latin typeface="Times New Roman"/>
                <a:cs typeface="Times New Roman"/>
              </a:rPr>
              <a:t> </a:t>
            </a:r>
            <a:r>
              <a:rPr dirty="0" sz="2800" spc="-5">
                <a:latin typeface="Times New Roman"/>
                <a:cs typeface="Times New Roman"/>
              </a:rPr>
              <a:t>with the event source object using the method </a:t>
            </a:r>
            <a:r>
              <a:rPr dirty="0" sz="2800">
                <a:latin typeface="Times New Roman"/>
                <a:cs typeface="Times New Roman"/>
              </a:rPr>
              <a:t> </a:t>
            </a:r>
            <a:r>
              <a:rPr dirty="0" sz="2800" spc="-5" b="1">
                <a:latin typeface="Times New Roman"/>
                <a:cs typeface="Times New Roman"/>
              </a:rPr>
              <a:t>source.setOnAction(handler)</a:t>
            </a:r>
            <a:r>
              <a:rPr dirty="0" sz="2800" spc="-5">
                <a:latin typeface="Times New Roman"/>
                <a:cs typeface="Times New Roman"/>
              </a:rPr>
              <a:t>.</a:t>
            </a:r>
            <a:endParaRPr sz="2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14782" y="157988"/>
            <a:ext cx="3019425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30" b="0">
                <a:latin typeface="Times New Roman"/>
                <a:cs typeface="Times New Roman"/>
              </a:rPr>
              <a:t>Trace</a:t>
            </a:r>
            <a:r>
              <a:rPr dirty="0" sz="3600" spc="-40" b="0">
                <a:latin typeface="Times New Roman"/>
                <a:cs typeface="Times New Roman"/>
              </a:rPr>
              <a:t> </a:t>
            </a:r>
            <a:r>
              <a:rPr dirty="0" sz="3600" spc="-5" b="0">
                <a:latin typeface="Times New Roman"/>
                <a:cs typeface="Times New Roman"/>
              </a:rPr>
              <a:t>Execution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07340" y="858011"/>
            <a:ext cx="4873625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5">
                <a:latin typeface="Times New Roman"/>
                <a:cs typeface="Times New Roman"/>
              </a:rPr>
              <a:t>public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class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HandleEvent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extends</a:t>
            </a:r>
            <a:r>
              <a:rPr dirty="0" sz="2000" spc="-12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Application </a:t>
            </a:r>
            <a:r>
              <a:rPr dirty="0" sz="2000">
                <a:latin typeface="Times New Roman"/>
                <a:cs typeface="Times New Roman"/>
              </a:rPr>
              <a:t>{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34340" y="1162811"/>
            <a:ext cx="4018279" cy="635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5">
                <a:latin typeface="Times New Roman"/>
                <a:cs typeface="Times New Roman"/>
              </a:rPr>
              <a:t>public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void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start(Stage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primaryStage)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{</a:t>
            </a:r>
            <a:endParaRPr sz="2000">
              <a:latin typeface="Times New Roman"/>
              <a:cs typeface="Times New Roman"/>
            </a:endParaRPr>
          </a:p>
          <a:p>
            <a:pPr marL="139700">
              <a:lnSpc>
                <a:spcPct val="100000"/>
              </a:lnSpc>
            </a:pPr>
            <a:r>
              <a:rPr dirty="0" sz="2000">
                <a:latin typeface="Times New Roman"/>
                <a:cs typeface="Times New Roman"/>
              </a:rPr>
              <a:t>…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61340" y="1772411"/>
            <a:ext cx="5442585" cy="635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000" spc="-5">
                <a:latin typeface="Times New Roman"/>
                <a:cs typeface="Times New Roman"/>
              </a:rPr>
              <a:t>OKHandlerClass handler1</a:t>
            </a:r>
            <a:r>
              <a:rPr dirty="0" sz="2000">
                <a:latin typeface="Times New Roman"/>
                <a:cs typeface="Times New Roman"/>
              </a:rPr>
              <a:t> =</a:t>
            </a:r>
            <a:r>
              <a:rPr dirty="0" sz="2000" spc="-5">
                <a:latin typeface="Times New Roman"/>
                <a:cs typeface="Times New Roman"/>
              </a:rPr>
              <a:t> new</a:t>
            </a:r>
            <a:r>
              <a:rPr dirty="0" sz="2000" spc="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OKHandlerClass(); </a:t>
            </a:r>
            <a:r>
              <a:rPr dirty="0" sz="2000" spc="-484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btOK.setOnAction(handler1);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07340" y="2382011"/>
            <a:ext cx="6369685" cy="1854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66700" marR="5080">
              <a:lnSpc>
                <a:spcPct val="100000"/>
              </a:lnSpc>
              <a:spcBef>
                <a:spcPts val="100"/>
              </a:spcBef>
            </a:pPr>
            <a:r>
              <a:rPr dirty="0" sz="2000" spc="-5">
                <a:latin typeface="Times New Roman"/>
                <a:cs typeface="Times New Roman"/>
              </a:rPr>
              <a:t>CancelHandlerClass handler2 </a:t>
            </a:r>
            <a:r>
              <a:rPr dirty="0" sz="2000">
                <a:latin typeface="Times New Roman"/>
                <a:cs typeface="Times New Roman"/>
              </a:rPr>
              <a:t>= </a:t>
            </a:r>
            <a:r>
              <a:rPr dirty="0" sz="2000" spc="-5">
                <a:latin typeface="Times New Roman"/>
                <a:cs typeface="Times New Roman"/>
              </a:rPr>
              <a:t>new CancelHandlerClass(); </a:t>
            </a:r>
            <a:r>
              <a:rPr dirty="0" sz="2000" spc="-484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btCancel.setOnAction(handler2);</a:t>
            </a:r>
            <a:endParaRPr sz="2000">
              <a:latin typeface="Times New Roman"/>
              <a:cs typeface="Times New Roman"/>
            </a:endParaRPr>
          </a:p>
          <a:p>
            <a:pPr marL="266700">
              <a:lnSpc>
                <a:spcPct val="100000"/>
              </a:lnSpc>
            </a:pPr>
            <a:r>
              <a:rPr dirty="0" sz="2000">
                <a:latin typeface="Times New Roman"/>
                <a:cs typeface="Times New Roman"/>
              </a:rPr>
              <a:t>…</a:t>
            </a:r>
            <a:endParaRPr sz="2000">
              <a:latin typeface="Times New Roman"/>
              <a:cs typeface="Times New Roman"/>
            </a:endParaRPr>
          </a:p>
          <a:p>
            <a:pPr marL="266700">
              <a:lnSpc>
                <a:spcPct val="100000"/>
              </a:lnSpc>
            </a:pPr>
            <a:r>
              <a:rPr dirty="0" sz="2000" spc="-5">
                <a:latin typeface="Times New Roman"/>
                <a:cs typeface="Times New Roman"/>
              </a:rPr>
              <a:t>primaryStage.show();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//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Display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the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stage</a:t>
            </a:r>
            <a:endParaRPr sz="2000">
              <a:latin typeface="Times New Roman"/>
              <a:cs typeface="Times New Roman"/>
            </a:endParaRPr>
          </a:p>
          <a:p>
            <a:pPr marL="139700">
              <a:lnSpc>
                <a:spcPct val="100000"/>
              </a:lnSpc>
            </a:pPr>
            <a:r>
              <a:rPr dirty="0" sz="2000">
                <a:latin typeface="Times New Roman"/>
                <a:cs typeface="Times New Roman"/>
              </a:rPr>
              <a:t>}</a:t>
            </a: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2000">
                <a:latin typeface="Times New Roman"/>
                <a:cs typeface="Times New Roman"/>
              </a:rPr>
              <a:t>}</a:t>
            </a:r>
            <a:endParaRPr sz="2000">
              <a:latin typeface="Times New Roman"/>
              <a:cs typeface="Times New Roman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298450" y="984250"/>
            <a:ext cx="8394700" cy="1384300"/>
            <a:chOff x="298450" y="984250"/>
            <a:chExt cx="8394700" cy="1384300"/>
          </a:xfrm>
        </p:grpSpPr>
        <p:sp>
          <p:nvSpPr>
            <p:cNvPr id="8" name="object 8"/>
            <p:cNvSpPr/>
            <p:nvPr/>
          </p:nvSpPr>
          <p:spPr>
            <a:xfrm>
              <a:off x="304800" y="1219200"/>
              <a:ext cx="4267200" cy="381000"/>
            </a:xfrm>
            <a:custGeom>
              <a:avLst/>
              <a:gdLst/>
              <a:ahLst/>
              <a:cxnLst/>
              <a:rect l="l" t="t" r="r" b="b"/>
              <a:pathLst>
                <a:path w="4267200" h="381000">
                  <a:moveTo>
                    <a:pt x="4267200" y="0"/>
                  </a:moveTo>
                  <a:lnTo>
                    <a:pt x="0" y="0"/>
                  </a:lnTo>
                  <a:lnTo>
                    <a:pt x="0" y="381000"/>
                  </a:lnTo>
                  <a:lnTo>
                    <a:pt x="4267200" y="381000"/>
                  </a:lnTo>
                  <a:lnTo>
                    <a:pt x="4267200" y="0"/>
                  </a:lnTo>
                  <a:close/>
                </a:path>
              </a:pathLst>
            </a:custGeom>
            <a:solidFill>
              <a:srgbClr val="CBCBCB">
                <a:alpha val="450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304800" y="1219200"/>
              <a:ext cx="4267200" cy="381000"/>
            </a:xfrm>
            <a:custGeom>
              <a:avLst/>
              <a:gdLst/>
              <a:ahLst/>
              <a:cxnLst/>
              <a:rect l="l" t="t" r="r" b="b"/>
              <a:pathLst>
                <a:path w="4267200" h="381000">
                  <a:moveTo>
                    <a:pt x="0" y="0"/>
                  </a:moveTo>
                  <a:lnTo>
                    <a:pt x="4267200" y="0"/>
                  </a:lnTo>
                  <a:lnTo>
                    <a:pt x="4267200" y="381000"/>
                  </a:lnTo>
                  <a:lnTo>
                    <a:pt x="0" y="3810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4457040" y="990600"/>
              <a:ext cx="4230370" cy="1371600"/>
            </a:xfrm>
            <a:custGeom>
              <a:avLst/>
              <a:gdLst/>
              <a:ahLst/>
              <a:cxnLst/>
              <a:rect l="l" t="t" r="r" b="b"/>
              <a:pathLst>
                <a:path w="4230370" h="1371600">
                  <a:moveTo>
                    <a:pt x="4001154" y="0"/>
                  </a:moveTo>
                  <a:lnTo>
                    <a:pt x="1943764" y="0"/>
                  </a:lnTo>
                  <a:lnTo>
                    <a:pt x="1897692" y="4644"/>
                  </a:lnTo>
                  <a:lnTo>
                    <a:pt x="1854780" y="17965"/>
                  </a:lnTo>
                  <a:lnTo>
                    <a:pt x="1815948" y="39042"/>
                  </a:lnTo>
                  <a:lnTo>
                    <a:pt x="1782115" y="66957"/>
                  </a:lnTo>
                  <a:lnTo>
                    <a:pt x="1754201" y="100790"/>
                  </a:lnTo>
                  <a:lnTo>
                    <a:pt x="1733123" y="139621"/>
                  </a:lnTo>
                  <a:lnTo>
                    <a:pt x="1719803" y="182533"/>
                  </a:lnTo>
                  <a:lnTo>
                    <a:pt x="1715159" y="228605"/>
                  </a:lnTo>
                  <a:lnTo>
                    <a:pt x="0" y="370841"/>
                  </a:lnTo>
                  <a:lnTo>
                    <a:pt x="1715159" y="571500"/>
                  </a:lnTo>
                  <a:lnTo>
                    <a:pt x="1715159" y="1142994"/>
                  </a:lnTo>
                  <a:lnTo>
                    <a:pt x="1719803" y="1189066"/>
                  </a:lnTo>
                  <a:lnTo>
                    <a:pt x="1733123" y="1231978"/>
                  </a:lnTo>
                  <a:lnTo>
                    <a:pt x="1754201" y="1270809"/>
                  </a:lnTo>
                  <a:lnTo>
                    <a:pt x="1782115" y="1304642"/>
                  </a:lnTo>
                  <a:lnTo>
                    <a:pt x="1815948" y="1332557"/>
                  </a:lnTo>
                  <a:lnTo>
                    <a:pt x="1854780" y="1353634"/>
                  </a:lnTo>
                  <a:lnTo>
                    <a:pt x="1897692" y="1366955"/>
                  </a:lnTo>
                  <a:lnTo>
                    <a:pt x="1943764" y="1371600"/>
                  </a:lnTo>
                  <a:lnTo>
                    <a:pt x="4001154" y="1371600"/>
                  </a:lnTo>
                  <a:lnTo>
                    <a:pt x="4047225" y="1366955"/>
                  </a:lnTo>
                  <a:lnTo>
                    <a:pt x="4090137" y="1353634"/>
                  </a:lnTo>
                  <a:lnTo>
                    <a:pt x="4128969" y="1332557"/>
                  </a:lnTo>
                  <a:lnTo>
                    <a:pt x="4162802" y="1304642"/>
                  </a:lnTo>
                  <a:lnTo>
                    <a:pt x="4190716" y="1270809"/>
                  </a:lnTo>
                  <a:lnTo>
                    <a:pt x="4211794" y="1231978"/>
                  </a:lnTo>
                  <a:lnTo>
                    <a:pt x="4225114" y="1189066"/>
                  </a:lnTo>
                  <a:lnTo>
                    <a:pt x="4229759" y="1142994"/>
                  </a:lnTo>
                  <a:lnTo>
                    <a:pt x="4229758" y="228600"/>
                  </a:lnTo>
                  <a:lnTo>
                    <a:pt x="4225114" y="182533"/>
                  </a:lnTo>
                  <a:lnTo>
                    <a:pt x="4211794" y="139621"/>
                  </a:lnTo>
                  <a:lnTo>
                    <a:pt x="4190716" y="100790"/>
                  </a:lnTo>
                  <a:lnTo>
                    <a:pt x="4162802" y="66957"/>
                  </a:lnTo>
                  <a:lnTo>
                    <a:pt x="4128969" y="39042"/>
                  </a:lnTo>
                  <a:lnTo>
                    <a:pt x="4090137" y="17965"/>
                  </a:lnTo>
                  <a:lnTo>
                    <a:pt x="4047225" y="4644"/>
                  </a:lnTo>
                  <a:lnTo>
                    <a:pt x="4001154" y="0"/>
                  </a:lnTo>
                  <a:close/>
                </a:path>
                <a:path w="4230370" h="1371600">
                  <a:moveTo>
                    <a:pt x="1715159" y="228600"/>
                  </a:move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4457041" y="990600"/>
              <a:ext cx="4230370" cy="1371600"/>
            </a:xfrm>
            <a:custGeom>
              <a:avLst/>
              <a:gdLst/>
              <a:ahLst/>
              <a:cxnLst/>
              <a:rect l="l" t="t" r="r" b="b"/>
              <a:pathLst>
                <a:path w="4230370" h="1371600">
                  <a:moveTo>
                    <a:pt x="1715158" y="228605"/>
                  </a:moveTo>
                  <a:lnTo>
                    <a:pt x="1719802" y="182533"/>
                  </a:lnTo>
                  <a:lnTo>
                    <a:pt x="1733122" y="139621"/>
                  </a:lnTo>
                  <a:lnTo>
                    <a:pt x="1754200" y="100789"/>
                  </a:lnTo>
                  <a:lnTo>
                    <a:pt x="1782114" y="66956"/>
                  </a:lnTo>
                  <a:lnTo>
                    <a:pt x="1815947" y="39042"/>
                  </a:lnTo>
                  <a:lnTo>
                    <a:pt x="1854779" y="17964"/>
                  </a:lnTo>
                  <a:lnTo>
                    <a:pt x="1897690" y="4644"/>
                  </a:lnTo>
                  <a:lnTo>
                    <a:pt x="1943762" y="0"/>
                  </a:lnTo>
                  <a:lnTo>
                    <a:pt x="2134258" y="0"/>
                  </a:lnTo>
                  <a:lnTo>
                    <a:pt x="2762908" y="0"/>
                  </a:lnTo>
                  <a:lnTo>
                    <a:pt x="4001153" y="0"/>
                  </a:lnTo>
                  <a:lnTo>
                    <a:pt x="4047224" y="4644"/>
                  </a:lnTo>
                  <a:lnTo>
                    <a:pt x="4090136" y="17964"/>
                  </a:lnTo>
                  <a:lnTo>
                    <a:pt x="4128968" y="39042"/>
                  </a:lnTo>
                  <a:lnTo>
                    <a:pt x="4162801" y="66956"/>
                  </a:lnTo>
                  <a:lnTo>
                    <a:pt x="4190715" y="100789"/>
                  </a:lnTo>
                  <a:lnTo>
                    <a:pt x="4211793" y="139621"/>
                  </a:lnTo>
                  <a:lnTo>
                    <a:pt x="4225113" y="182533"/>
                  </a:lnTo>
                  <a:lnTo>
                    <a:pt x="4229758" y="228605"/>
                  </a:lnTo>
                  <a:lnTo>
                    <a:pt x="4229758" y="571500"/>
                  </a:lnTo>
                  <a:lnTo>
                    <a:pt x="4229758" y="1142995"/>
                  </a:lnTo>
                  <a:lnTo>
                    <a:pt x="4225113" y="1189066"/>
                  </a:lnTo>
                  <a:lnTo>
                    <a:pt x="4211793" y="1231978"/>
                  </a:lnTo>
                  <a:lnTo>
                    <a:pt x="4190715" y="1270810"/>
                  </a:lnTo>
                  <a:lnTo>
                    <a:pt x="4162801" y="1304643"/>
                  </a:lnTo>
                  <a:lnTo>
                    <a:pt x="4128968" y="1332557"/>
                  </a:lnTo>
                  <a:lnTo>
                    <a:pt x="4090136" y="1353635"/>
                  </a:lnTo>
                  <a:lnTo>
                    <a:pt x="4047224" y="1366955"/>
                  </a:lnTo>
                  <a:lnTo>
                    <a:pt x="4001153" y="1371600"/>
                  </a:lnTo>
                  <a:lnTo>
                    <a:pt x="2762908" y="1371600"/>
                  </a:lnTo>
                  <a:lnTo>
                    <a:pt x="2134258" y="1371600"/>
                  </a:lnTo>
                  <a:lnTo>
                    <a:pt x="1943762" y="1371600"/>
                  </a:lnTo>
                  <a:lnTo>
                    <a:pt x="1897690" y="1366955"/>
                  </a:lnTo>
                  <a:lnTo>
                    <a:pt x="1854779" y="1353635"/>
                  </a:lnTo>
                  <a:lnTo>
                    <a:pt x="1815947" y="1332557"/>
                  </a:lnTo>
                  <a:lnTo>
                    <a:pt x="1782114" y="1304643"/>
                  </a:lnTo>
                  <a:lnTo>
                    <a:pt x="1754200" y="1270810"/>
                  </a:lnTo>
                  <a:lnTo>
                    <a:pt x="1733122" y="1231978"/>
                  </a:lnTo>
                  <a:lnTo>
                    <a:pt x="1719802" y="1189066"/>
                  </a:lnTo>
                  <a:lnTo>
                    <a:pt x="1715158" y="1142995"/>
                  </a:lnTo>
                  <a:lnTo>
                    <a:pt x="1715158" y="571500"/>
                  </a:lnTo>
                  <a:lnTo>
                    <a:pt x="0" y="370840"/>
                  </a:lnTo>
                  <a:lnTo>
                    <a:pt x="1715158" y="228599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/>
          <p:cNvSpPr txBox="1"/>
          <p:nvPr/>
        </p:nvSpPr>
        <p:spPr>
          <a:xfrm>
            <a:off x="6369842" y="1077467"/>
            <a:ext cx="2119630" cy="1244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64160" marR="221615" indent="-34925">
              <a:lnSpc>
                <a:spcPct val="100000"/>
              </a:lnSpc>
              <a:spcBef>
                <a:spcPts val="100"/>
              </a:spcBef>
            </a:pPr>
            <a:r>
              <a:rPr dirty="0" sz="2000">
                <a:latin typeface="Times New Roman"/>
                <a:cs typeface="Times New Roman"/>
              </a:rPr>
              <a:t>1.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Start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from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the </a:t>
            </a:r>
            <a:r>
              <a:rPr dirty="0" sz="2000" spc="-484">
                <a:latin typeface="Times New Roman"/>
                <a:cs typeface="Times New Roman"/>
              </a:rPr>
              <a:t> </a:t>
            </a:r>
            <a:r>
              <a:rPr dirty="0" sz="2000" spc="-10">
                <a:latin typeface="Times New Roman"/>
                <a:cs typeface="Times New Roman"/>
              </a:rPr>
              <a:t>main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method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to</a:t>
            </a:r>
            <a:endParaRPr sz="2000">
              <a:latin typeface="Times New Roman"/>
              <a:cs typeface="Times New Roman"/>
            </a:endParaRPr>
          </a:p>
          <a:p>
            <a:pPr marL="591820" marR="5080" indent="-579755">
              <a:lnSpc>
                <a:spcPct val="100000"/>
              </a:lnSpc>
            </a:pPr>
            <a:r>
              <a:rPr dirty="0" sz="2000" spc="-5">
                <a:latin typeface="Times New Roman"/>
                <a:cs typeface="Times New Roman"/>
              </a:rPr>
              <a:t>create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window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and </a:t>
            </a:r>
            <a:r>
              <a:rPr dirty="0" sz="2000" spc="-484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display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it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0" y="0"/>
            <a:ext cx="1524000" cy="381000"/>
          </a:xfrm>
          <a:prstGeom prst="rect">
            <a:avLst/>
          </a:prstGeom>
          <a:ln w="12700">
            <a:solidFill>
              <a:srgbClr val="FF0000"/>
            </a:solidFill>
          </a:ln>
        </p:spPr>
        <p:txBody>
          <a:bodyPr wrap="square" lIns="0" tIns="39370" rIns="0" bIns="0" rtlCol="0" vert="horz">
            <a:spAutoFit/>
          </a:bodyPr>
          <a:lstStyle/>
          <a:p>
            <a:pPr marL="271145">
              <a:lnSpc>
                <a:spcPct val="100000"/>
              </a:lnSpc>
              <a:spcBef>
                <a:spcPts val="310"/>
              </a:spcBef>
            </a:pPr>
            <a:r>
              <a:rPr dirty="0" sz="1800">
                <a:solidFill>
                  <a:srgbClr val="5F5F5F"/>
                </a:solidFill>
                <a:latin typeface="Forte"/>
                <a:cs typeface="Forte"/>
              </a:rPr>
              <a:t>animation</a:t>
            </a:r>
            <a:endParaRPr sz="1800">
              <a:latin typeface="Forte"/>
              <a:cs typeface="Forte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2664950" y="2752725"/>
            <a:ext cx="6022340" cy="1047750"/>
            <a:chOff x="2664950" y="2752725"/>
            <a:chExt cx="6022340" cy="1047750"/>
          </a:xfrm>
        </p:grpSpPr>
        <p:pic>
          <p:nvPicPr>
            <p:cNvPr id="15" name="object 1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81800" y="2752725"/>
              <a:ext cx="1905000" cy="1047750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2664950" y="2935735"/>
              <a:ext cx="4117340" cy="439420"/>
            </a:xfrm>
            <a:custGeom>
              <a:avLst/>
              <a:gdLst/>
              <a:ahLst/>
              <a:cxnLst/>
              <a:rect l="l" t="t" r="r" b="b"/>
              <a:pathLst>
                <a:path w="4117340" h="439420">
                  <a:moveTo>
                    <a:pt x="4048409" y="20080"/>
                  </a:moveTo>
                  <a:lnTo>
                    <a:pt x="0" y="394933"/>
                  </a:lnTo>
                  <a:lnTo>
                    <a:pt x="4098" y="439193"/>
                  </a:lnTo>
                  <a:lnTo>
                    <a:pt x="4052508" y="64341"/>
                  </a:lnTo>
                  <a:lnTo>
                    <a:pt x="4072589" y="40162"/>
                  </a:lnTo>
                  <a:lnTo>
                    <a:pt x="4048409" y="20080"/>
                  </a:lnTo>
                  <a:close/>
                </a:path>
                <a:path w="4117340" h="439420">
                  <a:moveTo>
                    <a:pt x="4074638" y="62292"/>
                  </a:moveTo>
                  <a:lnTo>
                    <a:pt x="4052508" y="64341"/>
                  </a:lnTo>
                  <a:lnTo>
                    <a:pt x="4032426" y="88521"/>
                  </a:lnTo>
                  <a:lnTo>
                    <a:pt x="4074638" y="62292"/>
                  </a:lnTo>
                  <a:close/>
                </a:path>
                <a:path w="4117340" h="439420">
                  <a:moveTo>
                    <a:pt x="4070539" y="18031"/>
                  </a:moveTo>
                  <a:lnTo>
                    <a:pt x="4048409" y="20080"/>
                  </a:lnTo>
                  <a:lnTo>
                    <a:pt x="4072589" y="40162"/>
                  </a:lnTo>
                  <a:lnTo>
                    <a:pt x="4052508" y="64341"/>
                  </a:lnTo>
                  <a:lnTo>
                    <a:pt x="4074641" y="62290"/>
                  </a:lnTo>
                  <a:lnTo>
                    <a:pt x="4070539" y="18031"/>
                  </a:lnTo>
                  <a:close/>
                </a:path>
                <a:path w="4117340" h="439420">
                  <a:moveTo>
                    <a:pt x="4070543" y="18033"/>
                  </a:moveTo>
                  <a:lnTo>
                    <a:pt x="4074641" y="62290"/>
                  </a:lnTo>
                  <a:lnTo>
                    <a:pt x="4116849" y="36064"/>
                  </a:lnTo>
                  <a:lnTo>
                    <a:pt x="4070543" y="18033"/>
                  </a:lnTo>
                  <a:close/>
                </a:path>
                <a:path w="4117340" h="439420">
                  <a:moveTo>
                    <a:pt x="4024229" y="0"/>
                  </a:moveTo>
                  <a:lnTo>
                    <a:pt x="4048409" y="20080"/>
                  </a:lnTo>
                  <a:lnTo>
                    <a:pt x="4070538" y="18031"/>
                  </a:lnTo>
                  <a:lnTo>
                    <a:pt x="4024229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/>
          <p:cNvSpPr txBox="1"/>
          <p:nvPr/>
        </p:nvSpPr>
        <p:spPr>
          <a:xfrm>
            <a:off x="307340" y="4543269"/>
            <a:ext cx="6788150" cy="18307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280"/>
              </a:lnSpc>
            </a:pPr>
            <a:r>
              <a:rPr dirty="0" sz="2000" spc="-5">
                <a:latin typeface="Times New Roman"/>
                <a:cs typeface="Times New Roman"/>
              </a:rPr>
              <a:t>class</a:t>
            </a:r>
            <a:r>
              <a:rPr dirty="0" sz="200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OKHandlerClass</a:t>
            </a:r>
            <a:r>
              <a:rPr dirty="0" sz="2000" spc="5">
                <a:latin typeface="Times New Roman"/>
                <a:cs typeface="Times New Roman"/>
              </a:rPr>
              <a:t> </a:t>
            </a:r>
            <a:r>
              <a:rPr dirty="0" sz="2000" spc="-10">
                <a:latin typeface="Times New Roman"/>
                <a:cs typeface="Times New Roman"/>
              </a:rPr>
              <a:t>implements</a:t>
            </a:r>
            <a:r>
              <a:rPr dirty="0" sz="200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EventHandler&lt;ActionEvent&gt;</a:t>
            </a:r>
            <a:r>
              <a:rPr dirty="0" sz="2000" spc="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{</a:t>
            </a:r>
            <a:endParaRPr sz="2000">
              <a:latin typeface="Times New Roman"/>
              <a:cs typeface="Times New Roman"/>
            </a:endParaRPr>
          </a:p>
          <a:p>
            <a:pPr marL="139700">
              <a:lnSpc>
                <a:spcPct val="100000"/>
              </a:lnSpc>
            </a:pPr>
            <a:r>
              <a:rPr dirty="0" sz="2000" spc="-5">
                <a:latin typeface="Times New Roman"/>
                <a:cs typeface="Times New Roman"/>
              </a:rPr>
              <a:t>@Override</a:t>
            </a:r>
            <a:endParaRPr sz="2000">
              <a:latin typeface="Times New Roman"/>
              <a:cs typeface="Times New Roman"/>
            </a:endParaRPr>
          </a:p>
          <a:p>
            <a:pPr marL="266700" marR="2321560" indent="-127000">
              <a:lnSpc>
                <a:spcPct val="100000"/>
              </a:lnSpc>
            </a:pPr>
            <a:r>
              <a:rPr dirty="0" sz="2000" spc="-5">
                <a:latin typeface="Times New Roman"/>
                <a:cs typeface="Times New Roman"/>
              </a:rPr>
              <a:t>public void handle(ActionEvent e) </a:t>
            </a:r>
            <a:r>
              <a:rPr dirty="0" sz="2000">
                <a:latin typeface="Times New Roman"/>
                <a:cs typeface="Times New Roman"/>
              </a:rPr>
              <a:t>{ </a:t>
            </a:r>
            <a:r>
              <a:rPr dirty="0" sz="2000" spc="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System.out.println("OK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button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clicked");</a:t>
            </a:r>
            <a:endParaRPr sz="2000">
              <a:latin typeface="Times New Roman"/>
              <a:cs typeface="Times New Roman"/>
            </a:endParaRPr>
          </a:p>
          <a:p>
            <a:pPr marL="139700">
              <a:lnSpc>
                <a:spcPct val="100000"/>
              </a:lnSpc>
            </a:pPr>
            <a:r>
              <a:rPr dirty="0" sz="2000">
                <a:latin typeface="Times New Roman"/>
                <a:cs typeface="Times New Roman"/>
              </a:rPr>
              <a:t>}</a:t>
            </a: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2000">
                <a:latin typeface="Times New Roman"/>
                <a:cs typeface="Times New Roman"/>
              </a:rPr>
              <a:t>}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630"/>
              </a:lnSpc>
            </a:pPr>
            <a:fld id="{81D60167-4931-47E6-BA6A-407CBD079E47}" type="slidenum">
              <a:rPr dirty="0"/>
              <a:t>108</a:t>
            </a:fld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14782" y="157988"/>
            <a:ext cx="3019425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30" b="0">
                <a:latin typeface="Times New Roman"/>
                <a:cs typeface="Times New Roman"/>
              </a:rPr>
              <a:t>Trace</a:t>
            </a:r>
            <a:r>
              <a:rPr dirty="0" sz="3600" spc="-40" b="0">
                <a:latin typeface="Times New Roman"/>
                <a:cs typeface="Times New Roman"/>
              </a:rPr>
              <a:t> </a:t>
            </a:r>
            <a:r>
              <a:rPr dirty="0" sz="3600" spc="-5" b="0">
                <a:latin typeface="Times New Roman"/>
                <a:cs typeface="Times New Roman"/>
              </a:rPr>
              <a:t>Execution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07340" y="858011"/>
            <a:ext cx="6369685" cy="3378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39700" marR="1500505" indent="-127000">
              <a:lnSpc>
                <a:spcPct val="100000"/>
              </a:lnSpc>
              <a:spcBef>
                <a:spcPts val="100"/>
              </a:spcBef>
            </a:pPr>
            <a:r>
              <a:rPr dirty="0" sz="2000" spc="-5">
                <a:latin typeface="Times New Roman"/>
                <a:cs typeface="Times New Roman"/>
              </a:rPr>
              <a:t>public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class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HandleEvent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extends</a:t>
            </a:r>
            <a:r>
              <a:rPr dirty="0" sz="2000" spc="-12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Application </a:t>
            </a:r>
            <a:r>
              <a:rPr dirty="0" sz="2000">
                <a:latin typeface="Times New Roman"/>
                <a:cs typeface="Times New Roman"/>
              </a:rPr>
              <a:t>{ </a:t>
            </a:r>
            <a:r>
              <a:rPr dirty="0" sz="2000" spc="-484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public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void start(Stage primaryStage)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{</a:t>
            </a:r>
            <a:endParaRPr sz="2000">
              <a:latin typeface="Times New Roman"/>
              <a:cs typeface="Times New Roman"/>
            </a:endParaRPr>
          </a:p>
          <a:p>
            <a:pPr marL="266700">
              <a:lnSpc>
                <a:spcPct val="100000"/>
              </a:lnSpc>
            </a:pPr>
            <a:r>
              <a:rPr dirty="0" sz="2000">
                <a:latin typeface="Times New Roman"/>
                <a:cs typeface="Times New Roman"/>
              </a:rPr>
              <a:t>…</a:t>
            </a:r>
            <a:endParaRPr sz="2000">
              <a:latin typeface="Times New Roman"/>
              <a:cs typeface="Times New Roman"/>
            </a:endParaRPr>
          </a:p>
          <a:p>
            <a:pPr marL="266700" marR="678180">
              <a:lnSpc>
                <a:spcPct val="100000"/>
              </a:lnSpc>
            </a:pPr>
            <a:r>
              <a:rPr dirty="0" sz="2000" spc="-5">
                <a:latin typeface="Times New Roman"/>
                <a:cs typeface="Times New Roman"/>
              </a:rPr>
              <a:t>OKHandlerClass handler1</a:t>
            </a:r>
            <a:r>
              <a:rPr dirty="0" sz="2000">
                <a:latin typeface="Times New Roman"/>
                <a:cs typeface="Times New Roman"/>
              </a:rPr>
              <a:t> =</a:t>
            </a:r>
            <a:r>
              <a:rPr dirty="0" sz="2000" spc="-5">
                <a:latin typeface="Times New Roman"/>
                <a:cs typeface="Times New Roman"/>
              </a:rPr>
              <a:t> new</a:t>
            </a:r>
            <a:r>
              <a:rPr dirty="0" sz="2000" spc="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OKHandlerClass(); </a:t>
            </a:r>
            <a:r>
              <a:rPr dirty="0" sz="2000" spc="-484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btOK.setOnAction(handler1);</a:t>
            </a:r>
            <a:endParaRPr sz="2000">
              <a:latin typeface="Times New Roman"/>
              <a:cs typeface="Times New Roman"/>
            </a:endParaRPr>
          </a:p>
          <a:p>
            <a:pPr marL="266700" marR="5080">
              <a:lnSpc>
                <a:spcPct val="100000"/>
              </a:lnSpc>
            </a:pPr>
            <a:r>
              <a:rPr dirty="0" sz="2000" spc="-5">
                <a:latin typeface="Times New Roman"/>
                <a:cs typeface="Times New Roman"/>
              </a:rPr>
              <a:t>CancelHandlerClass handler2 </a:t>
            </a:r>
            <a:r>
              <a:rPr dirty="0" sz="2000">
                <a:latin typeface="Times New Roman"/>
                <a:cs typeface="Times New Roman"/>
              </a:rPr>
              <a:t>= </a:t>
            </a:r>
            <a:r>
              <a:rPr dirty="0" sz="2000" spc="-5">
                <a:latin typeface="Times New Roman"/>
                <a:cs typeface="Times New Roman"/>
              </a:rPr>
              <a:t>new CancelHandlerClass(); </a:t>
            </a:r>
            <a:r>
              <a:rPr dirty="0" sz="2000" spc="-484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btCancel.setOnAction(handler2);</a:t>
            </a:r>
            <a:endParaRPr sz="2000">
              <a:latin typeface="Times New Roman"/>
              <a:cs typeface="Times New Roman"/>
            </a:endParaRPr>
          </a:p>
          <a:p>
            <a:pPr marL="266700">
              <a:lnSpc>
                <a:spcPct val="100000"/>
              </a:lnSpc>
            </a:pPr>
            <a:r>
              <a:rPr dirty="0" sz="2000">
                <a:latin typeface="Times New Roman"/>
                <a:cs typeface="Times New Roman"/>
              </a:rPr>
              <a:t>…</a:t>
            </a:r>
            <a:endParaRPr sz="2000">
              <a:latin typeface="Times New Roman"/>
              <a:cs typeface="Times New Roman"/>
            </a:endParaRPr>
          </a:p>
          <a:p>
            <a:pPr marL="266700">
              <a:lnSpc>
                <a:spcPct val="100000"/>
              </a:lnSpc>
            </a:pPr>
            <a:r>
              <a:rPr dirty="0" sz="2000" spc="-5">
                <a:latin typeface="Times New Roman"/>
                <a:cs typeface="Times New Roman"/>
              </a:rPr>
              <a:t>primaryStage.show();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//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Display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the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stage</a:t>
            </a:r>
            <a:endParaRPr sz="2000">
              <a:latin typeface="Times New Roman"/>
              <a:cs typeface="Times New Roman"/>
            </a:endParaRPr>
          </a:p>
          <a:p>
            <a:pPr marL="139700">
              <a:lnSpc>
                <a:spcPct val="100000"/>
              </a:lnSpc>
            </a:pPr>
            <a:r>
              <a:rPr dirty="0" sz="2000">
                <a:latin typeface="Times New Roman"/>
                <a:cs typeface="Times New Roman"/>
              </a:rPr>
              <a:t>}</a:t>
            </a: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2000">
                <a:latin typeface="Times New Roman"/>
                <a:cs typeface="Times New Roman"/>
              </a:rPr>
              <a:t>}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0" y="0"/>
            <a:ext cx="1524000" cy="381000"/>
          </a:xfrm>
          <a:prstGeom prst="rect">
            <a:avLst/>
          </a:prstGeom>
          <a:ln w="12700">
            <a:solidFill>
              <a:srgbClr val="FF0000"/>
            </a:solidFill>
          </a:ln>
        </p:spPr>
        <p:txBody>
          <a:bodyPr wrap="square" lIns="0" tIns="39370" rIns="0" bIns="0" rtlCol="0" vert="horz">
            <a:spAutoFit/>
          </a:bodyPr>
          <a:lstStyle/>
          <a:p>
            <a:pPr marL="271145">
              <a:lnSpc>
                <a:spcPct val="100000"/>
              </a:lnSpc>
              <a:spcBef>
                <a:spcPts val="310"/>
              </a:spcBef>
            </a:pPr>
            <a:r>
              <a:rPr dirty="0" sz="1800">
                <a:solidFill>
                  <a:srgbClr val="5F5F5F"/>
                </a:solidFill>
                <a:latin typeface="Forte"/>
                <a:cs typeface="Forte"/>
              </a:rPr>
              <a:t>animation</a:t>
            </a:r>
            <a:endParaRPr sz="1800">
              <a:latin typeface="Forte"/>
              <a:cs typeface="Forte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6165850" y="984250"/>
            <a:ext cx="2527300" cy="3340100"/>
            <a:chOff x="6165850" y="984250"/>
            <a:chExt cx="2527300" cy="334010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00800" y="3276600"/>
              <a:ext cx="1905000" cy="1047750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6172200" y="990600"/>
              <a:ext cx="2514600" cy="2667000"/>
            </a:xfrm>
            <a:custGeom>
              <a:avLst/>
              <a:gdLst/>
              <a:ahLst/>
              <a:cxnLst/>
              <a:rect l="l" t="t" r="r" b="b"/>
              <a:pathLst>
                <a:path w="2514600" h="2667000">
                  <a:moveTo>
                    <a:pt x="1047750" y="1371600"/>
                  </a:moveTo>
                  <a:lnTo>
                    <a:pt x="419100" y="1371600"/>
                  </a:lnTo>
                  <a:lnTo>
                    <a:pt x="946118" y="2666994"/>
                  </a:lnTo>
                  <a:lnTo>
                    <a:pt x="1047750" y="1371600"/>
                  </a:lnTo>
                  <a:close/>
                </a:path>
                <a:path w="2514600" h="2667000">
                  <a:moveTo>
                    <a:pt x="2285994" y="0"/>
                  </a:moveTo>
                  <a:lnTo>
                    <a:pt x="228605" y="0"/>
                  </a:lnTo>
                  <a:lnTo>
                    <a:pt x="182532" y="4644"/>
                  </a:lnTo>
                  <a:lnTo>
                    <a:pt x="139621" y="17965"/>
                  </a:lnTo>
                  <a:lnTo>
                    <a:pt x="100789" y="39042"/>
                  </a:lnTo>
                  <a:lnTo>
                    <a:pt x="66956" y="66957"/>
                  </a:lnTo>
                  <a:lnTo>
                    <a:pt x="39041" y="100790"/>
                  </a:lnTo>
                  <a:lnTo>
                    <a:pt x="17964" y="139621"/>
                  </a:lnTo>
                  <a:lnTo>
                    <a:pt x="4644" y="182533"/>
                  </a:lnTo>
                  <a:lnTo>
                    <a:pt x="0" y="228605"/>
                  </a:lnTo>
                  <a:lnTo>
                    <a:pt x="0" y="1143000"/>
                  </a:lnTo>
                  <a:lnTo>
                    <a:pt x="4644" y="1189066"/>
                  </a:lnTo>
                  <a:lnTo>
                    <a:pt x="17964" y="1231978"/>
                  </a:lnTo>
                  <a:lnTo>
                    <a:pt x="39041" y="1270809"/>
                  </a:lnTo>
                  <a:lnTo>
                    <a:pt x="66956" y="1304642"/>
                  </a:lnTo>
                  <a:lnTo>
                    <a:pt x="100789" y="1332557"/>
                  </a:lnTo>
                  <a:lnTo>
                    <a:pt x="139621" y="1353634"/>
                  </a:lnTo>
                  <a:lnTo>
                    <a:pt x="182532" y="1366955"/>
                  </a:lnTo>
                  <a:lnTo>
                    <a:pt x="228605" y="1371600"/>
                  </a:lnTo>
                  <a:lnTo>
                    <a:pt x="2285994" y="1371600"/>
                  </a:lnTo>
                  <a:lnTo>
                    <a:pt x="2332066" y="1366955"/>
                  </a:lnTo>
                  <a:lnTo>
                    <a:pt x="2374978" y="1353634"/>
                  </a:lnTo>
                  <a:lnTo>
                    <a:pt x="2413809" y="1332557"/>
                  </a:lnTo>
                  <a:lnTo>
                    <a:pt x="2447642" y="1304642"/>
                  </a:lnTo>
                  <a:lnTo>
                    <a:pt x="2475557" y="1270809"/>
                  </a:lnTo>
                  <a:lnTo>
                    <a:pt x="2496634" y="1231978"/>
                  </a:lnTo>
                  <a:lnTo>
                    <a:pt x="2509955" y="1189066"/>
                  </a:lnTo>
                  <a:lnTo>
                    <a:pt x="2514599" y="1143000"/>
                  </a:lnTo>
                  <a:lnTo>
                    <a:pt x="2514600" y="228605"/>
                  </a:lnTo>
                  <a:lnTo>
                    <a:pt x="2509955" y="182533"/>
                  </a:lnTo>
                  <a:lnTo>
                    <a:pt x="2496634" y="139621"/>
                  </a:lnTo>
                  <a:lnTo>
                    <a:pt x="2475557" y="100790"/>
                  </a:lnTo>
                  <a:lnTo>
                    <a:pt x="2447642" y="66957"/>
                  </a:lnTo>
                  <a:lnTo>
                    <a:pt x="2413809" y="39042"/>
                  </a:lnTo>
                  <a:lnTo>
                    <a:pt x="2374978" y="17965"/>
                  </a:lnTo>
                  <a:lnTo>
                    <a:pt x="2332066" y="4644"/>
                  </a:lnTo>
                  <a:lnTo>
                    <a:pt x="2285994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6172200" y="990600"/>
              <a:ext cx="2514600" cy="2667000"/>
            </a:xfrm>
            <a:custGeom>
              <a:avLst/>
              <a:gdLst/>
              <a:ahLst/>
              <a:cxnLst/>
              <a:rect l="l" t="t" r="r" b="b"/>
              <a:pathLst>
                <a:path w="2514600" h="2667000">
                  <a:moveTo>
                    <a:pt x="0" y="228605"/>
                  </a:moveTo>
                  <a:lnTo>
                    <a:pt x="4644" y="182533"/>
                  </a:lnTo>
                  <a:lnTo>
                    <a:pt x="17964" y="139621"/>
                  </a:lnTo>
                  <a:lnTo>
                    <a:pt x="39042" y="100789"/>
                  </a:lnTo>
                  <a:lnTo>
                    <a:pt x="66956" y="66956"/>
                  </a:lnTo>
                  <a:lnTo>
                    <a:pt x="100789" y="39042"/>
                  </a:lnTo>
                  <a:lnTo>
                    <a:pt x="139621" y="17964"/>
                  </a:lnTo>
                  <a:lnTo>
                    <a:pt x="182532" y="4644"/>
                  </a:lnTo>
                  <a:lnTo>
                    <a:pt x="228604" y="0"/>
                  </a:lnTo>
                  <a:lnTo>
                    <a:pt x="419100" y="0"/>
                  </a:lnTo>
                  <a:lnTo>
                    <a:pt x="1047750" y="0"/>
                  </a:lnTo>
                  <a:lnTo>
                    <a:pt x="2285995" y="0"/>
                  </a:lnTo>
                  <a:lnTo>
                    <a:pt x="2332066" y="4644"/>
                  </a:lnTo>
                  <a:lnTo>
                    <a:pt x="2374978" y="17964"/>
                  </a:lnTo>
                  <a:lnTo>
                    <a:pt x="2413810" y="39042"/>
                  </a:lnTo>
                  <a:lnTo>
                    <a:pt x="2447643" y="66956"/>
                  </a:lnTo>
                  <a:lnTo>
                    <a:pt x="2475557" y="100789"/>
                  </a:lnTo>
                  <a:lnTo>
                    <a:pt x="2496635" y="139621"/>
                  </a:lnTo>
                  <a:lnTo>
                    <a:pt x="2509955" y="182533"/>
                  </a:lnTo>
                  <a:lnTo>
                    <a:pt x="2514600" y="228605"/>
                  </a:lnTo>
                  <a:lnTo>
                    <a:pt x="2514600" y="800099"/>
                  </a:lnTo>
                  <a:lnTo>
                    <a:pt x="2514600" y="1143000"/>
                  </a:lnTo>
                  <a:lnTo>
                    <a:pt x="2509955" y="1189066"/>
                  </a:lnTo>
                  <a:lnTo>
                    <a:pt x="2496635" y="1231978"/>
                  </a:lnTo>
                  <a:lnTo>
                    <a:pt x="2475557" y="1270810"/>
                  </a:lnTo>
                  <a:lnTo>
                    <a:pt x="2447643" y="1304643"/>
                  </a:lnTo>
                  <a:lnTo>
                    <a:pt x="2413810" y="1332557"/>
                  </a:lnTo>
                  <a:lnTo>
                    <a:pt x="2374978" y="1353635"/>
                  </a:lnTo>
                  <a:lnTo>
                    <a:pt x="2332066" y="1366955"/>
                  </a:lnTo>
                  <a:lnTo>
                    <a:pt x="2285995" y="1371600"/>
                  </a:lnTo>
                  <a:lnTo>
                    <a:pt x="1047750" y="1371600"/>
                  </a:lnTo>
                  <a:lnTo>
                    <a:pt x="946118" y="2666995"/>
                  </a:lnTo>
                  <a:lnTo>
                    <a:pt x="419100" y="1371600"/>
                  </a:lnTo>
                  <a:lnTo>
                    <a:pt x="228604" y="1371600"/>
                  </a:lnTo>
                  <a:lnTo>
                    <a:pt x="182532" y="1366955"/>
                  </a:lnTo>
                  <a:lnTo>
                    <a:pt x="139621" y="1353635"/>
                  </a:lnTo>
                  <a:lnTo>
                    <a:pt x="100789" y="1332557"/>
                  </a:lnTo>
                  <a:lnTo>
                    <a:pt x="66956" y="1304643"/>
                  </a:lnTo>
                  <a:lnTo>
                    <a:pt x="39042" y="1270810"/>
                  </a:lnTo>
                  <a:lnTo>
                    <a:pt x="17964" y="1231978"/>
                  </a:lnTo>
                  <a:lnTo>
                    <a:pt x="4644" y="1189066"/>
                  </a:lnTo>
                  <a:lnTo>
                    <a:pt x="0" y="1142995"/>
                  </a:lnTo>
                  <a:lnTo>
                    <a:pt x="0" y="800099"/>
                  </a:lnTo>
                  <a:lnTo>
                    <a:pt x="0" y="228605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/>
          <p:nvPr/>
        </p:nvSpPr>
        <p:spPr>
          <a:xfrm>
            <a:off x="6799262" y="1077467"/>
            <a:ext cx="1259840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>
                <a:latin typeface="Times New Roman"/>
                <a:cs typeface="Times New Roman"/>
              </a:rPr>
              <a:t>2.</a:t>
            </a:r>
            <a:r>
              <a:rPr dirty="0" sz="2000" spc="-4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Click</a:t>
            </a:r>
            <a:r>
              <a:rPr dirty="0" sz="2000" spc="-4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OK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07340" y="4543269"/>
            <a:ext cx="6788150" cy="18307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280"/>
              </a:lnSpc>
            </a:pPr>
            <a:r>
              <a:rPr dirty="0" sz="2000" spc="-5">
                <a:latin typeface="Times New Roman"/>
                <a:cs typeface="Times New Roman"/>
              </a:rPr>
              <a:t>class</a:t>
            </a:r>
            <a:r>
              <a:rPr dirty="0" sz="200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OKHandlerClass</a:t>
            </a:r>
            <a:r>
              <a:rPr dirty="0" sz="2000" spc="5">
                <a:latin typeface="Times New Roman"/>
                <a:cs typeface="Times New Roman"/>
              </a:rPr>
              <a:t> </a:t>
            </a:r>
            <a:r>
              <a:rPr dirty="0" sz="2000" spc="-10">
                <a:latin typeface="Times New Roman"/>
                <a:cs typeface="Times New Roman"/>
              </a:rPr>
              <a:t>implements</a:t>
            </a:r>
            <a:r>
              <a:rPr dirty="0" sz="200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EventHandler&lt;ActionEvent&gt;</a:t>
            </a:r>
            <a:r>
              <a:rPr dirty="0" sz="2000" spc="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{</a:t>
            </a:r>
            <a:endParaRPr sz="2000">
              <a:latin typeface="Times New Roman"/>
              <a:cs typeface="Times New Roman"/>
            </a:endParaRPr>
          </a:p>
          <a:p>
            <a:pPr marL="139700">
              <a:lnSpc>
                <a:spcPct val="100000"/>
              </a:lnSpc>
            </a:pPr>
            <a:r>
              <a:rPr dirty="0" sz="2000" spc="-5">
                <a:latin typeface="Times New Roman"/>
                <a:cs typeface="Times New Roman"/>
              </a:rPr>
              <a:t>@Override</a:t>
            </a:r>
            <a:endParaRPr sz="2000">
              <a:latin typeface="Times New Roman"/>
              <a:cs typeface="Times New Roman"/>
            </a:endParaRPr>
          </a:p>
          <a:p>
            <a:pPr marL="266700" marR="2321560" indent="-127000">
              <a:lnSpc>
                <a:spcPct val="100000"/>
              </a:lnSpc>
            </a:pPr>
            <a:r>
              <a:rPr dirty="0" sz="2000" spc="-5">
                <a:latin typeface="Times New Roman"/>
                <a:cs typeface="Times New Roman"/>
              </a:rPr>
              <a:t>public void handle(ActionEvent e) </a:t>
            </a:r>
            <a:r>
              <a:rPr dirty="0" sz="2000">
                <a:latin typeface="Times New Roman"/>
                <a:cs typeface="Times New Roman"/>
              </a:rPr>
              <a:t>{ </a:t>
            </a:r>
            <a:r>
              <a:rPr dirty="0" sz="2000" spc="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System.out.println("OK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button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clicked");</a:t>
            </a:r>
            <a:endParaRPr sz="2000">
              <a:latin typeface="Times New Roman"/>
              <a:cs typeface="Times New Roman"/>
            </a:endParaRPr>
          </a:p>
          <a:p>
            <a:pPr marL="139700">
              <a:lnSpc>
                <a:spcPct val="100000"/>
              </a:lnSpc>
            </a:pPr>
            <a:r>
              <a:rPr dirty="0" sz="2000">
                <a:latin typeface="Times New Roman"/>
                <a:cs typeface="Times New Roman"/>
              </a:rPr>
              <a:t>}</a:t>
            </a: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2000">
                <a:latin typeface="Times New Roman"/>
                <a:cs typeface="Times New Roman"/>
              </a:rPr>
              <a:t>}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630"/>
              </a:lnSpc>
            </a:pPr>
            <a:fld id="{81D60167-4931-47E6-BA6A-407CBD079E47}" type="slidenum">
              <a:rPr dirty="0"/>
              <a:t>108</a:t>
            </a:fld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49525" y="446532"/>
            <a:ext cx="4044950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ButtonInPane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13100" y="1295400"/>
            <a:ext cx="2717800" cy="118109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83540" y="2864611"/>
            <a:ext cx="8263255" cy="29578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 b="1">
                <a:solidFill>
                  <a:srgbClr val="CC7832"/>
                </a:solidFill>
                <a:latin typeface="Calibri"/>
                <a:cs typeface="Calibri"/>
              </a:rPr>
              <a:t>public</a:t>
            </a:r>
            <a:r>
              <a:rPr dirty="0" sz="2400" spc="-30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400" spc="-10" b="1">
                <a:solidFill>
                  <a:srgbClr val="CC7832"/>
                </a:solidFill>
                <a:latin typeface="Calibri"/>
                <a:cs typeface="Calibri"/>
              </a:rPr>
              <a:t>void</a:t>
            </a:r>
            <a:r>
              <a:rPr dirty="0" sz="2400" spc="-20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400" spc="-10" b="1">
                <a:solidFill>
                  <a:srgbClr val="FFC66D"/>
                </a:solidFill>
                <a:latin typeface="Calibri"/>
                <a:cs typeface="Calibri"/>
              </a:rPr>
              <a:t>start</a:t>
            </a:r>
            <a:r>
              <a:rPr dirty="0" sz="2400" spc="-10" b="1">
                <a:latin typeface="Calibri"/>
                <a:cs typeface="Calibri"/>
              </a:rPr>
              <a:t>(Stage</a:t>
            </a:r>
            <a:r>
              <a:rPr dirty="0" sz="2400" spc="-15" b="1">
                <a:latin typeface="Calibri"/>
                <a:cs typeface="Calibri"/>
              </a:rPr>
              <a:t> </a:t>
            </a:r>
            <a:r>
              <a:rPr dirty="0" sz="2400" spc="-5" b="1">
                <a:latin typeface="Calibri"/>
                <a:cs typeface="Calibri"/>
              </a:rPr>
              <a:t>primaryStage)</a:t>
            </a:r>
            <a:r>
              <a:rPr dirty="0" sz="2400" spc="-20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{</a:t>
            </a:r>
            <a:endParaRPr sz="2400">
              <a:latin typeface="Calibri"/>
              <a:cs typeface="Calibri"/>
            </a:endParaRPr>
          </a:p>
          <a:p>
            <a:pPr marL="285750" marR="1785620">
              <a:lnSpc>
                <a:spcPct val="100800"/>
              </a:lnSpc>
              <a:tabLst>
                <a:tab pos="4187825" algn="l"/>
                <a:tab pos="4785360" algn="l"/>
                <a:tab pos="5520690" algn="l"/>
              </a:tabLst>
            </a:pPr>
            <a:r>
              <a:rPr dirty="0" sz="2400" b="1">
                <a:solidFill>
                  <a:srgbClr val="808080"/>
                </a:solidFill>
                <a:latin typeface="Calibri"/>
                <a:cs typeface="Calibri"/>
              </a:rPr>
              <a:t>// </a:t>
            </a:r>
            <a:r>
              <a:rPr dirty="0" sz="2400" spc="-15" b="1">
                <a:solidFill>
                  <a:srgbClr val="808080"/>
                </a:solidFill>
                <a:latin typeface="Calibri"/>
                <a:cs typeface="Calibri"/>
              </a:rPr>
              <a:t>Create </a:t>
            </a:r>
            <a:r>
              <a:rPr dirty="0" sz="2400" b="1">
                <a:solidFill>
                  <a:srgbClr val="808080"/>
                </a:solidFill>
                <a:latin typeface="Calibri"/>
                <a:cs typeface="Calibri"/>
              </a:rPr>
              <a:t>a </a:t>
            </a:r>
            <a:r>
              <a:rPr dirty="0" sz="2400" spc="-5" b="1">
                <a:solidFill>
                  <a:srgbClr val="808080"/>
                </a:solidFill>
                <a:latin typeface="Calibri"/>
                <a:cs typeface="Calibri"/>
              </a:rPr>
              <a:t>scene and place </a:t>
            </a:r>
            <a:r>
              <a:rPr dirty="0" sz="2400" b="1">
                <a:solidFill>
                  <a:srgbClr val="808080"/>
                </a:solidFill>
                <a:latin typeface="Calibri"/>
                <a:cs typeface="Calibri"/>
              </a:rPr>
              <a:t>a </a:t>
            </a:r>
            <a:r>
              <a:rPr dirty="0" sz="2400" spc="-10" b="1">
                <a:solidFill>
                  <a:srgbClr val="808080"/>
                </a:solidFill>
                <a:latin typeface="Calibri"/>
                <a:cs typeface="Calibri"/>
              </a:rPr>
              <a:t>button </a:t>
            </a:r>
            <a:r>
              <a:rPr dirty="0" sz="2400" spc="-5" b="1">
                <a:solidFill>
                  <a:srgbClr val="808080"/>
                </a:solidFill>
                <a:latin typeface="Calibri"/>
                <a:cs typeface="Calibri"/>
              </a:rPr>
              <a:t>in </a:t>
            </a:r>
            <a:r>
              <a:rPr dirty="0" sz="2400" b="1">
                <a:solidFill>
                  <a:srgbClr val="808080"/>
                </a:solidFill>
                <a:latin typeface="Calibri"/>
                <a:cs typeface="Calibri"/>
              </a:rPr>
              <a:t>the </a:t>
            </a:r>
            <a:r>
              <a:rPr dirty="0" sz="2400" spc="-5" b="1">
                <a:solidFill>
                  <a:srgbClr val="808080"/>
                </a:solidFill>
                <a:latin typeface="Calibri"/>
                <a:cs typeface="Calibri"/>
              </a:rPr>
              <a:t>scene </a:t>
            </a:r>
            <a:r>
              <a:rPr dirty="0" sz="2400" spc="-530" b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2400" spc="-10" b="1">
                <a:latin typeface="Calibri"/>
                <a:cs typeface="Calibri"/>
              </a:rPr>
              <a:t>StackPane </a:t>
            </a:r>
            <a:r>
              <a:rPr dirty="0" sz="2400" spc="-5" b="1">
                <a:latin typeface="Calibri"/>
                <a:cs typeface="Calibri"/>
              </a:rPr>
              <a:t>pane </a:t>
            </a:r>
            <a:r>
              <a:rPr dirty="0" sz="2400" b="1">
                <a:latin typeface="Calibri"/>
                <a:cs typeface="Calibri"/>
              </a:rPr>
              <a:t>= </a:t>
            </a:r>
            <a:r>
              <a:rPr dirty="0" sz="2400" spc="-5" b="1">
                <a:solidFill>
                  <a:srgbClr val="CC7832"/>
                </a:solidFill>
                <a:latin typeface="Calibri"/>
                <a:cs typeface="Calibri"/>
              </a:rPr>
              <a:t>new </a:t>
            </a:r>
            <a:r>
              <a:rPr dirty="0" sz="2400" spc="-10" b="1">
                <a:latin typeface="Calibri"/>
                <a:cs typeface="Calibri"/>
              </a:rPr>
              <a:t>StackPane()</a:t>
            </a:r>
            <a:r>
              <a:rPr dirty="0" sz="2400" spc="-10" b="1">
                <a:solidFill>
                  <a:srgbClr val="CC7832"/>
                </a:solidFill>
                <a:latin typeface="Calibri"/>
                <a:cs typeface="Calibri"/>
              </a:rPr>
              <a:t>; </a:t>
            </a:r>
            <a:r>
              <a:rPr dirty="0" sz="2400" spc="-5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400" spc="-5" b="1">
                <a:latin typeface="Calibri"/>
                <a:cs typeface="Calibri"/>
              </a:rPr>
              <a:t>pane.getChildren().add(</a:t>
            </a:r>
            <a:r>
              <a:rPr dirty="0" sz="2400" spc="-5" b="1">
                <a:solidFill>
                  <a:srgbClr val="CC7832"/>
                </a:solidFill>
                <a:latin typeface="Calibri"/>
                <a:cs typeface="Calibri"/>
              </a:rPr>
              <a:t>new		</a:t>
            </a:r>
            <a:r>
              <a:rPr dirty="0" sz="2400" b="1">
                <a:latin typeface="Calibri"/>
                <a:cs typeface="Calibri"/>
              </a:rPr>
              <a:t>(	))</a:t>
            </a:r>
            <a:r>
              <a:rPr dirty="0" sz="2400" b="1">
                <a:solidFill>
                  <a:srgbClr val="CC7832"/>
                </a:solidFill>
                <a:latin typeface="Calibri"/>
                <a:cs typeface="Calibri"/>
              </a:rPr>
              <a:t>; </a:t>
            </a:r>
            <a:r>
              <a:rPr dirty="0" sz="2400" spc="5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400" spc="-5" b="1">
                <a:latin typeface="Calibri"/>
                <a:cs typeface="Calibri"/>
              </a:rPr>
              <a:t>Scene</a:t>
            </a:r>
            <a:r>
              <a:rPr dirty="0" sz="2400" b="1">
                <a:latin typeface="Calibri"/>
                <a:cs typeface="Calibri"/>
              </a:rPr>
              <a:t> </a:t>
            </a:r>
            <a:r>
              <a:rPr dirty="0" sz="2400" spc="-5" b="1">
                <a:latin typeface="Calibri"/>
                <a:cs typeface="Calibri"/>
              </a:rPr>
              <a:t>scene</a:t>
            </a:r>
            <a:r>
              <a:rPr dirty="0" sz="2400" spc="5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=</a:t>
            </a:r>
            <a:r>
              <a:rPr dirty="0" sz="2400" spc="5" b="1">
                <a:latin typeface="Calibri"/>
                <a:cs typeface="Calibri"/>
              </a:rPr>
              <a:t> </a:t>
            </a:r>
            <a:r>
              <a:rPr dirty="0" sz="2400" spc="-5" b="1">
                <a:solidFill>
                  <a:srgbClr val="CC7832"/>
                </a:solidFill>
                <a:latin typeface="Calibri"/>
                <a:cs typeface="Calibri"/>
              </a:rPr>
              <a:t>new</a:t>
            </a:r>
            <a:r>
              <a:rPr dirty="0" sz="2400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400" spc="-5" b="1">
                <a:latin typeface="Calibri"/>
                <a:cs typeface="Calibri"/>
              </a:rPr>
              <a:t>Scene(	</a:t>
            </a:r>
            <a:r>
              <a:rPr dirty="0" sz="2400" b="1">
                <a:solidFill>
                  <a:srgbClr val="CC7832"/>
                </a:solidFill>
                <a:latin typeface="Calibri"/>
                <a:cs typeface="Calibri"/>
              </a:rPr>
              <a:t>,</a:t>
            </a:r>
            <a:r>
              <a:rPr dirty="0" sz="2400" spc="-5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400" spc="-5" b="1">
                <a:solidFill>
                  <a:srgbClr val="6897BB"/>
                </a:solidFill>
                <a:latin typeface="Calibri"/>
                <a:cs typeface="Calibri"/>
              </a:rPr>
              <a:t>200</a:t>
            </a:r>
            <a:r>
              <a:rPr dirty="0" sz="2400" spc="-5" b="1">
                <a:solidFill>
                  <a:srgbClr val="CC7832"/>
                </a:solidFill>
                <a:latin typeface="Calibri"/>
                <a:cs typeface="Calibri"/>
              </a:rPr>
              <a:t>, </a:t>
            </a:r>
            <a:r>
              <a:rPr dirty="0" sz="2400" spc="-5" b="1">
                <a:solidFill>
                  <a:srgbClr val="6897BB"/>
                </a:solidFill>
                <a:latin typeface="Calibri"/>
                <a:cs typeface="Calibri"/>
              </a:rPr>
              <a:t>50</a:t>
            </a:r>
            <a:r>
              <a:rPr dirty="0" sz="2400" spc="-5" b="1">
                <a:latin typeface="Calibri"/>
                <a:cs typeface="Calibri"/>
              </a:rPr>
              <a:t>)</a:t>
            </a:r>
            <a:r>
              <a:rPr dirty="0" sz="2400" spc="-5" b="1">
                <a:solidFill>
                  <a:srgbClr val="CC7832"/>
                </a:solidFill>
                <a:latin typeface="Calibri"/>
                <a:cs typeface="Calibri"/>
              </a:rPr>
              <a:t>;</a:t>
            </a:r>
            <a:endParaRPr sz="2400">
              <a:latin typeface="Calibri"/>
              <a:cs typeface="Calibri"/>
            </a:endParaRPr>
          </a:p>
          <a:p>
            <a:pPr marL="285750">
              <a:lnSpc>
                <a:spcPts val="2785"/>
              </a:lnSpc>
              <a:tabLst>
                <a:tab pos="2999105" algn="l"/>
                <a:tab pos="5455285" algn="l"/>
              </a:tabLst>
            </a:pPr>
            <a:r>
              <a:rPr dirty="0" sz="2400" spc="-5" b="1">
                <a:latin typeface="Calibri"/>
                <a:cs typeface="Calibri"/>
              </a:rPr>
              <a:t>primaryStage.	</a:t>
            </a:r>
            <a:r>
              <a:rPr dirty="0" sz="2400" b="1">
                <a:latin typeface="Calibri"/>
                <a:cs typeface="Calibri"/>
              </a:rPr>
              <a:t>(	)</a:t>
            </a:r>
            <a:r>
              <a:rPr dirty="0" sz="2400" b="1">
                <a:solidFill>
                  <a:srgbClr val="CC7832"/>
                </a:solidFill>
                <a:latin typeface="Calibri"/>
                <a:cs typeface="Calibri"/>
              </a:rPr>
              <a:t>;</a:t>
            </a:r>
            <a:r>
              <a:rPr dirty="0" sz="2400" spc="-25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808080"/>
                </a:solidFill>
                <a:latin typeface="Calibri"/>
                <a:cs typeface="Calibri"/>
              </a:rPr>
              <a:t>//</a:t>
            </a:r>
            <a:r>
              <a:rPr dirty="0" sz="2400" spc="-20" b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2400" spc="-5" b="1">
                <a:solidFill>
                  <a:srgbClr val="808080"/>
                </a:solidFill>
                <a:latin typeface="Calibri"/>
                <a:cs typeface="Calibri"/>
              </a:rPr>
              <a:t>Set</a:t>
            </a:r>
            <a:r>
              <a:rPr dirty="0" sz="2400" spc="-15" b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808080"/>
                </a:solidFill>
                <a:latin typeface="Calibri"/>
                <a:cs typeface="Calibri"/>
              </a:rPr>
              <a:t>the</a:t>
            </a:r>
            <a:r>
              <a:rPr dirty="0" sz="2400" spc="-25" b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2400" spc="-15" b="1">
                <a:solidFill>
                  <a:srgbClr val="808080"/>
                </a:solidFill>
                <a:latin typeface="Calibri"/>
                <a:cs typeface="Calibri"/>
              </a:rPr>
              <a:t>stage</a:t>
            </a:r>
            <a:r>
              <a:rPr dirty="0" sz="2400" spc="-20" b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808080"/>
                </a:solidFill>
                <a:latin typeface="Calibri"/>
                <a:cs typeface="Calibri"/>
              </a:rPr>
              <a:t>title</a:t>
            </a:r>
            <a:endParaRPr sz="2400">
              <a:latin typeface="Calibri"/>
              <a:cs typeface="Calibri"/>
            </a:endParaRPr>
          </a:p>
          <a:p>
            <a:pPr marL="1977389">
              <a:lnSpc>
                <a:spcPct val="100000"/>
              </a:lnSpc>
              <a:spcBef>
                <a:spcPts val="25"/>
              </a:spcBef>
              <a:tabLst>
                <a:tab pos="3997960" algn="l"/>
              </a:tabLst>
            </a:pPr>
            <a:r>
              <a:rPr dirty="0" sz="2400" spc="-5" b="1">
                <a:latin typeface="Calibri"/>
                <a:cs typeface="Calibri"/>
              </a:rPr>
              <a:t>.setScene(	</a:t>
            </a:r>
            <a:r>
              <a:rPr dirty="0" sz="2400" b="1">
                <a:latin typeface="Calibri"/>
                <a:cs typeface="Calibri"/>
              </a:rPr>
              <a:t>)</a:t>
            </a:r>
            <a:r>
              <a:rPr dirty="0" sz="2400" b="1">
                <a:solidFill>
                  <a:srgbClr val="CC7832"/>
                </a:solidFill>
                <a:latin typeface="Calibri"/>
                <a:cs typeface="Calibri"/>
              </a:rPr>
              <a:t>;</a:t>
            </a:r>
            <a:r>
              <a:rPr dirty="0" sz="2400" spc="-15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808080"/>
                </a:solidFill>
                <a:latin typeface="Calibri"/>
                <a:cs typeface="Calibri"/>
              </a:rPr>
              <a:t>//</a:t>
            </a:r>
            <a:r>
              <a:rPr dirty="0" sz="2400" spc="-10" b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2400" spc="-5" b="1">
                <a:solidFill>
                  <a:srgbClr val="808080"/>
                </a:solidFill>
                <a:latin typeface="Calibri"/>
                <a:cs typeface="Calibri"/>
              </a:rPr>
              <a:t>Place</a:t>
            </a:r>
            <a:r>
              <a:rPr dirty="0" sz="2400" spc="-10" b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808080"/>
                </a:solidFill>
                <a:latin typeface="Calibri"/>
                <a:cs typeface="Calibri"/>
              </a:rPr>
              <a:t>the</a:t>
            </a:r>
            <a:r>
              <a:rPr dirty="0" sz="2400" spc="-15" b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2400" spc="-5" b="1">
                <a:solidFill>
                  <a:srgbClr val="808080"/>
                </a:solidFill>
                <a:latin typeface="Calibri"/>
                <a:cs typeface="Calibri"/>
              </a:rPr>
              <a:t>scene</a:t>
            </a:r>
            <a:r>
              <a:rPr dirty="0" sz="2400" spc="-10" b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2400" spc="-5" b="1">
                <a:solidFill>
                  <a:srgbClr val="808080"/>
                </a:solidFill>
                <a:latin typeface="Calibri"/>
                <a:cs typeface="Calibri"/>
              </a:rPr>
              <a:t>in</a:t>
            </a:r>
            <a:r>
              <a:rPr dirty="0" sz="2400" spc="-15" b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808080"/>
                </a:solidFill>
                <a:latin typeface="Calibri"/>
                <a:cs typeface="Calibri"/>
              </a:rPr>
              <a:t>the</a:t>
            </a:r>
            <a:r>
              <a:rPr dirty="0" sz="2400" spc="-10" b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2400" spc="-15" b="1">
                <a:solidFill>
                  <a:srgbClr val="808080"/>
                </a:solidFill>
                <a:latin typeface="Calibri"/>
                <a:cs typeface="Calibri"/>
              </a:rPr>
              <a:t>stage</a:t>
            </a:r>
            <a:endParaRPr sz="2400">
              <a:latin typeface="Calibri"/>
              <a:cs typeface="Calibri"/>
            </a:endParaRPr>
          </a:p>
          <a:p>
            <a:pPr marL="1977389">
              <a:lnSpc>
                <a:spcPct val="100000"/>
              </a:lnSpc>
              <a:spcBef>
                <a:spcPts val="20"/>
              </a:spcBef>
            </a:pPr>
            <a:r>
              <a:rPr dirty="0" sz="2400" spc="-5" b="1">
                <a:latin typeface="Calibri"/>
                <a:cs typeface="Calibri"/>
              </a:rPr>
              <a:t>.show()</a:t>
            </a:r>
            <a:r>
              <a:rPr dirty="0" sz="2400" spc="-5" b="1">
                <a:solidFill>
                  <a:srgbClr val="CC7832"/>
                </a:solidFill>
                <a:latin typeface="Calibri"/>
                <a:cs typeface="Calibri"/>
              </a:rPr>
              <a:t>;</a:t>
            </a:r>
            <a:r>
              <a:rPr dirty="0" sz="2400" spc="-20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808080"/>
                </a:solidFill>
                <a:latin typeface="Calibri"/>
                <a:cs typeface="Calibri"/>
              </a:rPr>
              <a:t>//</a:t>
            </a:r>
            <a:r>
              <a:rPr dirty="0" sz="2400" spc="-10" b="1">
                <a:solidFill>
                  <a:srgbClr val="808080"/>
                </a:solidFill>
                <a:latin typeface="Calibri"/>
                <a:cs typeface="Calibri"/>
              </a:rPr>
              <a:t> Display</a:t>
            </a:r>
            <a:r>
              <a:rPr dirty="0" sz="2400" spc="-20" b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808080"/>
                </a:solidFill>
                <a:latin typeface="Calibri"/>
                <a:cs typeface="Calibri"/>
              </a:rPr>
              <a:t>the</a:t>
            </a:r>
            <a:r>
              <a:rPr dirty="0" sz="2400" spc="-15" b="1">
                <a:solidFill>
                  <a:srgbClr val="808080"/>
                </a:solidFill>
                <a:latin typeface="Calibri"/>
                <a:cs typeface="Calibri"/>
              </a:rPr>
              <a:t> stage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0">
              <a:lnSpc>
                <a:spcPts val="1630"/>
              </a:lnSpc>
            </a:pPr>
            <a:fld id="{81D60167-4931-47E6-BA6A-407CBD079E47}" type="slidenum">
              <a:rPr dirty="0"/>
              <a:t>17</a:t>
            </a:fld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14782" y="157988"/>
            <a:ext cx="3019425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30" b="0">
                <a:latin typeface="Times New Roman"/>
                <a:cs typeface="Times New Roman"/>
              </a:rPr>
              <a:t>Trace</a:t>
            </a:r>
            <a:r>
              <a:rPr dirty="0" sz="3600" spc="-40" b="0">
                <a:latin typeface="Times New Roman"/>
                <a:cs typeface="Times New Roman"/>
              </a:rPr>
              <a:t> </a:t>
            </a:r>
            <a:r>
              <a:rPr dirty="0" sz="3600" spc="-5" b="0">
                <a:latin typeface="Times New Roman"/>
                <a:cs typeface="Times New Roman"/>
              </a:rPr>
              <a:t>Execution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07340" y="858011"/>
            <a:ext cx="5696585" cy="1549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39700" marR="827405" indent="-127000">
              <a:lnSpc>
                <a:spcPct val="100000"/>
              </a:lnSpc>
              <a:spcBef>
                <a:spcPts val="100"/>
              </a:spcBef>
            </a:pPr>
            <a:r>
              <a:rPr dirty="0" sz="2000" spc="-5">
                <a:latin typeface="Times New Roman"/>
                <a:cs typeface="Times New Roman"/>
              </a:rPr>
              <a:t>public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class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HandleEvent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extends</a:t>
            </a:r>
            <a:r>
              <a:rPr dirty="0" sz="2000" spc="-12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Application </a:t>
            </a:r>
            <a:r>
              <a:rPr dirty="0" sz="2000">
                <a:latin typeface="Times New Roman"/>
                <a:cs typeface="Times New Roman"/>
              </a:rPr>
              <a:t>{ </a:t>
            </a:r>
            <a:r>
              <a:rPr dirty="0" sz="2000" spc="-484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public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void start(Stage primaryStage)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{</a:t>
            </a:r>
            <a:endParaRPr sz="2000">
              <a:latin typeface="Times New Roman"/>
              <a:cs typeface="Times New Roman"/>
            </a:endParaRPr>
          </a:p>
          <a:p>
            <a:pPr marL="266700">
              <a:lnSpc>
                <a:spcPct val="100000"/>
              </a:lnSpc>
            </a:pPr>
            <a:r>
              <a:rPr dirty="0" sz="2000">
                <a:latin typeface="Times New Roman"/>
                <a:cs typeface="Times New Roman"/>
              </a:rPr>
              <a:t>…</a:t>
            </a:r>
            <a:endParaRPr sz="2000">
              <a:latin typeface="Times New Roman"/>
              <a:cs typeface="Times New Roman"/>
            </a:endParaRPr>
          </a:p>
          <a:p>
            <a:pPr marL="266700" marR="5080">
              <a:lnSpc>
                <a:spcPct val="100000"/>
              </a:lnSpc>
            </a:pPr>
            <a:r>
              <a:rPr dirty="0" sz="2000" spc="-5">
                <a:latin typeface="Times New Roman"/>
                <a:cs typeface="Times New Roman"/>
              </a:rPr>
              <a:t>OKHandlerClass handler1</a:t>
            </a:r>
            <a:r>
              <a:rPr dirty="0" sz="2000">
                <a:latin typeface="Times New Roman"/>
                <a:cs typeface="Times New Roman"/>
              </a:rPr>
              <a:t> =</a:t>
            </a:r>
            <a:r>
              <a:rPr dirty="0" sz="2000" spc="-5">
                <a:latin typeface="Times New Roman"/>
                <a:cs typeface="Times New Roman"/>
              </a:rPr>
              <a:t> new</a:t>
            </a:r>
            <a:r>
              <a:rPr dirty="0" sz="2000" spc="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OKHandlerClass(); </a:t>
            </a:r>
            <a:r>
              <a:rPr dirty="0" sz="2000" spc="-484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btOK.setOnAction(handler1);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07340" y="2382011"/>
            <a:ext cx="6788150" cy="3073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66700" marR="423545">
              <a:lnSpc>
                <a:spcPct val="100000"/>
              </a:lnSpc>
              <a:spcBef>
                <a:spcPts val="100"/>
              </a:spcBef>
            </a:pPr>
            <a:r>
              <a:rPr dirty="0" sz="2000" spc="-5">
                <a:latin typeface="Times New Roman"/>
                <a:cs typeface="Times New Roman"/>
              </a:rPr>
              <a:t>CancelHandlerClass handler2 </a:t>
            </a:r>
            <a:r>
              <a:rPr dirty="0" sz="2000">
                <a:latin typeface="Times New Roman"/>
                <a:cs typeface="Times New Roman"/>
              </a:rPr>
              <a:t>= </a:t>
            </a:r>
            <a:r>
              <a:rPr dirty="0" sz="2000" spc="-5">
                <a:latin typeface="Times New Roman"/>
                <a:cs typeface="Times New Roman"/>
              </a:rPr>
              <a:t>new CancelHandlerClass(); </a:t>
            </a:r>
            <a:r>
              <a:rPr dirty="0" sz="2000" spc="-484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btCancel.setOnAction(handler2);</a:t>
            </a:r>
            <a:endParaRPr sz="2000">
              <a:latin typeface="Times New Roman"/>
              <a:cs typeface="Times New Roman"/>
            </a:endParaRPr>
          </a:p>
          <a:p>
            <a:pPr marL="266700">
              <a:lnSpc>
                <a:spcPct val="100000"/>
              </a:lnSpc>
            </a:pPr>
            <a:r>
              <a:rPr dirty="0" sz="2000">
                <a:latin typeface="Times New Roman"/>
                <a:cs typeface="Times New Roman"/>
              </a:rPr>
              <a:t>…</a:t>
            </a:r>
            <a:endParaRPr sz="2000">
              <a:latin typeface="Times New Roman"/>
              <a:cs typeface="Times New Roman"/>
            </a:endParaRPr>
          </a:p>
          <a:p>
            <a:pPr marL="266700">
              <a:lnSpc>
                <a:spcPct val="100000"/>
              </a:lnSpc>
            </a:pPr>
            <a:r>
              <a:rPr dirty="0" sz="2000" spc="-5">
                <a:latin typeface="Times New Roman"/>
                <a:cs typeface="Times New Roman"/>
              </a:rPr>
              <a:t>primaryStage.show();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//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Display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the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stage</a:t>
            </a:r>
            <a:endParaRPr sz="2000">
              <a:latin typeface="Times New Roman"/>
              <a:cs typeface="Times New Roman"/>
            </a:endParaRPr>
          </a:p>
          <a:p>
            <a:pPr marL="139700">
              <a:lnSpc>
                <a:spcPct val="100000"/>
              </a:lnSpc>
            </a:pPr>
            <a:r>
              <a:rPr dirty="0" sz="2000">
                <a:latin typeface="Times New Roman"/>
                <a:cs typeface="Times New Roman"/>
              </a:rPr>
              <a:t>}</a:t>
            </a: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2000">
                <a:latin typeface="Times New Roman"/>
                <a:cs typeface="Times New Roman"/>
              </a:rPr>
              <a:t>}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050">
              <a:latin typeface="Times New Roman"/>
              <a:cs typeface="Times New Roman"/>
            </a:endParaRPr>
          </a:p>
          <a:p>
            <a:pPr marL="139700" marR="5080" indent="-127000">
              <a:lnSpc>
                <a:spcPct val="100000"/>
              </a:lnSpc>
            </a:pPr>
            <a:r>
              <a:rPr dirty="0" sz="2000" spc="-5">
                <a:latin typeface="Times New Roman"/>
                <a:cs typeface="Times New Roman"/>
              </a:rPr>
              <a:t>class</a:t>
            </a:r>
            <a:r>
              <a:rPr dirty="0" sz="200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OKHandlerClass</a:t>
            </a:r>
            <a:r>
              <a:rPr dirty="0" sz="2000" spc="5">
                <a:latin typeface="Times New Roman"/>
                <a:cs typeface="Times New Roman"/>
              </a:rPr>
              <a:t> </a:t>
            </a:r>
            <a:r>
              <a:rPr dirty="0" sz="2000" spc="-10">
                <a:latin typeface="Times New Roman"/>
                <a:cs typeface="Times New Roman"/>
              </a:rPr>
              <a:t>implements</a:t>
            </a:r>
            <a:r>
              <a:rPr dirty="0" sz="200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EventHandler&lt;ActionEvent&gt;</a:t>
            </a:r>
            <a:r>
              <a:rPr dirty="0" sz="2000" spc="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{ </a:t>
            </a:r>
            <a:r>
              <a:rPr dirty="0" sz="2000" spc="-484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@Override</a:t>
            </a:r>
            <a:endParaRPr sz="2000">
              <a:latin typeface="Times New Roman"/>
              <a:cs typeface="Times New Roman"/>
            </a:endParaRPr>
          </a:p>
          <a:p>
            <a:pPr marL="139700">
              <a:lnSpc>
                <a:spcPct val="100000"/>
              </a:lnSpc>
            </a:pPr>
            <a:r>
              <a:rPr dirty="0" sz="2000" spc="-5">
                <a:latin typeface="Times New Roman"/>
                <a:cs typeface="Times New Roman"/>
              </a:rPr>
              <a:t>public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void handle(ActionEvent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e)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{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33400" y="5486400"/>
            <a:ext cx="4343400" cy="38100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40640">
              <a:lnSpc>
                <a:spcPts val="2055"/>
              </a:lnSpc>
            </a:pPr>
            <a:r>
              <a:rPr dirty="0" sz="2000" spc="-5">
                <a:latin typeface="Times New Roman"/>
                <a:cs typeface="Times New Roman"/>
              </a:rPr>
              <a:t>System.out.println("OK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button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clicked");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34340" y="5734811"/>
            <a:ext cx="147320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>
                <a:latin typeface="Times New Roman"/>
                <a:cs typeface="Times New Roman"/>
              </a:rPr>
              <a:t>}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07340" y="6039611"/>
            <a:ext cx="147320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>
                <a:latin typeface="Times New Roman"/>
                <a:cs typeface="Times New Roman"/>
              </a:rPr>
              <a:t>}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0" y="0"/>
            <a:ext cx="1524000" cy="381000"/>
          </a:xfrm>
          <a:prstGeom prst="rect">
            <a:avLst/>
          </a:prstGeom>
          <a:ln w="12700">
            <a:solidFill>
              <a:srgbClr val="FF0000"/>
            </a:solidFill>
          </a:ln>
        </p:spPr>
        <p:txBody>
          <a:bodyPr wrap="square" lIns="0" tIns="39370" rIns="0" bIns="0" rtlCol="0" vert="horz">
            <a:spAutoFit/>
          </a:bodyPr>
          <a:lstStyle/>
          <a:p>
            <a:pPr marL="271145">
              <a:lnSpc>
                <a:spcPct val="100000"/>
              </a:lnSpc>
              <a:spcBef>
                <a:spcPts val="310"/>
              </a:spcBef>
            </a:pPr>
            <a:r>
              <a:rPr dirty="0" sz="1800">
                <a:solidFill>
                  <a:srgbClr val="5F5F5F"/>
                </a:solidFill>
                <a:latin typeface="Forte"/>
                <a:cs typeface="Forte"/>
              </a:rPr>
              <a:t>animation</a:t>
            </a:r>
            <a:endParaRPr sz="1800">
              <a:latin typeface="Forte"/>
              <a:cs typeface="Forte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533400" y="984250"/>
            <a:ext cx="8159750" cy="4883150"/>
            <a:chOff x="533400" y="984250"/>
            <a:chExt cx="8159750" cy="4883150"/>
          </a:xfrm>
        </p:grpSpPr>
        <p:sp>
          <p:nvSpPr>
            <p:cNvPr id="10" name="object 10"/>
            <p:cNvSpPr/>
            <p:nvPr/>
          </p:nvSpPr>
          <p:spPr>
            <a:xfrm>
              <a:off x="533400" y="5486400"/>
              <a:ext cx="4343400" cy="381000"/>
            </a:xfrm>
            <a:custGeom>
              <a:avLst/>
              <a:gdLst/>
              <a:ahLst/>
              <a:cxnLst/>
              <a:rect l="l" t="t" r="r" b="b"/>
              <a:pathLst>
                <a:path w="4343400" h="381000">
                  <a:moveTo>
                    <a:pt x="4343400" y="0"/>
                  </a:moveTo>
                  <a:lnTo>
                    <a:pt x="0" y="0"/>
                  </a:lnTo>
                  <a:lnTo>
                    <a:pt x="0" y="380999"/>
                  </a:lnTo>
                  <a:lnTo>
                    <a:pt x="4343400" y="380999"/>
                  </a:lnTo>
                  <a:lnTo>
                    <a:pt x="4343400" y="0"/>
                  </a:lnTo>
                  <a:close/>
                </a:path>
              </a:pathLst>
            </a:custGeom>
            <a:solidFill>
              <a:srgbClr val="CBCBCB">
                <a:alpha val="450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00800" y="3276600"/>
              <a:ext cx="1905000" cy="1047750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4365309" y="990600"/>
              <a:ext cx="4321810" cy="4434205"/>
            </a:xfrm>
            <a:custGeom>
              <a:avLst/>
              <a:gdLst/>
              <a:ahLst/>
              <a:cxnLst/>
              <a:rect l="l" t="t" r="r" b="b"/>
              <a:pathLst>
                <a:path w="4321809" h="4434205">
                  <a:moveTo>
                    <a:pt x="2854639" y="1371600"/>
                  </a:moveTo>
                  <a:lnTo>
                    <a:pt x="2225989" y="1371600"/>
                  </a:lnTo>
                  <a:lnTo>
                    <a:pt x="0" y="4433627"/>
                  </a:lnTo>
                  <a:lnTo>
                    <a:pt x="2854639" y="1371600"/>
                  </a:lnTo>
                  <a:close/>
                </a:path>
                <a:path w="4321809" h="4434205">
                  <a:moveTo>
                    <a:pt x="4092884" y="0"/>
                  </a:moveTo>
                  <a:lnTo>
                    <a:pt x="2035495" y="0"/>
                  </a:lnTo>
                  <a:lnTo>
                    <a:pt x="1989422" y="4644"/>
                  </a:lnTo>
                  <a:lnTo>
                    <a:pt x="1946511" y="17965"/>
                  </a:lnTo>
                  <a:lnTo>
                    <a:pt x="1907679" y="39042"/>
                  </a:lnTo>
                  <a:lnTo>
                    <a:pt x="1873846" y="66957"/>
                  </a:lnTo>
                  <a:lnTo>
                    <a:pt x="1845931" y="100790"/>
                  </a:lnTo>
                  <a:lnTo>
                    <a:pt x="1824854" y="139621"/>
                  </a:lnTo>
                  <a:lnTo>
                    <a:pt x="1811534" y="182533"/>
                  </a:lnTo>
                  <a:lnTo>
                    <a:pt x="1806889" y="228605"/>
                  </a:lnTo>
                  <a:lnTo>
                    <a:pt x="1806890" y="1143000"/>
                  </a:lnTo>
                  <a:lnTo>
                    <a:pt x="1811534" y="1189066"/>
                  </a:lnTo>
                  <a:lnTo>
                    <a:pt x="1824854" y="1231978"/>
                  </a:lnTo>
                  <a:lnTo>
                    <a:pt x="1845931" y="1270809"/>
                  </a:lnTo>
                  <a:lnTo>
                    <a:pt x="1873846" y="1304642"/>
                  </a:lnTo>
                  <a:lnTo>
                    <a:pt x="1907679" y="1332557"/>
                  </a:lnTo>
                  <a:lnTo>
                    <a:pt x="1946511" y="1353634"/>
                  </a:lnTo>
                  <a:lnTo>
                    <a:pt x="1989422" y="1366955"/>
                  </a:lnTo>
                  <a:lnTo>
                    <a:pt x="2035495" y="1371600"/>
                  </a:lnTo>
                  <a:lnTo>
                    <a:pt x="4092884" y="1371600"/>
                  </a:lnTo>
                  <a:lnTo>
                    <a:pt x="4138956" y="1366955"/>
                  </a:lnTo>
                  <a:lnTo>
                    <a:pt x="4181868" y="1353634"/>
                  </a:lnTo>
                  <a:lnTo>
                    <a:pt x="4220699" y="1332557"/>
                  </a:lnTo>
                  <a:lnTo>
                    <a:pt x="4254532" y="1304642"/>
                  </a:lnTo>
                  <a:lnTo>
                    <a:pt x="4282447" y="1270809"/>
                  </a:lnTo>
                  <a:lnTo>
                    <a:pt x="4303524" y="1231978"/>
                  </a:lnTo>
                  <a:lnTo>
                    <a:pt x="4316845" y="1189066"/>
                  </a:lnTo>
                  <a:lnTo>
                    <a:pt x="4321489" y="1143000"/>
                  </a:lnTo>
                  <a:lnTo>
                    <a:pt x="4321489" y="228605"/>
                  </a:lnTo>
                  <a:lnTo>
                    <a:pt x="4316845" y="182533"/>
                  </a:lnTo>
                  <a:lnTo>
                    <a:pt x="4303524" y="139621"/>
                  </a:lnTo>
                  <a:lnTo>
                    <a:pt x="4282447" y="100790"/>
                  </a:lnTo>
                  <a:lnTo>
                    <a:pt x="4254532" y="66957"/>
                  </a:lnTo>
                  <a:lnTo>
                    <a:pt x="4220699" y="39042"/>
                  </a:lnTo>
                  <a:lnTo>
                    <a:pt x="4181868" y="17965"/>
                  </a:lnTo>
                  <a:lnTo>
                    <a:pt x="4138956" y="4644"/>
                  </a:lnTo>
                  <a:lnTo>
                    <a:pt x="4092884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4365309" y="990600"/>
              <a:ext cx="4321810" cy="4434205"/>
            </a:xfrm>
            <a:custGeom>
              <a:avLst/>
              <a:gdLst/>
              <a:ahLst/>
              <a:cxnLst/>
              <a:rect l="l" t="t" r="r" b="b"/>
              <a:pathLst>
                <a:path w="4321809" h="4434205">
                  <a:moveTo>
                    <a:pt x="1806890" y="228605"/>
                  </a:moveTo>
                  <a:lnTo>
                    <a:pt x="1811534" y="182533"/>
                  </a:lnTo>
                  <a:lnTo>
                    <a:pt x="1824854" y="139621"/>
                  </a:lnTo>
                  <a:lnTo>
                    <a:pt x="1845932" y="100789"/>
                  </a:lnTo>
                  <a:lnTo>
                    <a:pt x="1873846" y="66956"/>
                  </a:lnTo>
                  <a:lnTo>
                    <a:pt x="1907679" y="39042"/>
                  </a:lnTo>
                  <a:lnTo>
                    <a:pt x="1946511" y="17964"/>
                  </a:lnTo>
                  <a:lnTo>
                    <a:pt x="1989422" y="4644"/>
                  </a:lnTo>
                  <a:lnTo>
                    <a:pt x="2035494" y="0"/>
                  </a:lnTo>
                  <a:lnTo>
                    <a:pt x="2225990" y="0"/>
                  </a:lnTo>
                  <a:lnTo>
                    <a:pt x="2854640" y="0"/>
                  </a:lnTo>
                  <a:lnTo>
                    <a:pt x="4092885" y="0"/>
                  </a:lnTo>
                  <a:lnTo>
                    <a:pt x="4138956" y="4644"/>
                  </a:lnTo>
                  <a:lnTo>
                    <a:pt x="4181868" y="17964"/>
                  </a:lnTo>
                  <a:lnTo>
                    <a:pt x="4220700" y="39042"/>
                  </a:lnTo>
                  <a:lnTo>
                    <a:pt x="4254533" y="66956"/>
                  </a:lnTo>
                  <a:lnTo>
                    <a:pt x="4282447" y="100789"/>
                  </a:lnTo>
                  <a:lnTo>
                    <a:pt x="4303525" y="139621"/>
                  </a:lnTo>
                  <a:lnTo>
                    <a:pt x="4316845" y="182533"/>
                  </a:lnTo>
                  <a:lnTo>
                    <a:pt x="4321490" y="228605"/>
                  </a:lnTo>
                  <a:lnTo>
                    <a:pt x="4321490" y="800099"/>
                  </a:lnTo>
                  <a:lnTo>
                    <a:pt x="4321490" y="1143000"/>
                  </a:lnTo>
                  <a:lnTo>
                    <a:pt x="4316845" y="1189066"/>
                  </a:lnTo>
                  <a:lnTo>
                    <a:pt x="4303525" y="1231978"/>
                  </a:lnTo>
                  <a:lnTo>
                    <a:pt x="4282447" y="1270810"/>
                  </a:lnTo>
                  <a:lnTo>
                    <a:pt x="4254533" y="1304643"/>
                  </a:lnTo>
                  <a:lnTo>
                    <a:pt x="4220700" y="1332557"/>
                  </a:lnTo>
                  <a:lnTo>
                    <a:pt x="4181868" y="1353635"/>
                  </a:lnTo>
                  <a:lnTo>
                    <a:pt x="4138956" y="1366955"/>
                  </a:lnTo>
                  <a:lnTo>
                    <a:pt x="4092885" y="1371600"/>
                  </a:lnTo>
                  <a:lnTo>
                    <a:pt x="2854640" y="1371600"/>
                  </a:lnTo>
                  <a:lnTo>
                    <a:pt x="0" y="4433627"/>
                  </a:lnTo>
                  <a:lnTo>
                    <a:pt x="2225990" y="1371600"/>
                  </a:lnTo>
                  <a:lnTo>
                    <a:pt x="2035494" y="1371600"/>
                  </a:lnTo>
                  <a:lnTo>
                    <a:pt x="1989422" y="1366955"/>
                  </a:lnTo>
                  <a:lnTo>
                    <a:pt x="1946511" y="1353635"/>
                  </a:lnTo>
                  <a:lnTo>
                    <a:pt x="1907679" y="1332557"/>
                  </a:lnTo>
                  <a:lnTo>
                    <a:pt x="1873846" y="1304643"/>
                  </a:lnTo>
                  <a:lnTo>
                    <a:pt x="1845932" y="1270810"/>
                  </a:lnTo>
                  <a:lnTo>
                    <a:pt x="1824854" y="1231978"/>
                  </a:lnTo>
                  <a:lnTo>
                    <a:pt x="1811534" y="1189066"/>
                  </a:lnTo>
                  <a:lnTo>
                    <a:pt x="1806890" y="1142995"/>
                  </a:lnTo>
                  <a:lnTo>
                    <a:pt x="1806890" y="800099"/>
                  </a:lnTo>
                  <a:lnTo>
                    <a:pt x="1806890" y="228605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6382448" y="1077467"/>
            <a:ext cx="2094864" cy="939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9209" marR="5080" indent="-17145">
              <a:lnSpc>
                <a:spcPct val="100000"/>
              </a:lnSpc>
              <a:spcBef>
                <a:spcPts val="100"/>
              </a:spcBef>
            </a:pPr>
            <a:r>
              <a:rPr dirty="0" sz="2000">
                <a:latin typeface="Times New Roman"/>
                <a:cs typeface="Times New Roman"/>
              </a:rPr>
              <a:t>3.</a:t>
            </a:r>
            <a:r>
              <a:rPr dirty="0" sz="2000" spc="-6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The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JVM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invokes </a:t>
            </a:r>
            <a:r>
              <a:rPr dirty="0" sz="2000" spc="-484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the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 spc="-10">
                <a:latin typeface="Times New Roman"/>
                <a:cs typeface="Times New Roman"/>
              </a:rPr>
              <a:t>listener’s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handle</a:t>
            </a:r>
            <a:endParaRPr sz="2000">
              <a:latin typeface="Times New Roman"/>
              <a:cs typeface="Times New Roman"/>
            </a:endParaRPr>
          </a:p>
          <a:p>
            <a:pPr marL="666750">
              <a:lnSpc>
                <a:spcPct val="100000"/>
              </a:lnSpc>
            </a:pPr>
            <a:r>
              <a:rPr dirty="0" sz="2000" spc="-5">
                <a:latin typeface="Times New Roman"/>
                <a:cs typeface="Times New Roman"/>
              </a:rPr>
              <a:t>method</a:t>
            </a:r>
            <a:endParaRPr sz="2000">
              <a:latin typeface="Times New Roman"/>
              <a:cs typeface="Times New Roman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4800600" y="5257800"/>
            <a:ext cx="3749675" cy="884555"/>
            <a:chOff x="4800600" y="5257800"/>
            <a:chExt cx="3749675" cy="884555"/>
          </a:xfrm>
        </p:grpSpPr>
        <p:pic>
          <p:nvPicPr>
            <p:cNvPr id="16" name="object 1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72200" y="5257800"/>
              <a:ext cx="2378075" cy="884237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4800600" y="5594350"/>
              <a:ext cx="1447800" cy="88900"/>
            </a:xfrm>
            <a:custGeom>
              <a:avLst/>
              <a:gdLst/>
              <a:ahLst/>
              <a:cxnLst/>
              <a:rect l="l" t="t" r="r" b="b"/>
              <a:pathLst>
                <a:path w="1447800" h="88900">
                  <a:moveTo>
                    <a:pt x="1381124" y="66675"/>
                  </a:moveTo>
                  <a:lnTo>
                    <a:pt x="1358900" y="88899"/>
                  </a:lnTo>
                  <a:lnTo>
                    <a:pt x="1403349" y="66675"/>
                  </a:lnTo>
                  <a:lnTo>
                    <a:pt x="1381124" y="66675"/>
                  </a:lnTo>
                  <a:close/>
                </a:path>
                <a:path w="1447800" h="88900">
                  <a:moveTo>
                    <a:pt x="1403350" y="44450"/>
                  </a:moveTo>
                  <a:lnTo>
                    <a:pt x="1381124" y="66675"/>
                  </a:lnTo>
                  <a:lnTo>
                    <a:pt x="1403349" y="66675"/>
                  </a:lnTo>
                  <a:lnTo>
                    <a:pt x="1403350" y="44450"/>
                  </a:lnTo>
                  <a:close/>
                </a:path>
                <a:path w="1447800" h="88900">
                  <a:moveTo>
                    <a:pt x="0" y="22224"/>
                  </a:moveTo>
                  <a:lnTo>
                    <a:pt x="0" y="66674"/>
                  </a:lnTo>
                  <a:lnTo>
                    <a:pt x="1381125" y="66674"/>
                  </a:lnTo>
                  <a:lnTo>
                    <a:pt x="1403350" y="44450"/>
                  </a:lnTo>
                  <a:lnTo>
                    <a:pt x="1381125" y="22225"/>
                  </a:lnTo>
                  <a:lnTo>
                    <a:pt x="0" y="22224"/>
                  </a:lnTo>
                  <a:close/>
                </a:path>
                <a:path w="1447800" h="88900">
                  <a:moveTo>
                    <a:pt x="1358900" y="0"/>
                  </a:moveTo>
                  <a:lnTo>
                    <a:pt x="1381125" y="22225"/>
                  </a:lnTo>
                  <a:lnTo>
                    <a:pt x="1403350" y="22225"/>
                  </a:lnTo>
                  <a:lnTo>
                    <a:pt x="1403350" y="66675"/>
                  </a:lnTo>
                  <a:lnTo>
                    <a:pt x="1447800" y="44450"/>
                  </a:lnTo>
                  <a:lnTo>
                    <a:pt x="1358900" y="0"/>
                  </a:lnTo>
                  <a:close/>
                </a:path>
                <a:path w="1447800" h="88900">
                  <a:moveTo>
                    <a:pt x="1381125" y="22225"/>
                  </a:moveTo>
                  <a:lnTo>
                    <a:pt x="1403350" y="44450"/>
                  </a:lnTo>
                  <a:lnTo>
                    <a:pt x="1403350" y="22225"/>
                  </a:lnTo>
                  <a:lnTo>
                    <a:pt x="1381125" y="22225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" name="object 18"/>
          <p:cNvSpPr txBox="1"/>
          <p:nvPr/>
        </p:nvSpPr>
        <p:spPr>
          <a:xfrm>
            <a:off x="8067929" y="6528364"/>
            <a:ext cx="349250" cy="2228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630"/>
              </a:lnSpc>
            </a:pPr>
            <a:fld id="{81D60167-4931-47E6-BA6A-407CBD079E47}" type="slidenum">
              <a:rPr dirty="0" sz="1400">
                <a:latin typeface="Times New Roman"/>
                <a:cs typeface="Times New Roman"/>
              </a:rPr>
              <a:t>110</a:t>
            </a:fld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8067929" y="6528364"/>
            <a:ext cx="349250" cy="2228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630"/>
              </a:lnSpc>
            </a:pPr>
            <a:fld id="{81D60167-4931-47E6-BA6A-407CBD079E47}" type="slidenum">
              <a:rPr dirty="0" sz="1400">
                <a:latin typeface="Times New Roman"/>
                <a:cs typeface="Times New Roman"/>
              </a:rPr>
              <a:t>110</a:t>
            </a:fld>
            <a:endParaRPr sz="1400">
              <a:latin typeface="Times New Roman"/>
              <a:cs typeface="Times New Roman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98886" y="339851"/>
            <a:ext cx="1546225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 b="0">
                <a:latin typeface="Times New Roman"/>
                <a:cs typeface="Times New Roman"/>
              </a:rPr>
              <a:t>E</a:t>
            </a:r>
            <a:r>
              <a:rPr dirty="0" b="0">
                <a:latin typeface="Times New Roman"/>
                <a:cs typeface="Times New Roman"/>
              </a:rPr>
              <a:t>v</a:t>
            </a:r>
            <a:r>
              <a:rPr dirty="0" spc="-5" b="0">
                <a:latin typeface="Times New Roman"/>
                <a:cs typeface="Times New Roman"/>
              </a:rPr>
              <a:t>e</a:t>
            </a:r>
            <a:r>
              <a:rPr dirty="0" b="0">
                <a:latin typeface="Times New Roman"/>
                <a:cs typeface="Times New Roman"/>
              </a:rPr>
              <a:t>nts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60375" y="1392428"/>
            <a:ext cx="7858759" cy="5054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  <a:buSzPct val="76666"/>
              <a:buFont typeface="Wingdings"/>
              <a:buChar char=""/>
              <a:tabLst>
                <a:tab pos="355600" algn="l"/>
              </a:tabLst>
            </a:pPr>
            <a:r>
              <a:rPr dirty="0" sz="3000" spc="-5">
                <a:latin typeface="Times New Roman"/>
                <a:cs typeface="Times New Roman"/>
              </a:rPr>
              <a:t>An </a:t>
            </a:r>
            <a:r>
              <a:rPr dirty="0" sz="3000" i="1">
                <a:latin typeface="Times New Roman"/>
                <a:cs typeface="Times New Roman"/>
              </a:rPr>
              <a:t>event </a:t>
            </a:r>
            <a:r>
              <a:rPr dirty="0" sz="3000">
                <a:latin typeface="Times New Roman"/>
                <a:cs typeface="Times New Roman"/>
              </a:rPr>
              <a:t>can be defined as a type of signal to the </a:t>
            </a:r>
            <a:r>
              <a:rPr dirty="0" sz="3000" spc="-740">
                <a:latin typeface="Times New Roman"/>
                <a:cs typeface="Times New Roman"/>
              </a:rPr>
              <a:t> </a:t>
            </a:r>
            <a:r>
              <a:rPr dirty="0" sz="3000">
                <a:latin typeface="Times New Roman"/>
                <a:cs typeface="Times New Roman"/>
              </a:rPr>
              <a:t>program</a:t>
            </a:r>
            <a:r>
              <a:rPr dirty="0" sz="3000" spc="-5">
                <a:latin typeface="Times New Roman"/>
                <a:cs typeface="Times New Roman"/>
              </a:rPr>
              <a:t> </a:t>
            </a:r>
            <a:r>
              <a:rPr dirty="0" sz="3000">
                <a:latin typeface="Times New Roman"/>
                <a:cs typeface="Times New Roman"/>
              </a:rPr>
              <a:t>that</a:t>
            </a:r>
            <a:r>
              <a:rPr dirty="0" sz="3000" spc="-5">
                <a:latin typeface="Times New Roman"/>
                <a:cs typeface="Times New Roman"/>
              </a:rPr>
              <a:t> </a:t>
            </a:r>
            <a:r>
              <a:rPr dirty="0" sz="3000">
                <a:latin typeface="Times New Roman"/>
                <a:cs typeface="Times New Roman"/>
              </a:rPr>
              <a:t>something</a:t>
            </a:r>
            <a:r>
              <a:rPr dirty="0" sz="3000" spc="-5">
                <a:latin typeface="Times New Roman"/>
                <a:cs typeface="Times New Roman"/>
              </a:rPr>
              <a:t> </a:t>
            </a:r>
            <a:r>
              <a:rPr dirty="0" sz="3000">
                <a:latin typeface="Times New Roman"/>
                <a:cs typeface="Times New Roman"/>
              </a:rPr>
              <a:t>has</a:t>
            </a:r>
            <a:r>
              <a:rPr dirty="0" sz="3000" spc="-5">
                <a:latin typeface="Times New Roman"/>
                <a:cs typeface="Times New Roman"/>
              </a:rPr>
              <a:t> </a:t>
            </a:r>
            <a:r>
              <a:rPr dirty="0" sz="3000">
                <a:latin typeface="Times New Roman"/>
                <a:cs typeface="Times New Roman"/>
              </a:rPr>
              <a:t>happened.</a:t>
            </a:r>
            <a:endParaRPr sz="3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Font typeface="Wingdings"/>
              <a:buChar char=""/>
            </a:pPr>
            <a:endParaRPr sz="3100">
              <a:latin typeface="Times New Roman"/>
              <a:cs typeface="Times New Roman"/>
            </a:endParaRPr>
          </a:p>
          <a:p>
            <a:pPr marL="355600" marR="341630" indent="-342900">
              <a:lnSpc>
                <a:spcPct val="100000"/>
              </a:lnSpc>
              <a:buSzPct val="76666"/>
              <a:buFont typeface="Wingdings"/>
              <a:buChar char=""/>
              <a:tabLst>
                <a:tab pos="355600" algn="l"/>
              </a:tabLst>
            </a:pPr>
            <a:r>
              <a:rPr dirty="0" sz="3000">
                <a:latin typeface="Times New Roman"/>
                <a:cs typeface="Times New Roman"/>
              </a:rPr>
              <a:t>The event is generated by external user actions </a:t>
            </a:r>
            <a:r>
              <a:rPr dirty="0" sz="3000" spc="-740">
                <a:latin typeface="Times New Roman"/>
                <a:cs typeface="Times New Roman"/>
              </a:rPr>
              <a:t> </a:t>
            </a:r>
            <a:r>
              <a:rPr dirty="0" sz="3000">
                <a:latin typeface="Times New Roman"/>
                <a:cs typeface="Times New Roman"/>
              </a:rPr>
              <a:t>such as </a:t>
            </a:r>
            <a:r>
              <a:rPr dirty="0" sz="3000" spc="-5">
                <a:latin typeface="Times New Roman"/>
                <a:cs typeface="Times New Roman"/>
              </a:rPr>
              <a:t>mouse </a:t>
            </a:r>
            <a:r>
              <a:rPr dirty="0" sz="3000">
                <a:latin typeface="Times New Roman"/>
                <a:cs typeface="Times New Roman"/>
              </a:rPr>
              <a:t>movements, </a:t>
            </a:r>
            <a:r>
              <a:rPr dirty="0" sz="3000" spc="-5">
                <a:latin typeface="Times New Roman"/>
                <a:cs typeface="Times New Roman"/>
              </a:rPr>
              <a:t>mouse </a:t>
            </a:r>
            <a:r>
              <a:rPr dirty="0" sz="3000">
                <a:latin typeface="Times New Roman"/>
                <a:cs typeface="Times New Roman"/>
              </a:rPr>
              <a:t>clicks, or </a:t>
            </a:r>
            <a:r>
              <a:rPr dirty="0" sz="3000" spc="5">
                <a:latin typeface="Times New Roman"/>
                <a:cs typeface="Times New Roman"/>
              </a:rPr>
              <a:t> </a:t>
            </a:r>
            <a:r>
              <a:rPr dirty="0" sz="3000">
                <a:latin typeface="Times New Roman"/>
                <a:cs typeface="Times New Roman"/>
              </a:rPr>
              <a:t>keystrokes.</a:t>
            </a:r>
            <a:endParaRPr sz="3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Font typeface="Wingdings"/>
              <a:buChar char=""/>
            </a:pPr>
            <a:endParaRPr sz="3100">
              <a:latin typeface="Times New Roman"/>
              <a:cs typeface="Times New Roman"/>
            </a:endParaRPr>
          </a:p>
          <a:p>
            <a:pPr marL="355600" marR="73025" indent="-342900">
              <a:lnSpc>
                <a:spcPct val="100000"/>
              </a:lnSpc>
              <a:buSzPct val="76666"/>
              <a:buFont typeface="Wingdings"/>
              <a:buChar char=""/>
              <a:tabLst>
                <a:tab pos="355600" algn="l"/>
              </a:tabLst>
            </a:pPr>
            <a:r>
              <a:rPr dirty="0" sz="3000">
                <a:latin typeface="Times New Roman"/>
                <a:cs typeface="Times New Roman"/>
              </a:rPr>
              <a:t>When</a:t>
            </a:r>
            <a:r>
              <a:rPr dirty="0" sz="3000" spc="-10">
                <a:latin typeface="Times New Roman"/>
                <a:cs typeface="Times New Roman"/>
              </a:rPr>
              <a:t> </a:t>
            </a:r>
            <a:r>
              <a:rPr dirty="0" sz="3000">
                <a:latin typeface="Times New Roman"/>
                <a:cs typeface="Times New Roman"/>
              </a:rPr>
              <a:t>you</a:t>
            </a:r>
            <a:r>
              <a:rPr dirty="0" sz="3000" spc="-10">
                <a:latin typeface="Times New Roman"/>
                <a:cs typeface="Times New Roman"/>
              </a:rPr>
              <a:t> </a:t>
            </a:r>
            <a:r>
              <a:rPr dirty="0" sz="3000">
                <a:latin typeface="Times New Roman"/>
                <a:cs typeface="Times New Roman"/>
              </a:rPr>
              <a:t>run</a:t>
            </a:r>
            <a:r>
              <a:rPr dirty="0" sz="3000" spc="-10">
                <a:latin typeface="Times New Roman"/>
                <a:cs typeface="Times New Roman"/>
              </a:rPr>
              <a:t> </a:t>
            </a:r>
            <a:r>
              <a:rPr dirty="0" sz="3000">
                <a:latin typeface="Times New Roman"/>
                <a:cs typeface="Times New Roman"/>
              </a:rPr>
              <a:t>a</a:t>
            </a:r>
            <a:r>
              <a:rPr dirty="0" sz="3000" spc="-5">
                <a:latin typeface="Times New Roman"/>
                <a:cs typeface="Times New Roman"/>
              </a:rPr>
              <a:t> </a:t>
            </a:r>
            <a:r>
              <a:rPr dirty="0" sz="3000">
                <a:latin typeface="Times New Roman"/>
                <a:cs typeface="Times New Roman"/>
              </a:rPr>
              <a:t>Java</a:t>
            </a:r>
            <a:r>
              <a:rPr dirty="0" sz="3000" spc="-5">
                <a:latin typeface="Times New Roman"/>
                <a:cs typeface="Times New Roman"/>
              </a:rPr>
              <a:t> GUI</a:t>
            </a:r>
            <a:r>
              <a:rPr dirty="0" sz="3000" spc="-10">
                <a:latin typeface="Times New Roman"/>
                <a:cs typeface="Times New Roman"/>
              </a:rPr>
              <a:t> </a:t>
            </a:r>
            <a:r>
              <a:rPr dirty="0" sz="3000">
                <a:latin typeface="Times New Roman"/>
                <a:cs typeface="Times New Roman"/>
              </a:rPr>
              <a:t>program,</a:t>
            </a:r>
            <a:r>
              <a:rPr dirty="0" sz="3000" spc="-10">
                <a:latin typeface="Times New Roman"/>
                <a:cs typeface="Times New Roman"/>
              </a:rPr>
              <a:t> </a:t>
            </a:r>
            <a:r>
              <a:rPr dirty="0" sz="3000">
                <a:latin typeface="Times New Roman"/>
                <a:cs typeface="Times New Roman"/>
              </a:rPr>
              <a:t>the program </a:t>
            </a:r>
            <a:r>
              <a:rPr dirty="0" sz="3000" spc="-735">
                <a:latin typeface="Times New Roman"/>
                <a:cs typeface="Times New Roman"/>
              </a:rPr>
              <a:t> </a:t>
            </a:r>
            <a:r>
              <a:rPr dirty="0" sz="3000">
                <a:latin typeface="Times New Roman"/>
                <a:cs typeface="Times New Roman"/>
              </a:rPr>
              <a:t>interacts </a:t>
            </a:r>
            <a:r>
              <a:rPr dirty="0" sz="3000" spc="-5">
                <a:latin typeface="Times New Roman"/>
                <a:cs typeface="Times New Roman"/>
              </a:rPr>
              <a:t>with </a:t>
            </a:r>
            <a:r>
              <a:rPr dirty="0" sz="3000">
                <a:latin typeface="Times New Roman"/>
                <a:cs typeface="Times New Roman"/>
              </a:rPr>
              <a:t>the user and the events drive its </a:t>
            </a:r>
            <a:r>
              <a:rPr dirty="0" sz="3000" spc="5">
                <a:latin typeface="Times New Roman"/>
                <a:cs typeface="Times New Roman"/>
              </a:rPr>
              <a:t> </a:t>
            </a:r>
            <a:r>
              <a:rPr dirty="0" sz="3000">
                <a:latin typeface="Times New Roman"/>
                <a:cs typeface="Times New Roman"/>
              </a:rPr>
              <a:t>execution. This is called </a:t>
            </a:r>
            <a:r>
              <a:rPr dirty="0" sz="3000" i="1">
                <a:latin typeface="Times New Roman"/>
                <a:cs typeface="Times New Roman"/>
              </a:rPr>
              <a:t>event-driven </a:t>
            </a:r>
            <a:r>
              <a:rPr dirty="0" sz="3000" spc="5" i="1">
                <a:latin typeface="Times New Roman"/>
                <a:cs typeface="Times New Roman"/>
              </a:rPr>
              <a:t> </a:t>
            </a:r>
            <a:r>
              <a:rPr dirty="0" sz="3000" spc="-15" i="1">
                <a:latin typeface="Times New Roman"/>
                <a:cs typeface="Times New Roman"/>
              </a:rPr>
              <a:t>programming.</a:t>
            </a:r>
            <a:endParaRPr sz="3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99581" y="339851"/>
            <a:ext cx="3145155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 b="0">
                <a:latin typeface="Times New Roman"/>
                <a:cs typeface="Times New Roman"/>
              </a:rPr>
              <a:t>Event</a:t>
            </a:r>
            <a:r>
              <a:rPr dirty="0" spc="-55" b="0">
                <a:latin typeface="Times New Roman"/>
                <a:cs typeface="Times New Roman"/>
              </a:rPr>
              <a:t> </a:t>
            </a:r>
            <a:r>
              <a:rPr dirty="0" spc="-5" b="0">
                <a:latin typeface="Times New Roman"/>
                <a:cs typeface="Times New Roman"/>
              </a:rPr>
              <a:t>Classes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2372" y="1751120"/>
            <a:ext cx="8548959" cy="303190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8067929" y="6528364"/>
            <a:ext cx="349250" cy="2228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630"/>
              </a:lnSpc>
            </a:pPr>
            <a:fld id="{81D60167-4931-47E6-BA6A-407CBD079E47}" type="slidenum">
              <a:rPr dirty="0" sz="1400">
                <a:latin typeface="Times New Roman"/>
                <a:cs typeface="Times New Roman"/>
              </a:rPr>
              <a:t>110</a:t>
            </a:fld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8067929" y="6528364"/>
            <a:ext cx="349250" cy="2228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630"/>
              </a:lnSpc>
            </a:pPr>
            <a:fld id="{81D60167-4931-47E6-BA6A-407CBD079E47}" type="slidenum">
              <a:rPr dirty="0" sz="1400">
                <a:latin typeface="Times New Roman"/>
                <a:cs typeface="Times New Roman"/>
              </a:rPr>
              <a:t>110</a:t>
            </a:fld>
            <a:endParaRPr sz="1400">
              <a:latin typeface="Times New Roman"/>
              <a:cs typeface="Times New Roman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03486" y="339851"/>
            <a:ext cx="4137025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 b="0">
                <a:latin typeface="Times New Roman"/>
                <a:cs typeface="Times New Roman"/>
              </a:rPr>
              <a:t>Event</a:t>
            </a:r>
            <a:r>
              <a:rPr dirty="0" spc="-45" b="0">
                <a:latin typeface="Times New Roman"/>
                <a:cs typeface="Times New Roman"/>
              </a:rPr>
              <a:t> </a:t>
            </a:r>
            <a:r>
              <a:rPr dirty="0" spc="-5" b="0">
                <a:latin typeface="Times New Roman"/>
                <a:cs typeface="Times New Roman"/>
              </a:rPr>
              <a:t>Information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60375" y="1391412"/>
            <a:ext cx="8317865" cy="4122420"/>
          </a:xfrm>
          <a:prstGeom prst="rect">
            <a:avLst/>
          </a:prstGeom>
        </p:spPr>
        <p:txBody>
          <a:bodyPr wrap="square" lIns="0" tIns="30480" rIns="0" bIns="0" rtlCol="0" vert="horz">
            <a:spAutoFit/>
          </a:bodyPr>
          <a:lstStyle/>
          <a:p>
            <a:pPr marL="355600" marR="5080" indent="-342900">
              <a:lnSpc>
                <a:spcPts val="3820"/>
              </a:lnSpc>
              <a:spcBef>
                <a:spcPts val="240"/>
              </a:spcBef>
              <a:buSzPct val="75000"/>
              <a:buFont typeface="Wingdings"/>
              <a:buChar char="■"/>
              <a:tabLst>
                <a:tab pos="354965" algn="l"/>
                <a:tab pos="355600" algn="l"/>
              </a:tabLst>
            </a:pPr>
            <a:r>
              <a:rPr dirty="0" sz="3200">
                <a:latin typeface="Times New Roman"/>
                <a:cs typeface="Times New Roman"/>
              </a:rPr>
              <a:t>An event </a:t>
            </a:r>
            <a:r>
              <a:rPr dirty="0" sz="3200" spc="-5">
                <a:latin typeface="Times New Roman"/>
                <a:cs typeface="Times New Roman"/>
              </a:rPr>
              <a:t>object</a:t>
            </a:r>
            <a:r>
              <a:rPr dirty="0" sz="3200">
                <a:latin typeface="Times New Roman"/>
                <a:cs typeface="Times New Roman"/>
              </a:rPr>
              <a:t> </a:t>
            </a:r>
            <a:r>
              <a:rPr dirty="0" sz="3200" spc="-5">
                <a:latin typeface="Times New Roman"/>
                <a:cs typeface="Times New Roman"/>
              </a:rPr>
              <a:t>contains</a:t>
            </a:r>
            <a:r>
              <a:rPr dirty="0" sz="3200" spc="10">
                <a:latin typeface="Times New Roman"/>
                <a:cs typeface="Times New Roman"/>
              </a:rPr>
              <a:t> </a:t>
            </a:r>
            <a:r>
              <a:rPr dirty="0" sz="3200" spc="-5">
                <a:latin typeface="Times New Roman"/>
                <a:cs typeface="Times New Roman"/>
              </a:rPr>
              <a:t>whatever</a:t>
            </a:r>
            <a:r>
              <a:rPr dirty="0" sz="3200">
                <a:latin typeface="Times New Roman"/>
                <a:cs typeface="Times New Roman"/>
              </a:rPr>
              <a:t> </a:t>
            </a:r>
            <a:r>
              <a:rPr dirty="0" sz="3200" spc="-5">
                <a:latin typeface="Times New Roman"/>
                <a:cs typeface="Times New Roman"/>
              </a:rPr>
              <a:t>properties</a:t>
            </a:r>
            <a:r>
              <a:rPr dirty="0" sz="3200" spc="5">
                <a:latin typeface="Times New Roman"/>
                <a:cs typeface="Times New Roman"/>
              </a:rPr>
              <a:t> </a:t>
            </a:r>
            <a:r>
              <a:rPr dirty="0" sz="3200" spc="-5">
                <a:latin typeface="Times New Roman"/>
                <a:cs typeface="Times New Roman"/>
              </a:rPr>
              <a:t>are </a:t>
            </a:r>
            <a:r>
              <a:rPr dirty="0" sz="3200" spc="-785">
                <a:latin typeface="Times New Roman"/>
                <a:cs typeface="Times New Roman"/>
              </a:rPr>
              <a:t> </a:t>
            </a:r>
            <a:r>
              <a:rPr dirty="0" sz="3200" spc="-5">
                <a:latin typeface="Times New Roman"/>
                <a:cs typeface="Times New Roman"/>
              </a:rPr>
              <a:t>pertinent</a:t>
            </a:r>
            <a:r>
              <a:rPr dirty="0" sz="3200" spc="-10">
                <a:latin typeface="Times New Roman"/>
                <a:cs typeface="Times New Roman"/>
              </a:rPr>
              <a:t> </a:t>
            </a:r>
            <a:r>
              <a:rPr dirty="0" sz="3200" spc="-5">
                <a:latin typeface="Times New Roman"/>
                <a:cs typeface="Times New Roman"/>
              </a:rPr>
              <a:t>to</a:t>
            </a:r>
            <a:r>
              <a:rPr dirty="0" sz="3200">
                <a:latin typeface="Times New Roman"/>
                <a:cs typeface="Times New Roman"/>
              </a:rPr>
              <a:t> </a:t>
            </a:r>
            <a:r>
              <a:rPr dirty="0" sz="3200" spc="-5">
                <a:latin typeface="Times New Roman"/>
                <a:cs typeface="Times New Roman"/>
              </a:rPr>
              <a:t>the</a:t>
            </a:r>
            <a:r>
              <a:rPr dirty="0" sz="3200">
                <a:latin typeface="Times New Roman"/>
                <a:cs typeface="Times New Roman"/>
              </a:rPr>
              <a:t> </a:t>
            </a:r>
            <a:r>
              <a:rPr dirty="0" sz="3200" spc="-5">
                <a:latin typeface="Times New Roman"/>
                <a:cs typeface="Times New Roman"/>
              </a:rPr>
              <a:t>event.</a:t>
            </a:r>
            <a:endParaRPr sz="3200">
              <a:latin typeface="Times New Roman"/>
              <a:cs typeface="Times New Roman"/>
            </a:endParaRPr>
          </a:p>
          <a:p>
            <a:pPr marL="355600" marR="384175" indent="-342900">
              <a:lnSpc>
                <a:spcPct val="99100"/>
              </a:lnSpc>
              <a:spcBef>
                <a:spcPts val="655"/>
              </a:spcBef>
              <a:buSzPct val="75000"/>
              <a:buFont typeface="Wingdings"/>
              <a:buChar char="■"/>
              <a:tabLst>
                <a:tab pos="354965" algn="l"/>
                <a:tab pos="355600" algn="l"/>
              </a:tabLst>
            </a:pPr>
            <a:r>
              <a:rPr dirty="0" sz="3200" spc="-110">
                <a:latin typeface="Times New Roman"/>
                <a:cs typeface="Times New Roman"/>
              </a:rPr>
              <a:t>You</a:t>
            </a:r>
            <a:r>
              <a:rPr dirty="0" sz="3200">
                <a:latin typeface="Times New Roman"/>
                <a:cs typeface="Times New Roman"/>
              </a:rPr>
              <a:t> can </a:t>
            </a:r>
            <a:r>
              <a:rPr dirty="0" sz="3200" spc="-5">
                <a:latin typeface="Times New Roman"/>
                <a:cs typeface="Times New Roman"/>
              </a:rPr>
              <a:t>identify</a:t>
            </a:r>
            <a:r>
              <a:rPr dirty="0" sz="3200">
                <a:latin typeface="Times New Roman"/>
                <a:cs typeface="Times New Roman"/>
              </a:rPr>
              <a:t> </a:t>
            </a:r>
            <a:r>
              <a:rPr dirty="0" sz="3200" spc="-5">
                <a:latin typeface="Times New Roman"/>
                <a:cs typeface="Times New Roman"/>
              </a:rPr>
              <a:t>the</a:t>
            </a:r>
            <a:r>
              <a:rPr dirty="0" sz="3200">
                <a:latin typeface="Times New Roman"/>
                <a:cs typeface="Times New Roman"/>
              </a:rPr>
              <a:t> </a:t>
            </a:r>
            <a:r>
              <a:rPr dirty="0" sz="3200" spc="-5">
                <a:latin typeface="Times New Roman"/>
                <a:cs typeface="Times New Roman"/>
              </a:rPr>
              <a:t>source</a:t>
            </a:r>
            <a:r>
              <a:rPr dirty="0" sz="3200">
                <a:latin typeface="Times New Roman"/>
                <a:cs typeface="Times New Roman"/>
              </a:rPr>
              <a:t> </a:t>
            </a:r>
            <a:r>
              <a:rPr dirty="0" sz="3200" spc="-5">
                <a:latin typeface="Times New Roman"/>
                <a:cs typeface="Times New Roman"/>
              </a:rPr>
              <a:t>object </a:t>
            </a:r>
            <a:r>
              <a:rPr dirty="0" sz="3200">
                <a:latin typeface="Times New Roman"/>
                <a:cs typeface="Times New Roman"/>
              </a:rPr>
              <a:t>of</a:t>
            </a:r>
            <a:r>
              <a:rPr dirty="0" sz="3200" spc="-5">
                <a:latin typeface="Times New Roman"/>
                <a:cs typeface="Times New Roman"/>
              </a:rPr>
              <a:t> the</a:t>
            </a:r>
            <a:r>
              <a:rPr dirty="0" sz="3200">
                <a:latin typeface="Times New Roman"/>
                <a:cs typeface="Times New Roman"/>
              </a:rPr>
              <a:t> event </a:t>
            </a:r>
            <a:r>
              <a:rPr dirty="0" sz="3200" spc="-785">
                <a:latin typeface="Times New Roman"/>
                <a:cs typeface="Times New Roman"/>
              </a:rPr>
              <a:t> </a:t>
            </a:r>
            <a:r>
              <a:rPr dirty="0" sz="3200">
                <a:latin typeface="Times New Roman"/>
                <a:cs typeface="Times New Roman"/>
              </a:rPr>
              <a:t>using </a:t>
            </a:r>
            <a:r>
              <a:rPr dirty="0" sz="3200" spc="-5">
                <a:latin typeface="Times New Roman"/>
                <a:cs typeface="Times New Roman"/>
              </a:rPr>
              <a:t>the</a:t>
            </a:r>
            <a:r>
              <a:rPr dirty="0" sz="3200">
                <a:latin typeface="Times New Roman"/>
                <a:cs typeface="Times New Roman"/>
              </a:rPr>
              <a:t> </a:t>
            </a:r>
            <a:r>
              <a:rPr dirty="0" sz="3200" spc="-15" b="1">
                <a:latin typeface="Calibri"/>
                <a:cs typeface="Calibri"/>
              </a:rPr>
              <a:t>getSource()</a:t>
            </a:r>
            <a:r>
              <a:rPr dirty="0" sz="3200" spc="80" b="1">
                <a:latin typeface="Calibri"/>
                <a:cs typeface="Calibri"/>
              </a:rPr>
              <a:t> </a:t>
            </a:r>
            <a:r>
              <a:rPr dirty="0" sz="3200" spc="-5">
                <a:latin typeface="Times New Roman"/>
                <a:cs typeface="Times New Roman"/>
              </a:rPr>
              <a:t>instance</a:t>
            </a:r>
            <a:r>
              <a:rPr dirty="0" sz="3200">
                <a:latin typeface="Times New Roman"/>
                <a:cs typeface="Times New Roman"/>
              </a:rPr>
              <a:t> </a:t>
            </a:r>
            <a:r>
              <a:rPr dirty="0" sz="3200" spc="-5">
                <a:latin typeface="Times New Roman"/>
                <a:cs typeface="Times New Roman"/>
              </a:rPr>
              <a:t>method</a:t>
            </a:r>
            <a:r>
              <a:rPr dirty="0" sz="3200" spc="5">
                <a:latin typeface="Times New Roman"/>
                <a:cs typeface="Times New Roman"/>
              </a:rPr>
              <a:t> </a:t>
            </a:r>
            <a:r>
              <a:rPr dirty="0" sz="3200" spc="-5">
                <a:latin typeface="Times New Roman"/>
                <a:cs typeface="Times New Roman"/>
              </a:rPr>
              <a:t>in</a:t>
            </a:r>
            <a:r>
              <a:rPr dirty="0" sz="3200">
                <a:latin typeface="Times New Roman"/>
                <a:cs typeface="Times New Roman"/>
              </a:rPr>
              <a:t> </a:t>
            </a:r>
            <a:r>
              <a:rPr dirty="0" sz="3200" spc="-5">
                <a:latin typeface="Times New Roman"/>
                <a:cs typeface="Times New Roman"/>
              </a:rPr>
              <a:t>the </a:t>
            </a:r>
            <a:r>
              <a:rPr dirty="0" sz="3200">
                <a:latin typeface="Times New Roman"/>
                <a:cs typeface="Times New Roman"/>
              </a:rPr>
              <a:t> </a:t>
            </a:r>
            <a:r>
              <a:rPr dirty="0" sz="3200" spc="-20" b="1">
                <a:latin typeface="Calibri"/>
                <a:cs typeface="Calibri"/>
              </a:rPr>
              <a:t>EventObject</a:t>
            </a:r>
            <a:r>
              <a:rPr dirty="0" sz="3200" spc="70" b="1">
                <a:latin typeface="Calibri"/>
                <a:cs typeface="Calibri"/>
              </a:rPr>
              <a:t> </a:t>
            </a:r>
            <a:r>
              <a:rPr dirty="0" sz="3200" spc="-5">
                <a:latin typeface="Times New Roman"/>
                <a:cs typeface="Times New Roman"/>
              </a:rPr>
              <a:t>class.</a:t>
            </a:r>
            <a:endParaRPr sz="3200">
              <a:latin typeface="Times New Roman"/>
              <a:cs typeface="Times New Roman"/>
            </a:endParaRPr>
          </a:p>
          <a:p>
            <a:pPr algn="just" marL="355600" marR="99695" indent="-342900">
              <a:lnSpc>
                <a:spcPct val="100299"/>
              </a:lnSpc>
              <a:spcBef>
                <a:spcPts val="850"/>
              </a:spcBef>
              <a:buSzPct val="75000"/>
              <a:buFont typeface="Wingdings"/>
              <a:buChar char="■"/>
              <a:tabLst>
                <a:tab pos="355600" algn="l"/>
              </a:tabLst>
            </a:pPr>
            <a:r>
              <a:rPr dirty="0" sz="3200" spc="-5">
                <a:latin typeface="Times New Roman"/>
                <a:cs typeface="Times New Roman"/>
              </a:rPr>
              <a:t>The subclasses </a:t>
            </a:r>
            <a:r>
              <a:rPr dirty="0" sz="3200">
                <a:latin typeface="Times New Roman"/>
                <a:cs typeface="Times New Roman"/>
              </a:rPr>
              <a:t>of </a:t>
            </a:r>
            <a:r>
              <a:rPr dirty="0" sz="3200" spc="-20" b="1">
                <a:latin typeface="Calibri"/>
                <a:cs typeface="Calibri"/>
              </a:rPr>
              <a:t>EventObject </a:t>
            </a:r>
            <a:r>
              <a:rPr dirty="0" sz="3200">
                <a:latin typeface="Times New Roman"/>
                <a:cs typeface="Times New Roman"/>
              </a:rPr>
              <a:t>deal </a:t>
            </a:r>
            <a:r>
              <a:rPr dirty="0" sz="3200" spc="-5">
                <a:latin typeface="Times New Roman"/>
                <a:cs typeface="Times New Roman"/>
              </a:rPr>
              <a:t>with </a:t>
            </a:r>
            <a:r>
              <a:rPr dirty="0" sz="3200" spc="-155">
                <a:latin typeface="Times New Roman"/>
                <a:cs typeface="Times New Roman"/>
              </a:rPr>
              <a:t>special </a:t>
            </a:r>
            <a:r>
              <a:rPr dirty="0" sz="3200" spc="-150">
                <a:latin typeface="Times New Roman"/>
                <a:cs typeface="Times New Roman"/>
              </a:rPr>
              <a:t> </a:t>
            </a:r>
            <a:r>
              <a:rPr dirty="0" sz="3200" spc="-5">
                <a:latin typeface="Times New Roman"/>
                <a:cs typeface="Times New Roman"/>
              </a:rPr>
              <a:t>types </a:t>
            </a:r>
            <a:r>
              <a:rPr dirty="0" sz="3200">
                <a:latin typeface="Times New Roman"/>
                <a:cs typeface="Times New Roman"/>
              </a:rPr>
              <a:t>of </a:t>
            </a:r>
            <a:r>
              <a:rPr dirty="0" sz="3200" spc="-5">
                <a:latin typeface="Times New Roman"/>
                <a:cs typeface="Times New Roman"/>
              </a:rPr>
              <a:t>events, </a:t>
            </a:r>
            <a:r>
              <a:rPr dirty="0" sz="3200">
                <a:latin typeface="Times New Roman"/>
                <a:cs typeface="Times New Roman"/>
              </a:rPr>
              <a:t>such as </a:t>
            </a:r>
            <a:r>
              <a:rPr dirty="0" sz="3200" spc="-5">
                <a:latin typeface="Times New Roman"/>
                <a:cs typeface="Times New Roman"/>
              </a:rPr>
              <a:t>button actions, window </a:t>
            </a:r>
            <a:r>
              <a:rPr dirty="0" sz="3200">
                <a:latin typeface="Times New Roman"/>
                <a:cs typeface="Times New Roman"/>
              </a:rPr>
              <a:t> </a:t>
            </a:r>
            <a:r>
              <a:rPr dirty="0" sz="3200" spc="-5">
                <a:latin typeface="Times New Roman"/>
                <a:cs typeface="Times New Roman"/>
              </a:rPr>
              <a:t>events,</a:t>
            </a:r>
            <a:r>
              <a:rPr dirty="0" sz="3200">
                <a:latin typeface="Times New Roman"/>
                <a:cs typeface="Times New Roman"/>
              </a:rPr>
              <a:t> mouse </a:t>
            </a:r>
            <a:r>
              <a:rPr dirty="0" sz="3200" spc="-5">
                <a:latin typeface="Times New Roman"/>
                <a:cs typeface="Times New Roman"/>
              </a:rPr>
              <a:t>movements,</a:t>
            </a:r>
            <a:r>
              <a:rPr dirty="0" sz="3200">
                <a:latin typeface="Times New Roman"/>
                <a:cs typeface="Times New Roman"/>
              </a:rPr>
              <a:t> and </a:t>
            </a:r>
            <a:r>
              <a:rPr dirty="0" sz="3200" spc="-5">
                <a:latin typeface="Times New Roman"/>
                <a:cs typeface="Times New Roman"/>
              </a:rPr>
              <a:t>keystrokes.</a:t>
            </a:r>
            <a:endParaRPr sz="3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41686" y="489203"/>
            <a:ext cx="8060690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044064" algn="l"/>
                <a:tab pos="6031865" algn="l"/>
              </a:tabLst>
            </a:pPr>
            <a:r>
              <a:rPr dirty="0" b="0">
                <a:latin typeface="Times New Roman"/>
                <a:cs typeface="Times New Roman"/>
              </a:rPr>
              <a:t>S</a:t>
            </a:r>
            <a:r>
              <a:rPr dirty="0" spc="-5" b="0">
                <a:latin typeface="Times New Roman"/>
                <a:cs typeface="Times New Roman"/>
              </a:rPr>
              <a:t>e</a:t>
            </a:r>
            <a:r>
              <a:rPr dirty="0" b="0">
                <a:latin typeface="Times New Roman"/>
                <a:cs typeface="Times New Roman"/>
              </a:rPr>
              <a:t>l</a:t>
            </a:r>
            <a:r>
              <a:rPr dirty="0" spc="-5" b="0">
                <a:latin typeface="Times New Roman"/>
                <a:cs typeface="Times New Roman"/>
              </a:rPr>
              <a:t>ec</a:t>
            </a:r>
            <a:r>
              <a:rPr dirty="0" b="0">
                <a:latin typeface="Times New Roman"/>
                <a:cs typeface="Times New Roman"/>
              </a:rPr>
              <a:t>t</a:t>
            </a:r>
            <a:r>
              <a:rPr dirty="0" spc="-5" b="0">
                <a:latin typeface="Times New Roman"/>
                <a:cs typeface="Times New Roman"/>
              </a:rPr>
              <a:t>e</a:t>
            </a:r>
            <a:r>
              <a:rPr dirty="0" b="0">
                <a:latin typeface="Times New Roman"/>
                <a:cs typeface="Times New Roman"/>
              </a:rPr>
              <a:t>d	</a:t>
            </a:r>
            <a:r>
              <a:rPr dirty="0" spc="-5" b="0">
                <a:latin typeface="Times New Roman"/>
                <a:cs typeface="Times New Roman"/>
              </a:rPr>
              <a:t>U</a:t>
            </a:r>
            <a:r>
              <a:rPr dirty="0" b="0">
                <a:latin typeface="Times New Roman"/>
                <a:cs typeface="Times New Roman"/>
              </a:rPr>
              <a:t>s</a:t>
            </a:r>
            <a:r>
              <a:rPr dirty="0" spc="-5" b="0">
                <a:latin typeface="Times New Roman"/>
                <a:cs typeface="Times New Roman"/>
              </a:rPr>
              <a:t>e</a:t>
            </a:r>
            <a:r>
              <a:rPr dirty="0" b="0">
                <a:latin typeface="Times New Roman"/>
                <a:cs typeface="Times New Roman"/>
              </a:rPr>
              <a:t>r</a:t>
            </a:r>
            <a:r>
              <a:rPr dirty="0" spc="-250" b="0">
                <a:latin typeface="Times New Roman"/>
                <a:cs typeface="Times New Roman"/>
              </a:rPr>
              <a:t> </a:t>
            </a:r>
            <a:r>
              <a:rPr dirty="0" spc="-5" b="0">
                <a:latin typeface="Times New Roman"/>
                <a:cs typeface="Times New Roman"/>
              </a:rPr>
              <a:t>Ac</a:t>
            </a:r>
            <a:r>
              <a:rPr dirty="0" b="0">
                <a:latin typeface="Times New Roman"/>
                <a:cs typeface="Times New Roman"/>
              </a:rPr>
              <a:t>tions </a:t>
            </a:r>
            <a:r>
              <a:rPr dirty="0" spc="-5" b="0">
                <a:latin typeface="Times New Roman"/>
                <a:cs typeface="Times New Roman"/>
              </a:rPr>
              <a:t>a</a:t>
            </a:r>
            <a:r>
              <a:rPr dirty="0" b="0">
                <a:latin typeface="Times New Roman"/>
                <a:cs typeface="Times New Roman"/>
              </a:rPr>
              <a:t>nd	</a:t>
            </a:r>
            <a:r>
              <a:rPr dirty="0" spc="-5" b="0">
                <a:latin typeface="Times New Roman"/>
                <a:cs typeface="Times New Roman"/>
              </a:rPr>
              <a:t>Ha</a:t>
            </a:r>
            <a:r>
              <a:rPr dirty="0" b="0">
                <a:latin typeface="Times New Roman"/>
                <a:cs typeface="Times New Roman"/>
              </a:rPr>
              <a:t>ndl</a:t>
            </a:r>
            <a:r>
              <a:rPr dirty="0" spc="-5" b="0">
                <a:latin typeface="Times New Roman"/>
                <a:cs typeface="Times New Roman"/>
              </a:rPr>
              <a:t>er</a:t>
            </a:r>
            <a:r>
              <a:rPr dirty="0" b="0">
                <a:latin typeface="Times New Roman"/>
                <a:cs typeface="Times New Roman"/>
              </a:rPr>
              <a:t>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438" y="1682033"/>
            <a:ext cx="9104561" cy="4326653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8067929" y="6528364"/>
            <a:ext cx="349250" cy="2228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630"/>
              </a:lnSpc>
            </a:pPr>
            <a:fld id="{81D60167-4931-47E6-BA6A-407CBD079E47}" type="slidenum">
              <a:rPr dirty="0" sz="1400">
                <a:latin typeface="Times New Roman"/>
                <a:cs typeface="Times New Roman"/>
              </a:rPr>
              <a:t>110</a:t>
            </a:fld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59806" y="165099"/>
            <a:ext cx="4624070" cy="635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000" spc="-5" b="0">
                <a:latin typeface="Times New Roman"/>
                <a:cs typeface="Times New Roman"/>
              </a:rPr>
              <a:t>The</a:t>
            </a:r>
            <a:r>
              <a:rPr dirty="0" sz="4000" spc="-40" b="0">
                <a:latin typeface="Times New Roman"/>
                <a:cs typeface="Times New Roman"/>
              </a:rPr>
              <a:t> </a:t>
            </a:r>
            <a:r>
              <a:rPr dirty="0" sz="4000" spc="-5" b="0">
                <a:latin typeface="Times New Roman"/>
                <a:cs typeface="Times New Roman"/>
              </a:rPr>
              <a:t>Delegation</a:t>
            </a:r>
            <a:r>
              <a:rPr dirty="0" sz="4000" spc="-30" b="0">
                <a:latin typeface="Times New Roman"/>
                <a:cs typeface="Times New Roman"/>
              </a:rPr>
              <a:t> </a:t>
            </a:r>
            <a:r>
              <a:rPr dirty="0" sz="4000" b="0">
                <a:latin typeface="Times New Roman"/>
                <a:cs typeface="Times New Roman"/>
              </a:rPr>
              <a:t>Model</a:t>
            </a:r>
            <a:endParaRPr sz="400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1561" y="2414395"/>
            <a:ext cx="8913796" cy="387978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07340" y="859027"/>
            <a:ext cx="8425815" cy="1125855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355600" marR="5080" indent="-342900">
              <a:lnSpc>
                <a:spcPct val="100400"/>
              </a:lnSpc>
              <a:spcBef>
                <a:spcPts val="8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400" spc="-5">
                <a:latin typeface="Times New Roman"/>
                <a:cs typeface="Times New Roman"/>
              </a:rPr>
              <a:t>Java uses </a:t>
            </a:r>
            <a:r>
              <a:rPr dirty="0" sz="2400">
                <a:latin typeface="Times New Roman"/>
                <a:cs typeface="Times New Roman"/>
              </a:rPr>
              <a:t>a </a:t>
            </a:r>
            <a:r>
              <a:rPr dirty="0" sz="2400" spc="-5" b="1">
                <a:latin typeface="Times New Roman"/>
                <a:cs typeface="Times New Roman"/>
              </a:rPr>
              <a:t>delegation</a:t>
            </a:r>
            <a:r>
              <a:rPr dirty="0" sz="2400" spc="-5">
                <a:latin typeface="Times New Roman"/>
                <a:cs typeface="Times New Roman"/>
              </a:rPr>
              <a:t>-based model </a:t>
            </a:r>
            <a:r>
              <a:rPr dirty="0" sz="2400">
                <a:latin typeface="Times New Roman"/>
                <a:cs typeface="Times New Roman"/>
              </a:rPr>
              <a:t>for </a:t>
            </a:r>
            <a:r>
              <a:rPr dirty="0" sz="2400" spc="-5">
                <a:latin typeface="Times New Roman"/>
                <a:cs typeface="Times New Roman"/>
              </a:rPr>
              <a:t>event handling: </a:t>
            </a:r>
            <a:r>
              <a:rPr dirty="0" sz="2400">
                <a:latin typeface="Times New Roman"/>
                <a:cs typeface="Times New Roman"/>
              </a:rPr>
              <a:t>A </a:t>
            </a:r>
            <a:r>
              <a:rPr dirty="0" sz="2400" spc="-5">
                <a:latin typeface="Times New Roman"/>
                <a:cs typeface="Times New Roman"/>
              </a:rPr>
              <a:t>source </a:t>
            </a:r>
            <a:r>
              <a:rPr dirty="0" sz="2400">
                <a:latin typeface="Times New Roman"/>
                <a:cs typeface="Times New Roman"/>
              </a:rPr>
              <a:t> </a:t>
            </a:r>
            <a:r>
              <a:rPr dirty="0" sz="2400" spc="-5">
                <a:latin typeface="Times New Roman"/>
                <a:cs typeface="Times New Roman"/>
              </a:rPr>
              <a:t>object </a:t>
            </a:r>
            <a:r>
              <a:rPr dirty="0" sz="2400" spc="-15" b="1">
                <a:latin typeface="Times New Roman"/>
                <a:cs typeface="Times New Roman"/>
              </a:rPr>
              <a:t>fires</a:t>
            </a:r>
            <a:r>
              <a:rPr dirty="0" sz="2400" spc="10" b="1">
                <a:latin typeface="Times New Roman"/>
                <a:cs typeface="Times New Roman"/>
              </a:rPr>
              <a:t> </a:t>
            </a:r>
            <a:r>
              <a:rPr dirty="0" sz="2400" spc="-5">
                <a:latin typeface="Times New Roman"/>
                <a:cs typeface="Times New Roman"/>
              </a:rPr>
              <a:t>an</a:t>
            </a:r>
            <a:r>
              <a:rPr dirty="0" sz="2400" spc="5">
                <a:latin typeface="Times New Roman"/>
                <a:cs typeface="Times New Roman"/>
              </a:rPr>
              <a:t> </a:t>
            </a:r>
            <a:r>
              <a:rPr dirty="0" sz="2400" spc="-5">
                <a:latin typeface="Times New Roman"/>
                <a:cs typeface="Times New Roman"/>
              </a:rPr>
              <a:t>event,</a:t>
            </a:r>
            <a:r>
              <a:rPr dirty="0" sz="2400" spc="5">
                <a:latin typeface="Times New Roman"/>
                <a:cs typeface="Times New Roman"/>
              </a:rPr>
              <a:t> </a:t>
            </a:r>
            <a:r>
              <a:rPr dirty="0" sz="2400" spc="-5">
                <a:latin typeface="Times New Roman"/>
                <a:cs typeface="Times New Roman"/>
              </a:rPr>
              <a:t>and</a:t>
            </a:r>
            <a:r>
              <a:rPr dirty="0" sz="2400" spc="5">
                <a:latin typeface="Times New Roman"/>
                <a:cs typeface="Times New Roman"/>
              </a:rPr>
              <a:t> </a:t>
            </a:r>
            <a:r>
              <a:rPr dirty="0" sz="2400" spc="-5">
                <a:latin typeface="Times New Roman"/>
                <a:cs typeface="Times New Roman"/>
              </a:rPr>
              <a:t>an</a:t>
            </a:r>
            <a:r>
              <a:rPr dirty="0" sz="2400" spc="5">
                <a:latin typeface="Times New Roman"/>
                <a:cs typeface="Times New Roman"/>
              </a:rPr>
              <a:t> </a:t>
            </a:r>
            <a:r>
              <a:rPr dirty="0" sz="2400" spc="-5">
                <a:latin typeface="Times New Roman"/>
                <a:cs typeface="Times New Roman"/>
              </a:rPr>
              <a:t>object</a:t>
            </a:r>
            <a:r>
              <a:rPr dirty="0" sz="2400">
                <a:latin typeface="Times New Roman"/>
                <a:cs typeface="Times New Roman"/>
              </a:rPr>
              <a:t> </a:t>
            </a:r>
            <a:r>
              <a:rPr dirty="0" sz="2400" spc="-5">
                <a:latin typeface="Times New Roman"/>
                <a:cs typeface="Times New Roman"/>
              </a:rPr>
              <a:t>interested</a:t>
            </a:r>
            <a:r>
              <a:rPr dirty="0" sz="2400">
                <a:latin typeface="Times New Roman"/>
                <a:cs typeface="Times New Roman"/>
              </a:rPr>
              <a:t> </a:t>
            </a:r>
            <a:r>
              <a:rPr dirty="0" sz="2400" spc="-5">
                <a:latin typeface="Times New Roman"/>
                <a:cs typeface="Times New Roman"/>
              </a:rPr>
              <a:t>in</a:t>
            </a:r>
            <a:r>
              <a:rPr dirty="0" sz="2400" spc="5">
                <a:latin typeface="Times New Roman"/>
                <a:cs typeface="Times New Roman"/>
              </a:rPr>
              <a:t> </a:t>
            </a:r>
            <a:r>
              <a:rPr dirty="0" sz="2400" spc="-5">
                <a:latin typeface="Times New Roman"/>
                <a:cs typeface="Times New Roman"/>
              </a:rPr>
              <a:t>the</a:t>
            </a:r>
            <a:r>
              <a:rPr dirty="0" sz="2400">
                <a:latin typeface="Times New Roman"/>
                <a:cs typeface="Times New Roman"/>
              </a:rPr>
              <a:t> </a:t>
            </a:r>
            <a:r>
              <a:rPr dirty="0" sz="2400" spc="-5">
                <a:latin typeface="Times New Roman"/>
                <a:cs typeface="Times New Roman"/>
              </a:rPr>
              <a:t>event</a:t>
            </a:r>
            <a:r>
              <a:rPr dirty="0" sz="2400">
                <a:latin typeface="Times New Roman"/>
                <a:cs typeface="Times New Roman"/>
              </a:rPr>
              <a:t> </a:t>
            </a:r>
            <a:r>
              <a:rPr dirty="0" sz="2400" spc="-5">
                <a:latin typeface="Times New Roman"/>
                <a:cs typeface="Times New Roman"/>
              </a:rPr>
              <a:t>handles </a:t>
            </a:r>
            <a:r>
              <a:rPr dirty="0" sz="2400" spc="-585">
                <a:latin typeface="Times New Roman"/>
                <a:cs typeface="Times New Roman"/>
              </a:rPr>
              <a:t> </a:t>
            </a:r>
            <a:r>
              <a:rPr dirty="0" sz="2400" spc="-5">
                <a:latin typeface="Times New Roman"/>
                <a:cs typeface="Times New Roman"/>
              </a:rPr>
              <a:t>it.</a:t>
            </a:r>
            <a:r>
              <a:rPr dirty="0" sz="2400" spc="-45">
                <a:latin typeface="Times New Roman"/>
                <a:cs typeface="Times New Roman"/>
              </a:rPr>
              <a:t> </a:t>
            </a:r>
            <a:r>
              <a:rPr dirty="0" sz="2400" spc="-5">
                <a:latin typeface="Times New Roman"/>
                <a:cs typeface="Times New Roman"/>
              </a:rPr>
              <a:t>The latter</a:t>
            </a:r>
            <a:r>
              <a:rPr dirty="0" sz="2400" spc="5">
                <a:latin typeface="Times New Roman"/>
                <a:cs typeface="Times New Roman"/>
              </a:rPr>
              <a:t> </a:t>
            </a:r>
            <a:r>
              <a:rPr dirty="0" sz="2400" spc="-5">
                <a:latin typeface="Times New Roman"/>
                <a:cs typeface="Times New Roman"/>
              </a:rPr>
              <a:t>object is</a:t>
            </a:r>
            <a:r>
              <a:rPr dirty="0" sz="2400" spc="5">
                <a:latin typeface="Times New Roman"/>
                <a:cs typeface="Times New Roman"/>
              </a:rPr>
              <a:t> </a:t>
            </a:r>
            <a:r>
              <a:rPr dirty="0" sz="2400" spc="-5">
                <a:latin typeface="Times New Roman"/>
                <a:cs typeface="Times New Roman"/>
              </a:rPr>
              <a:t>called</a:t>
            </a:r>
            <a:r>
              <a:rPr dirty="0" sz="2400">
                <a:latin typeface="Times New Roman"/>
                <a:cs typeface="Times New Roman"/>
              </a:rPr>
              <a:t> </a:t>
            </a:r>
            <a:r>
              <a:rPr dirty="0" sz="2400" spc="-5">
                <a:latin typeface="Times New Roman"/>
                <a:cs typeface="Times New Roman"/>
              </a:rPr>
              <a:t>an</a:t>
            </a:r>
            <a:r>
              <a:rPr dirty="0" sz="2400" spc="5">
                <a:latin typeface="Times New Roman"/>
                <a:cs typeface="Times New Roman"/>
              </a:rPr>
              <a:t> </a:t>
            </a:r>
            <a:r>
              <a:rPr dirty="0" sz="2400" spc="-5" b="1" i="1">
                <a:latin typeface="Times New Roman"/>
                <a:cs typeface="Times New Roman"/>
              </a:rPr>
              <a:t>event handler</a:t>
            </a:r>
            <a:r>
              <a:rPr dirty="0" sz="2400" spc="5" b="1" i="1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or </a:t>
            </a:r>
            <a:r>
              <a:rPr dirty="0" sz="2400" spc="-5">
                <a:latin typeface="Times New Roman"/>
                <a:cs typeface="Times New Roman"/>
              </a:rPr>
              <a:t>an</a:t>
            </a:r>
            <a:r>
              <a:rPr dirty="0" sz="2400" spc="5">
                <a:latin typeface="Times New Roman"/>
                <a:cs typeface="Times New Roman"/>
              </a:rPr>
              <a:t> </a:t>
            </a:r>
            <a:r>
              <a:rPr dirty="0" sz="2400" spc="-5">
                <a:latin typeface="Times New Roman"/>
                <a:cs typeface="Times New Roman"/>
              </a:rPr>
              <a:t>event </a:t>
            </a:r>
            <a:r>
              <a:rPr dirty="0" sz="2400" spc="-5" b="1" i="1">
                <a:latin typeface="Times New Roman"/>
                <a:cs typeface="Times New Roman"/>
              </a:rPr>
              <a:t>listener</a:t>
            </a:r>
            <a:r>
              <a:rPr dirty="0" sz="2400" spc="-5">
                <a:latin typeface="Times New Roman"/>
                <a:cs typeface="Times New Roman"/>
              </a:rPr>
              <a:t>.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067929" y="6528364"/>
            <a:ext cx="349250" cy="2228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630"/>
              </a:lnSpc>
            </a:pPr>
            <a:fld id="{81D60167-4931-47E6-BA6A-407CBD079E47}" type="slidenum">
              <a:rPr dirty="0" sz="1400">
                <a:latin typeface="Times New Roman"/>
                <a:cs typeface="Times New Roman"/>
              </a:rPr>
              <a:t>110</a:t>
            </a:fld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8067929" y="6528364"/>
            <a:ext cx="349250" cy="2228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630"/>
              </a:lnSpc>
            </a:pPr>
            <a:fld id="{81D60167-4931-47E6-BA6A-407CBD079E47}" type="slidenum">
              <a:rPr dirty="0" sz="1400">
                <a:latin typeface="Times New Roman"/>
                <a:cs typeface="Times New Roman"/>
              </a:rPr>
              <a:t>110</a:t>
            </a:fld>
            <a:endParaRPr sz="1400">
              <a:latin typeface="Times New Roman"/>
              <a:cs typeface="Times New Roman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89793" y="339851"/>
            <a:ext cx="7364730" cy="6959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611245" algn="l"/>
              </a:tabLst>
            </a:pPr>
            <a:r>
              <a:rPr dirty="0" sz="4400" spc="-5">
                <a:latin typeface="Times New Roman"/>
                <a:cs typeface="Times New Roman"/>
              </a:rPr>
              <a:t>The</a:t>
            </a:r>
            <a:r>
              <a:rPr dirty="0" sz="4400" spc="10">
                <a:latin typeface="Times New Roman"/>
                <a:cs typeface="Times New Roman"/>
              </a:rPr>
              <a:t> </a:t>
            </a:r>
            <a:r>
              <a:rPr dirty="0" sz="4400" spc="-5">
                <a:latin typeface="Times New Roman"/>
                <a:cs typeface="Times New Roman"/>
              </a:rPr>
              <a:t>Delegation	Model:</a:t>
            </a:r>
            <a:r>
              <a:rPr dirty="0" sz="4400" spc="-45">
                <a:latin typeface="Times New Roman"/>
                <a:cs typeface="Times New Roman"/>
              </a:rPr>
              <a:t> </a:t>
            </a:r>
            <a:r>
              <a:rPr dirty="0" sz="4400" spc="-5">
                <a:latin typeface="Times New Roman"/>
                <a:cs typeface="Times New Roman"/>
              </a:rPr>
              <a:t>Example</a:t>
            </a:r>
            <a:endParaRPr sz="4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07340" y="2465324"/>
            <a:ext cx="8423910" cy="1692910"/>
          </a:xfrm>
          <a:prstGeom prst="rect">
            <a:avLst/>
          </a:prstGeom>
        </p:spPr>
        <p:txBody>
          <a:bodyPr wrap="square" lIns="0" tIns="20320" rIns="0" bIns="0" rtlCol="0" vert="horz">
            <a:spAutoFit/>
          </a:bodyPr>
          <a:lstStyle/>
          <a:p>
            <a:pPr marL="12700" marR="5080">
              <a:lnSpc>
                <a:spcPct val="151200"/>
              </a:lnSpc>
              <a:spcBef>
                <a:spcPts val="160"/>
              </a:spcBef>
            </a:pPr>
            <a:r>
              <a:rPr dirty="0" sz="2400" spc="-5" b="1">
                <a:latin typeface="Courier New"/>
                <a:cs typeface="Courier New"/>
              </a:rPr>
              <a:t>Button</a:t>
            </a:r>
            <a:r>
              <a:rPr dirty="0" sz="2400" spc="385" b="1">
                <a:latin typeface="Courier New"/>
                <a:cs typeface="Courier New"/>
              </a:rPr>
              <a:t> </a:t>
            </a:r>
            <a:r>
              <a:rPr dirty="0" sz="2400" spc="-5" b="1">
                <a:latin typeface="Courier New"/>
                <a:cs typeface="Courier New"/>
              </a:rPr>
              <a:t>btOK</a:t>
            </a:r>
            <a:r>
              <a:rPr dirty="0" sz="2400" spc="380" b="1">
                <a:latin typeface="Courier New"/>
                <a:cs typeface="Courier New"/>
              </a:rPr>
              <a:t> </a:t>
            </a:r>
            <a:r>
              <a:rPr dirty="0" sz="2400" b="1">
                <a:latin typeface="Courier New"/>
                <a:cs typeface="Courier New"/>
              </a:rPr>
              <a:t>=</a:t>
            </a:r>
            <a:r>
              <a:rPr dirty="0" sz="2400" spc="380" b="1">
                <a:latin typeface="Courier New"/>
                <a:cs typeface="Courier New"/>
              </a:rPr>
              <a:t> </a:t>
            </a:r>
            <a:r>
              <a:rPr dirty="0" sz="2400" spc="-5" b="1">
                <a:latin typeface="Courier New"/>
                <a:cs typeface="Courier New"/>
              </a:rPr>
              <a:t>new</a:t>
            </a:r>
            <a:r>
              <a:rPr dirty="0" sz="2400" spc="380" b="1">
                <a:latin typeface="Courier New"/>
                <a:cs typeface="Courier New"/>
              </a:rPr>
              <a:t> </a:t>
            </a:r>
            <a:r>
              <a:rPr dirty="0" sz="2400" spc="-5" b="1">
                <a:latin typeface="Courier New"/>
                <a:cs typeface="Courier New"/>
              </a:rPr>
              <a:t>Button("OK"); </a:t>
            </a:r>
            <a:r>
              <a:rPr dirty="0" sz="2400" b="1">
                <a:latin typeface="Courier New"/>
                <a:cs typeface="Courier New"/>
              </a:rPr>
              <a:t> </a:t>
            </a:r>
            <a:r>
              <a:rPr dirty="0" sz="2400" spc="-5" b="1">
                <a:latin typeface="Courier New"/>
                <a:cs typeface="Courier New"/>
              </a:rPr>
              <a:t>OKHandlerClass</a:t>
            </a:r>
            <a:r>
              <a:rPr dirty="0" sz="2400" spc="-35" b="1">
                <a:latin typeface="Courier New"/>
                <a:cs typeface="Courier New"/>
              </a:rPr>
              <a:t> </a:t>
            </a:r>
            <a:r>
              <a:rPr dirty="0" sz="2400" spc="-5" b="1">
                <a:latin typeface="Courier New"/>
                <a:cs typeface="Courier New"/>
              </a:rPr>
              <a:t>handler</a:t>
            </a:r>
            <a:r>
              <a:rPr dirty="0" sz="2400" spc="-30" b="1">
                <a:latin typeface="Courier New"/>
                <a:cs typeface="Courier New"/>
              </a:rPr>
              <a:t> </a:t>
            </a:r>
            <a:r>
              <a:rPr dirty="0" sz="2400" b="1">
                <a:latin typeface="Courier New"/>
                <a:cs typeface="Courier New"/>
              </a:rPr>
              <a:t>=</a:t>
            </a:r>
            <a:r>
              <a:rPr dirty="0" sz="2400" spc="-30" b="1">
                <a:latin typeface="Courier New"/>
                <a:cs typeface="Courier New"/>
              </a:rPr>
              <a:t> </a:t>
            </a:r>
            <a:r>
              <a:rPr dirty="0" sz="2400" spc="-5" b="1">
                <a:latin typeface="Courier New"/>
                <a:cs typeface="Courier New"/>
              </a:rPr>
              <a:t>new</a:t>
            </a:r>
            <a:r>
              <a:rPr dirty="0" sz="2400" spc="-25" b="1">
                <a:latin typeface="Courier New"/>
                <a:cs typeface="Courier New"/>
              </a:rPr>
              <a:t> </a:t>
            </a:r>
            <a:r>
              <a:rPr dirty="0" sz="2400" spc="-5" b="1">
                <a:latin typeface="Courier New"/>
                <a:cs typeface="Courier New"/>
              </a:rPr>
              <a:t>OKHandlerClass(); </a:t>
            </a:r>
            <a:r>
              <a:rPr dirty="0" sz="2400" spc="-1425" b="1">
                <a:latin typeface="Courier New"/>
                <a:cs typeface="Courier New"/>
              </a:rPr>
              <a:t> </a:t>
            </a:r>
            <a:r>
              <a:rPr dirty="0" sz="2400" spc="-5" b="1">
                <a:latin typeface="Courier New"/>
                <a:cs typeface="Courier New"/>
              </a:rPr>
              <a:t>btOK.setOnAction(handler);</a:t>
            </a:r>
            <a:endParaRPr sz="24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63712" y="79755"/>
            <a:ext cx="5615940" cy="1244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 marR="5080" indent="95885">
              <a:lnSpc>
                <a:spcPct val="100000"/>
              </a:lnSpc>
              <a:spcBef>
                <a:spcPts val="100"/>
              </a:spcBef>
            </a:pPr>
            <a:r>
              <a:rPr dirty="0" sz="4000" spc="-5" b="0">
                <a:latin typeface="Times New Roman"/>
                <a:cs typeface="Times New Roman"/>
              </a:rPr>
              <a:t>Example: </a:t>
            </a:r>
            <a:r>
              <a:rPr dirty="0" sz="4000" b="0">
                <a:latin typeface="Times New Roman"/>
                <a:cs typeface="Times New Roman"/>
              </a:rPr>
              <a:t>First </a:t>
            </a:r>
            <a:r>
              <a:rPr dirty="0" sz="4000" spc="-65" b="0">
                <a:latin typeface="Times New Roman"/>
                <a:cs typeface="Times New Roman"/>
              </a:rPr>
              <a:t>Version </a:t>
            </a:r>
            <a:r>
              <a:rPr dirty="0" sz="4000" b="0">
                <a:latin typeface="Times New Roman"/>
                <a:cs typeface="Times New Roman"/>
              </a:rPr>
              <a:t>for </a:t>
            </a:r>
            <a:r>
              <a:rPr dirty="0" sz="4000" spc="-985" b="0">
                <a:latin typeface="Times New Roman"/>
                <a:cs typeface="Times New Roman"/>
              </a:rPr>
              <a:t> </a:t>
            </a:r>
            <a:r>
              <a:rPr dirty="0" sz="4000" spc="-5" b="0">
                <a:latin typeface="Times New Roman"/>
                <a:cs typeface="Times New Roman"/>
              </a:rPr>
              <a:t>ControlCircle</a:t>
            </a:r>
            <a:r>
              <a:rPr dirty="0" sz="4000" spc="-25" b="0">
                <a:latin typeface="Times New Roman"/>
                <a:cs typeface="Times New Roman"/>
              </a:rPr>
              <a:t> </a:t>
            </a:r>
            <a:r>
              <a:rPr dirty="0" sz="4000" b="0">
                <a:latin typeface="Times New Roman"/>
                <a:cs typeface="Times New Roman"/>
              </a:rPr>
              <a:t>(no</a:t>
            </a:r>
            <a:r>
              <a:rPr dirty="0" sz="4000" spc="-20" b="0">
                <a:latin typeface="Times New Roman"/>
                <a:cs typeface="Times New Roman"/>
              </a:rPr>
              <a:t> </a:t>
            </a:r>
            <a:r>
              <a:rPr dirty="0" sz="4000" b="0">
                <a:latin typeface="Times New Roman"/>
                <a:cs typeface="Times New Roman"/>
              </a:rPr>
              <a:t>listeners)</a:t>
            </a:r>
            <a:endParaRPr sz="4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88975" y="1620012"/>
            <a:ext cx="7895590" cy="998219"/>
          </a:xfrm>
          <a:prstGeom prst="rect">
            <a:avLst/>
          </a:prstGeom>
        </p:spPr>
        <p:txBody>
          <a:bodyPr wrap="square" lIns="0" tIns="27305" rIns="0" bIns="0" rtlCol="0" vert="horz">
            <a:spAutoFit/>
          </a:bodyPr>
          <a:lstStyle/>
          <a:p>
            <a:pPr marL="12700" marR="5080">
              <a:lnSpc>
                <a:spcPts val="3820"/>
              </a:lnSpc>
              <a:spcBef>
                <a:spcPts val="215"/>
              </a:spcBef>
            </a:pPr>
            <a:r>
              <a:rPr dirty="0" sz="3200">
                <a:latin typeface="Times New Roman"/>
                <a:cs typeface="Times New Roman"/>
              </a:rPr>
              <a:t>Now </a:t>
            </a:r>
            <a:r>
              <a:rPr dirty="0" sz="3200" spc="-5">
                <a:latin typeface="Times New Roman"/>
                <a:cs typeface="Times New Roman"/>
              </a:rPr>
              <a:t>let </a:t>
            </a:r>
            <a:r>
              <a:rPr dirty="0" sz="3200">
                <a:latin typeface="Times New Roman"/>
                <a:cs typeface="Times New Roman"/>
              </a:rPr>
              <a:t>us consider </a:t>
            </a:r>
            <a:r>
              <a:rPr dirty="0" sz="3200" spc="-5">
                <a:latin typeface="Times New Roman"/>
                <a:cs typeface="Times New Roman"/>
              </a:rPr>
              <a:t>to write </a:t>
            </a:r>
            <a:r>
              <a:rPr dirty="0" sz="3200">
                <a:latin typeface="Times New Roman"/>
                <a:cs typeface="Times New Roman"/>
              </a:rPr>
              <a:t>a </a:t>
            </a:r>
            <a:r>
              <a:rPr dirty="0" sz="3200" spc="-5">
                <a:latin typeface="Times New Roman"/>
                <a:cs typeface="Times New Roman"/>
              </a:rPr>
              <a:t>program that </a:t>
            </a:r>
            <a:r>
              <a:rPr dirty="0" sz="3200">
                <a:latin typeface="Times New Roman"/>
                <a:cs typeface="Times New Roman"/>
              </a:rPr>
              <a:t>uses </a:t>
            </a:r>
            <a:r>
              <a:rPr dirty="0" sz="3200" spc="-785">
                <a:latin typeface="Times New Roman"/>
                <a:cs typeface="Times New Roman"/>
              </a:rPr>
              <a:t> </a:t>
            </a:r>
            <a:r>
              <a:rPr dirty="0" sz="3200" spc="-5">
                <a:latin typeface="Times New Roman"/>
                <a:cs typeface="Times New Roman"/>
              </a:rPr>
              <a:t>two</a:t>
            </a:r>
            <a:r>
              <a:rPr dirty="0" sz="3200">
                <a:latin typeface="Times New Roman"/>
                <a:cs typeface="Times New Roman"/>
              </a:rPr>
              <a:t> </a:t>
            </a:r>
            <a:r>
              <a:rPr dirty="0" sz="3200" spc="-5">
                <a:latin typeface="Times New Roman"/>
                <a:cs typeface="Times New Roman"/>
              </a:rPr>
              <a:t>buttons</a:t>
            </a:r>
            <a:r>
              <a:rPr dirty="0" sz="3200" spc="5">
                <a:latin typeface="Times New Roman"/>
                <a:cs typeface="Times New Roman"/>
              </a:rPr>
              <a:t> </a:t>
            </a:r>
            <a:r>
              <a:rPr dirty="0" sz="3200" spc="-5">
                <a:latin typeface="Times New Roman"/>
                <a:cs typeface="Times New Roman"/>
              </a:rPr>
              <a:t>to</a:t>
            </a:r>
            <a:r>
              <a:rPr dirty="0" sz="3200">
                <a:latin typeface="Times New Roman"/>
                <a:cs typeface="Times New Roman"/>
              </a:rPr>
              <a:t> </a:t>
            </a:r>
            <a:r>
              <a:rPr dirty="0" sz="3200" spc="-5">
                <a:latin typeface="Times New Roman"/>
                <a:cs typeface="Times New Roman"/>
              </a:rPr>
              <a:t>control the</a:t>
            </a:r>
            <a:r>
              <a:rPr dirty="0" sz="3200">
                <a:latin typeface="Times New Roman"/>
                <a:cs typeface="Times New Roman"/>
              </a:rPr>
              <a:t> </a:t>
            </a:r>
            <a:r>
              <a:rPr dirty="0" sz="3200" spc="-5">
                <a:latin typeface="Times New Roman"/>
                <a:cs typeface="Times New Roman"/>
              </a:rPr>
              <a:t>size</a:t>
            </a:r>
            <a:r>
              <a:rPr dirty="0" sz="3200">
                <a:latin typeface="Times New Roman"/>
                <a:cs typeface="Times New Roman"/>
              </a:rPr>
              <a:t> of</a:t>
            </a:r>
            <a:r>
              <a:rPr dirty="0" sz="3200" spc="-5">
                <a:latin typeface="Times New Roman"/>
                <a:cs typeface="Times New Roman"/>
              </a:rPr>
              <a:t> </a:t>
            </a:r>
            <a:r>
              <a:rPr dirty="0" sz="3200">
                <a:latin typeface="Times New Roman"/>
                <a:cs typeface="Times New Roman"/>
              </a:rPr>
              <a:t>a </a:t>
            </a:r>
            <a:r>
              <a:rPr dirty="0" sz="3200" spc="-5">
                <a:latin typeface="Times New Roman"/>
                <a:cs typeface="Times New Roman"/>
              </a:rPr>
              <a:t>circle.</a:t>
            </a:r>
            <a:endParaRPr sz="3200">
              <a:latin typeface="Times New Roman"/>
              <a:cs typeface="Times New Roman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95600" y="2819400"/>
            <a:ext cx="3248025" cy="192405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2438400" y="5105400"/>
            <a:ext cx="4114800" cy="381000"/>
          </a:xfrm>
          <a:prstGeom prst="rect">
            <a:avLst/>
          </a:prstGeom>
          <a:solidFill>
            <a:srgbClr val="92D050"/>
          </a:solidFill>
        </p:spPr>
        <p:txBody>
          <a:bodyPr wrap="square" lIns="0" tIns="32384" rIns="0" bIns="0" rtlCol="0" vert="horz">
            <a:spAutoFit/>
          </a:bodyPr>
          <a:lstStyle/>
          <a:p>
            <a:pPr marL="181610">
              <a:lnSpc>
                <a:spcPct val="100000"/>
              </a:lnSpc>
              <a:spcBef>
                <a:spcPts val="254"/>
              </a:spcBef>
            </a:pPr>
            <a:r>
              <a:rPr dirty="0" sz="2000" spc="-10">
                <a:latin typeface="Times New Roman"/>
                <a:cs typeface="Times New Roman"/>
              </a:rPr>
              <a:t>ControlCircleWithoutEventHandling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067929" y="6528364"/>
            <a:ext cx="349250" cy="2228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630"/>
              </a:lnSpc>
            </a:pPr>
            <a:fld id="{81D60167-4931-47E6-BA6A-407CBD079E47}" type="slidenum">
              <a:rPr dirty="0" sz="1400">
                <a:latin typeface="Times New Roman"/>
                <a:cs typeface="Times New Roman"/>
              </a:rPr>
              <a:t>110</a:t>
            </a:fld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093329" y="6509004"/>
            <a:ext cx="28575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5">
                <a:latin typeface="Times New Roman"/>
                <a:cs typeface="Times New Roman"/>
              </a:rPr>
              <a:t>1</a:t>
            </a:r>
            <a:r>
              <a:rPr dirty="0" sz="1400">
                <a:latin typeface="Times New Roman"/>
                <a:cs typeface="Times New Roman"/>
              </a:rPr>
              <a:t>18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739" y="0"/>
            <a:ext cx="6584315" cy="1125855"/>
          </a:xfrm>
          <a:prstGeom prst="rect"/>
        </p:spPr>
        <p:txBody>
          <a:bodyPr wrap="square" lIns="0" tIns="7620" rIns="0" bIns="0" rtlCol="0" vert="horz">
            <a:spAutoFit/>
          </a:bodyPr>
          <a:lstStyle/>
          <a:p>
            <a:pPr marL="241300" marR="5080" indent="-228600">
              <a:lnSpc>
                <a:spcPct val="101699"/>
              </a:lnSpc>
              <a:spcBef>
                <a:spcPts val="60"/>
              </a:spcBef>
            </a:pPr>
            <a:r>
              <a:rPr dirty="0" sz="1800" spc="-5" b="0">
                <a:solidFill>
                  <a:srgbClr val="0033B3"/>
                </a:solidFill>
                <a:latin typeface="Times New Roman"/>
                <a:cs typeface="Times New Roman"/>
              </a:rPr>
              <a:t>public class </a:t>
            </a:r>
            <a:r>
              <a:rPr dirty="0" sz="1800" spc="-5" b="0">
                <a:latin typeface="Times New Roman"/>
                <a:cs typeface="Times New Roman"/>
              </a:rPr>
              <a:t>ControlCircleWithoutEventHandling </a:t>
            </a:r>
            <a:r>
              <a:rPr dirty="0" sz="1800" spc="-5" b="0">
                <a:solidFill>
                  <a:srgbClr val="0033B3"/>
                </a:solidFill>
                <a:latin typeface="Times New Roman"/>
                <a:cs typeface="Times New Roman"/>
              </a:rPr>
              <a:t>extends </a:t>
            </a:r>
            <a:r>
              <a:rPr dirty="0" sz="1800" spc="-5" b="0">
                <a:latin typeface="Times New Roman"/>
                <a:cs typeface="Times New Roman"/>
              </a:rPr>
              <a:t>Application </a:t>
            </a:r>
            <a:r>
              <a:rPr dirty="0" sz="1800" b="0">
                <a:latin typeface="Times New Roman"/>
                <a:cs typeface="Times New Roman"/>
              </a:rPr>
              <a:t>{ </a:t>
            </a:r>
            <a:r>
              <a:rPr dirty="0" sz="1800" spc="-434" b="0">
                <a:latin typeface="Times New Roman"/>
                <a:cs typeface="Times New Roman"/>
              </a:rPr>
              <a:t> </a:t>
            </a:r>
            <a:r>
              <a:rPr dirty="0" sz="1800" spc="-5" b="0">
                <a:solidFill>
                  <a:srgbClr val="9E880D"/>
                </a:solidFill>
                <a:latin typeface="Times New Roman"/>
                <a:cs typeface="Times New Roman"/>
              </a:rPr>
              <a:t>@Override</a:t>
            </a:r>
            <a:r>
              <a:rPr dirty="0" sz="1800" b="0">
                <a:solidFill>
                  <a:srgbClr val="9E880D"/>
                </a:solidFill>
                <a:latin typeface="Times New Roman"/>
                <a:cs typeface="Times New Roman"/>
              </a:rPr>
              <a:t> </a:t>
            </a:r>
            <a:r>
              <a:rPr dirty="0" sz="1800" spc="-5" b="0" i="1">
                <a:solidFill>
                  <a:srgbClr val="8C8C8C"/>
                </a:solidFill>
                <a:latin typeface="Times New Roman"/>
                <a:cs typeface="Times New Roman"/>
              </a:rPr>
              <a:t>//</a:t>
            </a:r>
            <a:r>
              <a:rPr dirty="0" sz="1800" b="0" i="1">
                <a:solidFill>
                  <a:srgbClr val="8C8C8C"/>
                </a:solidFill>
                <a:latin typeface="Times New Roman"/>
                <a:cs typeface="Times New Roman"/>
              </a:rPr>
              <a:t> </a:t>
            </a:r>
            <a:r>
              <a:rPr dirty="0" sz="1800" spc="-5" b="0" i="1">
                <a:solidFill>
                  <a:srgbClr val="8C8C8C"/>
                </a:solidFill>
                <a:latin typeface="Times New Roman"/>
                <a:cs typeface="Times New Roman"/>
              </a:rPr>
              <a:t>Override</a:t>
            </a:r>
            <a:r>
              <a:rPr dirty="0" sz="1800" spc="5" b="0" i="1">
                <a:solidFill>
                  <a:srgbClr val="8C8C8C"/>
                </a:solidFill>
                <a:latin typeface="Times New Roman"/>
                <a:cs typeface="Times New Roman"/>
              </a:rPr>
              <a:t> </a:t>
            </a:r>
            <a:r>
              <a:rPr dirty="0" sz="1800" spc="-5" b="0" i="1">
                <a:solidFill>
                  <a:srgbClr val="8C8C8C"/>
                </a:solidFill>
                <a:latin typeface="Times New Roman"/>
                <a:cs typeface="Times New Roman"/>
              </a:rPr>
              <a:t>the</a:t>
            </a:r>
            <a:r>
              <a:rPr dirty="0" sz="1800" spc="5" b="0" i="1">
                <a:solidFill>
                  <a:srgbClr val="8C8C8C"/>
                </a:solidFill>
                <a:latin typeface="Times New Roman"/>
                <a:cs typeface="Times New Roman"/>
              </a:rPr>
              <a:t> </a:t>
            </a:r>
            <a:r>
              <a:rPr dirty="0" sz="1800" spc="-5" b="0" i="1">
                <a:solidFill>
                  <a:srgbClr val="8C8C8C"/>
                </a:solidFill>
                <a:latin typeface="Times New Roman"/>
                <a:cs typeface="Times New Roman"/>
              </a:rPr>
              <a:t>start</a:t>
            </a:r>
            <a:r>
              <a:rPr dirty="0" sz="1800" b="0" i="1">
                <a:solidFill>
                  <a:srgbClr val="8C8C8C"/>
                </a:solidFill>
                <a:latin typeface="Times New Roman"/>
                <a:cs typeface="Times New Roman"/>
              </a:rPr>
              <a:t> </a:t>
            </a:r>
            <a:r>
              <a:rPr dirty="0" sz="1800" spc="-5" b="0" i="1">
                <a:solidFill>
                  <a:srgbClr val="8C8C8C"/>
                </a:solidFill>
                <a:latin typeface="Times New Roman"/>
                <a:cs typeface="Times New Roman"/>
              </a:rPr>
              <a:t>method</a:t>
            </a:r>
            <a:r>
              <a:rPr dirty="0" sz="1800" spc="5" b="0" i="1">
                <a:solidFill>
                  <a:srgbClr val="8C8C8C"/>
                </a:solidFill>
                <a:latin typeface="Times New Roman"/>
                <a:cs typeface="Times New Roman"/>
              </a:rPr>
              <a:t> </a:t>
            </a:r>
            <a:r>
              <a:rPr dirty="0" sz="1800" spc="-5" b="0" i="1">
                <a:solidFill>
                  <a:srgbClr val="8C8C8C"/>
                </a:solidFill>
                <a:latin typeface="Times New Roman"/>
                <a:cs typeface="Times New Roman"/>
              </a:rPr>
              <a:t>in</a:t>
            </a:r>
            <a:r>
              <a:rPr dirty="0" sz="1800" spc="5" b="0" i="1">
                <a:solidFill>
                  <a:srgbClr val="8C8C8C"/>
                </a:solidFill>
                <a:latin typeface="Times New Roman"/>
                <a:cs typeface="Times New Roman"/>
              </a:rPr>
              <a:t> </a:t>
            </a:r>
            <a:r>
              <a:rPr dirty="0" sz="1800" spc="-5" b="0" i="1">
                <a:solidFill>
                  <a:srgbClr val="8C8C8C"/>
                </a:solidFill>
                <a:latin typeface="Times New Roman"/>
                <a:cs typeface="Times New Roman"/>
              </a:rPr>
              <a:t>the</a:t>
            </a:r>
            <a:r>
              <a:rPr dirty="0" sz="1800" spc="-30" b="0" i="1">
                <a:solidFill>
                  <a:srgbClr val="8C8C8C"/>
                </a:solidFill>
                <a:latin typeface="Times New Roman"/>
                <a:cs typeface="Times New Roman"/>
              </a:rPr>
              <a:t> </a:t>
            </a:r>
            <a:r>
              <a:rPr dirty="0" sz="1800" spc="-5" b="0" i="1">
                <a:solidFill>
                  <a:srgbClr val="8C8C8C"/>
                </a:solidFill>
                <a:latin typeface="Times New Roman"/>
                <a:cs typeface="Times New Roman"/>
              </a:rPr>
              <a:t>Application</a:t>
            </a:r>
            <a:r>
              <a:rPr dirty="0" sz="1800" spc="5" b="0" i="1">
                <a:solidFill>
                  <a:srgbClr val="8C8C8C"/>
                </a:solidFill>
                <a:latin typeface="Times New Roman"/>
                <a:cs typeface="Times New Roman"/>
              </a:rPr>
              <a:t> </a:t>
            </a:r>
            <a:r>
              <a:rPr dirty="0" sz="1800" spc="-5" b="0" i="1">
                <a:solidFill>
                  <a:srgbClr val="8C8C8C"/>
                </a:solidFill>
                <a:latin typeface="Times New Roman"/>
                <a:cs typeface="Times New Roman"/>
              </a:rPr>
              <a:t>class </a:t>
            </a:r>
            <a:r>
              <a:rPr dirty="0" sz="1800" b="0" i="1">
                <a:solidFill>
                  <a:srgbClr val="8C8C8C"/>
                </a:solidFill>
                <a:latin typeface="Times New Roman"/>
                <a:cs typeface="Times New Roman"/>
              </a:rPr>
              <a:t> </a:t>
            </a:r>
            <a:r>
              <a:rPr dirty="0" sz="1800" spc="-5" b="0">
                <a:solidFill>
                  <a:srgbClr val="0033B3"/>
                </a:solidFill>
                <a:latin typeface="Times New Roman"/>
                <a:cs typeface="Times New Roman"/>
              </a:rPr>
              <a:t>public</a:t>
            </a:r>
            <a:r>
              <a:rPr dirty="0" sz="1800" b="0">
                <a:solidFill>
                  <a:srgbClr val="0033B3"/>
                </a:solidFill>
                <a:latin typeface="Times New Roman"/>
                <a:cs typeface="Times New Roman"/>
              </a:rPr>
              <a:t> </a:t>
            </a:r>
            <a:r>
              <a:rPr dirty="0" sz="1800" spc="-5" b="0">
                <a:solidFill>
                  <a:srgbClr val="0033B3"/>
                </a:solidFill>
                <a:latin typeface="Times New Roman"/>
                <a:cs typeface="Times New Roman"/>
              </a:rPr>
              <a:t>void</a:t>
            </a:r>
            <a:r>
              <a:rPr dirty="0" sz="1800" b="0">
                <a:solidFill>
                  <a:srgbClr val="0033B3"/>
                </a:solidFill>
                <a:latin typeface="Times New Roman"/>
                <a:cs typeface="Times New Roman"/>
              </a:rPr>
              <a:t> </a:t>
            </a:r>
            <a:r>
              <a:rPr dirty="0" sz="1800" spc="-5" b="0">
                <a:solidFill>
                  <a:srgbClr val="00627A"/>
                </a:solidFill>
                <a:latin typeface="Times New Roman"/>
                <a:cs typeface="Times New Roman"/>
              </a:rPr>
              <a:t>start</a:t>
            </a:r>
            <a:r>
              <a:rPr dirty="0" sz="1800" spc="-5" b="0">
                <a:latin typeface="Times New Roman"/>
                <a:cs typeface="Times New Roman"/>
              </a:rPr>
              <a:t>(Stage</a:t>
            </a:r>
            <a:r>
              <a:rPr dirty="0" sz="1800" b="0">
                <a:latin typeface="Times New Roman"/>
                <a:cs typeface="Times New Roman"/>
              </a:rPr>
              <a:t> </a:t>
            </a:r>
            <a:r>
              <a:rPr dirty="0" sz="1800" spc="-5" b="0">
                <a:latin typeface="Times New Roman"/>
                <a:cs typeface="Times New Roman"/>
              </a:rPr>
              <a:t>primaryStage)</a:t>
            </a:r>
            <a:r>
              <a:rPr dirty="0" sz="1800" b="0">
                <a:latin typeface="Times New Roman"/>
                <a:cs typeface="Times New Roman"/>
              </a:rPr>
              <a:t> {</a:t>
            </a:r>
            <a:endParaRPr sz="1800">
              <a:latin typeface="Times New Roman"/>
              <a:cs typeface="Times New Roman"/>
            </a:endParaRPr>
          </a:p>
          <a:p>
            <a:pPr marL="469900">
              <a:lnSpc>
                <a:spcPts val="2110"/>
              </a:lnSpc>
            </a:pPr>
            <a:r>
              <a:rPr dirty="0" sz="1800" spc="-5" b="0">
                <a:latin typeface="Times New Roman"/>
                <a:cs typeface="Times New Roman"/>
              </a:rPr>
              <a:t>StackPane </a:t>
            </a:r>
            <a:r>
              <a:rPr dirty="0" sz="1800" b="0">
                <a:latin typeface="Times New Roman"/>
                <a:cs typeface="Times New Roman"/>
              </a:rPr>
              <a:t>pane</a:t>
            </a:r>
            <a:r>
              <a:rPr dirty="0" sz="1800" spc="-5" b="0">
                <a:latin typeface="Times New Roman"/>
                <a:cs typeface="Times New Roman"/>
              </a:rPr>
              <a:t> </a:t>
            </a:r>
            <a:r>
              <a:rPr dirty="0" sz="1800" b="0">
                <a:latin typeface="Times New Roman"/>
                <a:cs typeface="Times New Roman"/>
              </a:rPr>
              <a:t>=</a:t>
            </a:r>
            <a:r>
              <a:rPr dirty="0" sz="1800" spc="-10" b="0">
                <a:latin typeface="Times New Roman"/>
                <a:cs typeface="Times New Roman"/>
              </a:rPr>
              <a:t> </a:t>
            </a:r>
            <a:r>
              <a:rPr dirty="0" sz="1800" b="0">
                <a:solidFill>
                  <a:srgbClr val="0033B3"/>
                </a:solidFill>
                <a:latin typeface="Times New Roman"/>
                <a:cs typeface="Times New Roman"/>
              </a:rPr>
              <a:t>new</a:t>
            </a:r>
            <a:r>
              <a:rPr dirty="0" sz="1800" spc="-5" b="0">
                <a:solidFill>
                  <a:srgbClr val="0033B3"/>
                </a:solidFill>
                <a:latin typeface="Times New Roman"/>
                <a:cs typeface="Times New Roman"/>
              </a:rPr>
              <a:t> </a:t>
            </a:r>
            <a:r>
              <a:rPr dirty="0" sz="1800" spc="-5" b="0">
                <a:latin typeface="Times New Roman"/>
                <a:cs typeface="Times New Roman"/>
              </a:rPr>
              <a:t>StackPane();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5940" y="1099820"/>
            <a:ext cx="6530340" cy="523748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 marR="927735">
              <a:lnSpc>
                <a:spcPct val="99400"/>
              </a:lnSpc>
              <a:spcBef>
                <a:spcPts val="110"/>
              </a:spcBef>
            </a:pPr>
            <a:r>
              <a:rPr dirty="0" sz="1800" spc="-5">
                <a:latin typeface="Times New Roman"/>
                <a:cs typeface="Times New Roman"/>
              </a:rPr>
              <a:t>Circle circle</a:t>
            </a:r>
            <a:r>
              <a:rPr dirty="0" sz="1800">
                <a:latin typeface="Times New Roman"/>
                <a:cs typeface="Times New Roman"/>
              </a:rPr>
              <a:t> =</a:t>
            </a:r>
            <a:r>
              <a:rPr dirty="0" sz="1800" spc="-5"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33B3"/>
                </a:solidFill>
                <a:latin typeface="Times New Roman"/>
                <a:cs typeface="Times New Roman"/>
              </a:rPr>
              <a:t>new </a:t>
            </a:r>
            <a:r>
              <a:rPr dirty="0" sz="1800" spc="-5">
                <a:latin typeface="Times New Roman"/>
                <a:cs typeface="Times New Roman"/>
              </a:rPr>
              <a:t>Circle(</a:t>
            </a:r>
            <a:r>
              <a:rPr dirty="0" sz="1800" spc="-5">
                <a:solidFill>
                  <a:srgbClr val="1750EB"/>
                </a:solidFill>
                <a:latin typeface="Times New Roman"/>
                <a:cs typeface="Times New Roman"/>
              </a:rPr>
              <a:t>50</a:t>
            </a:r>
            <a:r>
              <a:rPr dirty="0" sz="1800" spc="-5">
                <a:latin typeface="Times New Roman"/>
                <a:cs typeface="Times New Roman"/>
              </a:rPr>
              <a:t>); </a:t>
            </a:r>
            <a:r>
              <a:rPr dirty="0" sz="1800">
                <a:latin typeface="Times New Roman"/>
                <a:cs typeface="Times New Roman"/>
              </a:rPr>
              <a:t> </a:t>
            </a:r>
            <a:r>
              <a:rPr dirty="0" sz="1800" spc="-5">
                <a:latin typeface="Times New Roman"/>
                <a:cs typeface="Times New Roman"/>
              </a:rPr>
              <a:t>circle.setStroke(Color.</a:t>
            </a:r>
            <a:r>
              <a:rPr dirty="0" sz="1800" spc="-5" i="1">
                <a:solidFill>
                  <a:srgbClr val="871094"/>
                </a:solidFill>
                <a:latin typeface="Times New Roman"/>
                <a:cs typeface="Times New Roman"/>
              </a:rPr>
              <a:t>BLACK</a:t>
            </a:r>
            <a:r>
              <a:rPr dirty="0" sz="1800" spc="-5">
                <a:latin typeface="Times New Roman"/>
                <a:cs typeface="Times New Roman"/>
              </a:rPr>
              <a:t>);</a:t>
            </a:r>
            <a:r>
              <a:rPr dirty="0" sz="1800" spc="15">
                <a:latin typeface="Times New Roman"/>
                <a:cs typeface="Times New Roman"/>
              </a:rPr>
              <a:t> </a:t>
            </a:r>
            <a:r>
              <a:rPr dirty="0" sz="1800" spc="-10">
                <a:latin typeface="Times New Roman"/>
                <a:cs typeface="Times New Roman"/>
              </a:rPr>
              <a:t>circle.setFill(Color.</a:t>
            </a:r>
            <a:r>
              <a:rPr dirty="0" sz="1800" spc="-10" i="1">
                <a:solidFill>
                  <a:srgbClr val="871094"/>
                </a:solidFill>
                <a:latin typeface="Times New Roman"/>
                <a:cs typeface="Times New Roman"/>
              </a:rPr>
              <a:t>WHITE</a:t>
            </a:r>
            <a:r>
              <a:rPr dirty="0" sz="1800" spc="-10">
                <a:latin typeface="Times New Roman"/>
                <a:cs typeface="Times New Roman"/>
              </a:rPr>
              <a:t>); </a:t>
            </a:r>
            <a:r>
              <a:rPr dirty="0" sz="1800" spc="-434">
                <a:latin typeface="Times New Roman"/>
                <a:cs typeface="Times New Roman"/>
              </a:rPr>
              <a:t> </a:t>
            </a:r>
            <a:r>
              <a:rPr dirty="0" sz="1800" spc="-5">
                <a:latin typeface="Times New Roman"/>
                <a:cs typeface="Times New Roman"/>
              </a:rPr>
              <a:t>pane.getChildren().add(circle);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8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800" spc="-5">
                <a:latin typeface="Times New Roman"/>
                <a:cs typeface="Times New Roman"/>
              </a:rPr>
              <a:t>HBox</a:t>
            </a:r>
            <a:r>
              <a:rPr dirty="0" sz="1800" spc="-10">
                <a:latin typeface="Times New Roman"/>
                <a:cs typeface="Times New Roman"/>
              </a:rPr>
              <a:t> </a:t>
            </a:r>
            <a:r>
              <a:rPr dirty="0" sz="1800" spc="-5">
                <a:latin typeface="Times New Roman"/>
                <a:cs typeface="Times New Roman"/>
              </a:rPr>
              <a:t>hBox </a:t>
            </a:r>
            <a:r>
              <a:rPr dirty="0" sz="1800">
                <a:latin typeface="Times New Roman"/>
                <a:cs typeface="Times New Roman"/>
              </a:rPr>
              <a:t>=</a:t>
            </a:r>
            <a:r>
              <a:rPr dirty="0" sz="1800" spc="-15"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33B3"/>
                </a:solidFill>
                <a:latin typeface="Times New Roman"/>
                <a:cs typeface="Times New Roman"/>
              </a:rPr>
              <a:t>new</a:t>
            </a:r>
            <a:r>
              <a:rPr dirty="0" sz="1800" spc="-5">
                <a:solidFill>
                  <a:srgbClr val="0033B3"/>
                </a:solidFill>
                <a:latin typeface="Times New Roman"/>
                <a:cs typeface="Times New Roman"/>
              </a:rPr>
              <a:t> </a:t>
            </a:r>
            <a:r>
              <a:rPr dirty="0" sz="1800" spc="-5">
                <a:latin typeface="Times New Roman"/>
                <a:cs typeface="Times New Roman"/>
              </a:rPr>
              <a:t>HBox();</a:t>
            </a:r>
            <a:endParaRPr sz="1800">
              <a:latin typeface="Times New Roman"/>
              <a:cs typeface="Times New Roman"/>
            </a:endParaRPr>
          </a:p>
          <a:p>
            <a:pPr marL="12700" marR="1226185">
              <a:lnSpc>
                <a:spcPts val="2090"/>
              </a:lnSpc>
              <a:spcBef>
                <a:spcPts val="175"/>
              </a:spcBef>
            </a:pPr>
            <a:r>
              <a:rPr dirty="0" sz="1800" spc="-5">
                <a:latin typeface="Times New Roman"/>
                <a:cs typeface="Times New Roman"/>
              </a:rPr>
              <a:t>hBox.setSpacing(</a:t>
            </a:r>
            <a:r>
              <a:rPr dirty="0" sz="1800" spc="-5">
                <a:solidFill>
                  <a:srgbClr val="1750EB"/>
                </a:solidFill>
                <a:latin typeface="Times New Roman"/>
                <a:cs typeface="Times New Roman"/>
              </a:rPr>
              <a:t>10</a:t>
            </a:r>
            <a:r>
              <a:rPr dirty="0" sz="1800" spc="-5">
                <a:latin typeface="Times New Roman"/>
                <a:cs typeface="Times New Roman"/>
              </a:rPr>
              <a:t>);</a:t>
            </a:r>
            <a:r>
              <a:rPr dirty="0" sz="1800" spc="40">
                <a:latin typeface="Times New Roman"/>
                <a:cs typeface="Times New Roman"/>
              </a:rPr>
              <a:t> </a:t>
            </a:r>
            <a:r>
              <a:rPr dirty="0" sz="1800" spc="-5">
                <a:latin typeface="Times New Roman"/>
                <a:cs typeface="Times New Roman"/>
              </a:rPr>
              <a:t>hBox.setAlignment(Pos.</a:t>
            </a:r>
            <a:r>
              <a:rPr dirty="0" sz="1800" spc="-5" i="1">
                <a:solidFill>
                  <a:srgbClr val="871094"/>
                </a:solidFill>
                <a:latin typeface="Times New Roman"/>
                <a:cs typeface="Times New Roman"/>
              </a:rPr>
              <a:t>CENTER</a:t>
            </a:r>
            <a:r>
              <a:rPr dirty="0" sz="1800" spc="-5">
                <a:latin typeface="Times New Roman"/>
                <a:cs typeface="Times New Roman"/>
              </a:rPr>
              <a:t>); </a:t>
            </a:r>
            <a:r>
              <a:rPr dirty="0" sz="1800" spc="-434">
                <a:latin typeface="Times New Roman"/>
                <a:cs typeface="Times New Roman"/>
              </a:rPr>
              <a:t> </a:t>
            </a:r>
            <a:r>
              <a:rPr dirty="0" sz="1800" spc="-5">
                <a:latin typeface="Times New Roman"/>
                <a:cs typeface="Times New Roman"/>
              </a:rPr>
              <a:t>Button btEnlarge</a:t>
            </a:r>
            <a:r>
              <a:rPr dirty="0" sz="1800">
                <a:latin typeface="Times New Roman"/>
                <a:cs typeface="Times New Roman"/>
              </a:rPr>
              <a:t> =</a:t>
            </a:r>
            <a:r>
              <a:rPr dirty="0" sz="1800" spc="-10"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33B3"/>
                </a:solidFill>
                <a:latin typeface="Times New Roman"/>
                <a:cs typeface="Times New Roman"/>
              </a:rPr>
              <a:t>new </a:t>
            </a:r>
            <a:r>
              <a:rPr dirty="0" sz="1800" spc="-5">
                <a:latin typeface="Times New Roman"/>
                <a:cs typeface="Times New Roman"/>
              </a:rPr>
              <a:t>Button(</a:t>
            </a:r>
            <a:r>
              <a:rPr dirty="0" sz="1800" spc="-5">
                <a:solidFill>
                  <a:srgbClr val="067D17"/>
                </a:solidFill>
                <a:latin typeface="Times New Roman"/>
                <a:cs typeface="Times New Roman"/>
              </a:rPr>
              <a:t>"Enlarge"</a:t>
            </a:r>
            <a:r>
              <a:rPr dirty="0" sz="1800" spc="-5">
                <a:latin typeface="Times New Roman"/>
                <a:cs typeface="Times New Roman"/>
              </a:rPr>
              <a:t>);</a:t>
            </a:r>
            <a:endParaRPr sz="1800">
              <a:latin typeface="Times New Roman"/>
              <a:cs typeface="Times New Roman"/>
            </a:endParaRPr>
          </a:p>
          <a:p>
            <a:pPr marL="12700" marR="5080">
              <a:lnSpc>
                <a:spcPts val="2180"/>
              </a:lnSpc>
              <a:spcBef>
                <a:spcPts val="45"/>
              </a:spcBef>
            </a:pPr>
            <a:r>
              <a:rPr dirty="0" sz="1800" spc="-5">
                <a:latin typeface="Times New Roman"/>
                <a:cs typeface="Times New Roman"/>
              </a:rPr>
              <a:t>Button</a:t>
            </a:r>
            <a:r>
              <a:rPr dirty="0" sz="1800">
                <a:latin typeface="Times New Roman"/>
                <a:cs typeface="Times New Roman"/>
              </a:rPr>
              <a:t> </a:t>
            </a:r>
            <a:r>
              <a:rPr dirty="0" sz="1800" spc="-5">
                <a:latin typeface="Times New Roman"/>
                <a:cs typeface="Times New Roman"/>
              </a:rPr>
              <a:t>btShrink</a:t>
            </a:r>
            <a:r>
              <a:rPr dirty="0" sz="1800">
                <a:latin typeface="Times New Roman"/>
                <a:cs typeface="Times New Roman"/>
              </a:rPr>
              <a:t> =</a:t>
            </a:r>
            <a:r>
              <a:rPr dirty="0" sz="1800" spc="-5"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33B3"/>
                </a:solidFill>
                <a:latin typeface="Times New Roman"/>
                <a:cs typeface="Times New Roman"/>
              </a:rPr>
              <a:t>new </a:t>
            </a:r>
            <a:r>
              <a:rPr dirty="0" sz="1800" spc="-5">
                <a:latin typeface="Times New Roman"/>
                <a:cs typeface="Times New Roman"/>
              </a:rPr>
              <a:t>Button(</a:t>
            </a:r>
            <a:r>
              <a:rPr dirty="0" sz="1800" spc="-5">
                <a:solidFill>
                  <a:srgbClr val="067D17"/>
                </a:solidFill>
                <a:latin typeface="Times New Roman"/>
                <a:cs typeface="Times New Roman"/>
              </a:rPr>
              <a:t>"Shrink"</a:t>
            </a:r>
            <a:r>
              <a:rPr dirty="0" sz="1800" spc="-5">
                <a:latin typeface="Times New Roman"/>
                <a:cs typeface="Times New Roman"/>
              </a:rPr>
              <a:t>); </a:t>
            </a:r>
            <a:r>
              <a:rPr dirty="0" sz="1800">
                <a:latin typeface="Times New Roman"/>
                <a:cs typeface="Times New Roman"/>
              </a:rPr>
              <a:t> </a:t>
            </a:r>
            <a:r>
              <a:rPr dirty="0" sz="1800" spc="-5">
                <a:latin typeface="Times New Roman"/>
                <a:cs typeface="Times New Roman"/>
              </a:rPr>
              <a:t>hBox.getChildren().add(btEnlarge);</a:t>
            </a:r>
            <a:r>
              <a:rPr dirty="0" sz="1800" spc="100">
                <a:latin typeface="Times New Roman"/>
                <a:cs typeface="Times New Roman"/>
              </a:rPr>
              <a:t> </a:t>
            </a:r>
            <a:r>
              <a:rPr dirty="0" sz="1800" spc="-5">
                <a:latin typeface="Times New Roman"/>
                <a:cs typeface="Times New Roman"/>
              </a:rPr>
              <a:t>hBox.getChildren().add(btShrink);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800">
              <a:latin typeface="Times New Roman"/>
              <a:cs typeface="Times New Roman"/>
            </a:endParaRPr>
          </a:p>
          <a:p>
            <a:pPr marL="12700" marR="1092835">
              <a:lnSpc>
                <a:spcPct val="99400"/>
              </a:lnSpc>
            </a:pPr>
            <a:r>
              <a:rPr dirty="0" sz="1800" spc="-5">
                <a:latin typeface="Times New Roman"/>
                <a:cs typeface="Times New Roman"/>
              </a:rPr>
              <a:t>BorderPane</a:t>
            </a:r>
            <a:r>
              <a:rPr dirty="0" sz="1800">
                <a:latin typeface="Times New Roman"/>
                <a:cs typeface="Times New Roman"/>
              </a:rPr>
              <a:t> </a:t>
            </a:r>
            <a:r>
              <a:rPr dirty="0" sz="1800" spc="-5">
                <a:latin typeface="Times New Roman"/>
                <a:cs typeface="Times New Roman"/>
              </a:rPr>
              <a:t>borderPane</a:t>
            </a:r>
            <a:r>
              <a:rPr dirty="0" sz="1800">
                <a:latin typeface="Times New Roman"/>
                <a:cs typeface="Times New Roman"/>
              </a:rPr>
              <a:t> =</a:t>
            </a:r>
            <a:r>
              <a:rPr dirty="0" sz="1800" spc="-5"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33B3"/>
                </a:solidFill>
                <a:latin typeface="Times New Roman"/>
                <a:cs typeface="Times New Roman"/>
              </a:rPr>
              <a:t>new</a:t>
            </a:r>
            <a:r>
              <a:rPr dirty="0" sz="1800" spc="5">
                <a:solidFill>
                  <a:srgbClr val="0033B3"/>
                </a:solidFill>
                <a:latin typeface="Times New Roman"/>
                <a:cs typeface="Times New Roman"/>
              </a:rPr>
              <a:t> </a:t>
            </a:r>
            <a:r>
              <a:rPr dirty="0" sz="1800" spc="-5">
                <a:latin typeface="Times New Roman"/>
                <a:cs typeface="Times New Roman"/>
              </a:rPr>
              <a:t>BorderPane(); </a:t>
            </a:r>
            <a:r>
              <a:rPr dirty="0" sz="1800">
                <a:latin typeface="Times New Roman"/>
                <a:cs typeface="Times New Roman"/>
              </a:rPr>
              <a:t> </a:t>
            </a:r>
            <a:r>
              <a:rPr dirty="0" sz="1800" spc="-5">
                <a:latin typeface="Times New Roman"/>
                <a:cs typeface="Times New Roman"/>
              </a:rPr>
              <a:t>borderPane.setCenter(pane);</a:t>
            </a:r>
            <a:r>
              <a:rPr dirty="0" sz="1800" spc="85">
                <a:latin typeface="Times New Roman"/>
                <a:cs typeface="Times New Roman"/>
              </a:rPr>
              <a:t> </a:t>
            </a:r>
            <a:r>
              <a:rPr dirty="0" sz="1800" spc="-5">
                <a:latin typeface="Times New Roman"/>
                <a:cs typeface="Times New Roman"/>
              </a:rPr>
              <a:t>borderPane.setBottom(hBox); </a:t>
            </a:r>
            <a:r>
              <a:rPr dirty="0" sz="1800" spc="-434">
                <a:latin typeface="Times New Roman"/>
                <a:cs typeface="Times New Roman"/>
              </a:rPr>
              <a:t> </a:t>
            </a:r>
            <a:r>
              <a:rPr dirty="0" sz="1800" spc="-5">
                <a:latin typeface="Times New Roman"/>
                <a:cs typeface="Times New Roman"/>
              </a:rPr>
              <a:t>BorderPane.</a:t>
            </a:r>
            <a:r>
              <a:rPr dirty="0" sz="1800" spc="-5" i="1">
                <a:latin typeface="Times New Roman"/>
                <a:cs typeface="Times New Roman"/>
              </a:rPr>
              <a:t>setAlignment</a:t>
            </a:r>
            <a:r>
              <a:rPr dirty="0" sz="1800" spc="-5">
                <a:latin typeface="Times New Roman"/>
                <a:cs typeface="Times New Roman"/>
              </a:rPr>
              <a:t>(hBox,</a:t>
            </a:r>
            <a:r>
              <a:rPr dirty="0" sz="1800">
                <a:latin typeface="Times New Roman"/>
                <a:cs typeface="Times New Roman"/>
              </a:rPr>
              <a:t> </a:t>
            </a:r>
            <a:r>
              <a:rPr dirty="0" sz="1800" spc="-5">
                <a:latin typeface="Times New Roman"/>
                <a:cs typeface="Times New Roman"/>
              </a:rPr>
              <a:t>Pos.</a:t>
            </a:r>
            <a:r>
              <a:rPr dirty="0" sz="1800" spc="-5" i="1">
                <a:solidFill>
                  <a:srgbClr val="871094"/>
                </a:solidFill>
                <a:latin typeface="Times New Roman"/>
                <a:cs typeface="Times New Roman"/>
              </a:rPr>
              <a:t>CENTER</a:t>
            </a:r>
            <a:r>
              <a:rPr dirty="0" sz="1800" spc="-5">
                <a:latin typeface="Times New Roman"/>
                <a:cs typeface="Times New Roman"/>
              </a:rPr>
              <a:t>);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8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800" spc="-5" i="1">
                <a:solidFill>
                  <a:srgbClr val="8C8C8C"/>
                </a:solidFill>
                <a:latin typeface="Times New Roman"/>
                <a:cs typeface="Times New Roman"/>
              </a:rPr>
              <a:t>//</a:t>
            </a:r>
            <a:r>
              <a:rPr dirty="0" sz="1800" spc="-10" i="1">
                <a:solidFill>
                  <a:srgbClr val="8C8C8C"/>
                </a:solidFill>
                <a:latin typeface="Times New Roman"/>
                <a:cs typeface="Times New Roman"/>
              </a:rPr>
              <a:t> </a:t>
            </a:r>
            <a:r>
              <a:rPr dirty="0" sz="1800" spc="-15" i="1">
                <a:solidFill>
                  <a:srgbClr val="8C8C8C"/>
                </a:solidFill>
                <a:latin typeface="Times New Roman"/>
                <a:cs typeface="Times New Roman"/>
              </a:rPr>
              <a:t>Create</a:t>
            </a:r>
            <a:r>
              <a:rPr dirty="0" sz="1800" i="1">
                <a:solidFill>
                  <a:srgbClr val="8C8C8C"/>
                </a:solidFill>
                <a:latin typeface="Times New Roman"/>
                <a:cs typeface="Times New Roman"/>
              </a:rPr>
              <a:t> a </a:t>
            </a:r>
            <a:r>
              <a:rPr dirty="0" sz="1800" spc="-5" i="1">
                <a:solidFill>
                  <a:srgbClr val="8C8C8C"/>
                </a:solidFill>
                <a:latin typeface="Times New Roman"/>
                <a:cs typeface="Times New Roman"/>
              </a:rPr>
              <a:t>scene</a:t>
            </a:r>
            <a:r>
              <a:rPr dirty="0" sz="1800" i="1">
                <a:solidFill>
                  <a:srgbClr val="8C8C8C"/>
                </a:solidFill>
                <a:latin typeface="Times New Roman"/>
                <a:cs typeface="Times New Roman"/>
              </a:rPr>
              <a:t> and </a:t>
            </a:r>
            <a:r>
              <a:rPr dirty="0" sz="1800" spc="-5" i="1">
                <a:solidFill>
                  <a:srgbClr val="8C8C8C"/>
                </a:solidFill>
                <a:latin typeface="Times New Roman"/>
                <a:cs typeface="Times New Roman"/>
              </a:rPr>
              <a:t>place it in</a:t>
            </a:r>
            <a:r>
              <a:rPr dirty="0" sz="1800" i="1">
                <a:solidFill>
                  <a:srgbClr val="8C8C8C"/>
                </a:solidFill>
                <a:latin typeface="Times New Roman"/>
                <a:cs typeface="Times New Roman"/>
              </a:rPr>
              <a:t> </a:t>
            </a:r>
            <a:r>
              <a:rPr dirty="0" sz="1800" spc="-5" i="1">
                <a:solidFill>
                  <a:srgbClr val="8C8C8C"/>
                </a:solidFill>
                <a:latin typeface="Times New Roman"/>
                <a:cs typeface="Times New Roman"/>
              </a:rPr>
              <a:t>the</a:t>
            </a:r>
            <a:r>
              <a:rPr dirty="0" sz="1800" i="1">
                <a:solidFill>
                  <a:srgbClr val="8C8C8C"/>
                </a:solidFill>
                <a:latin typeface="Times New Roman"/>
                <a:cs typeface="Times New Roman"/>
              </a:rPr>
              <a:t> </a:t>
            </a:r>
            <a:r>
              <a:rPr dirty="0" sz="1800" spc="-5" i="1">
                <a:solidFill>
                  <a:srgbClr val="8C8C8C"/>
                </a:solidFill>
                <a:latin typeface="Times New Roman"/>
                <a:cs typeface="Times New Roman"/>
              </a:rPr>
              <a:t>stage</a:t>
            </a:r>
            <a:endParaRPr sz="1800">
              <a:latin typeface="Times New Roman"/>
              <a:cs typeface="Times New Roman"/>
            </a:endParaRPr>
          </a:p>
          <a:p>
            <a:pPr marL="12700" marR="922019">
              <a:lnSpc>
                <a:spcPct val="100000"/>
              </a:lnSpc>
              <a:spcBef>
                <a:spcPts val="50"/>
              </a:spcBef>
            </a:pPr>
            <a:r>
              <a:rPr dirty="0" sz="1800" spc="-5">
                <a:latin typeface="Times New Roman"/>
                <a:cs typeface="Times New Roman"/>
              </a:rPr>
              <a:t>Scene</a:t>
            </a:r>
            <a:r>
              <a:rPr dirty="0" sz="1800">
                <a:latin typeface="Times New Roman"/>
                <a:cs typeface="Times New Roman"/>
              </a:rPr>
              <a:t> </a:t>
            </a:r>
            <a:r>
              <a:rPr dirty="0" sz="1800" spc="-5">
                <a:latin typeface="Times New Roman"/>
                <a:cs typeface="Times New Roman"/>
              </a:rPr>
              <a:t>scene</a:t>
            </a:r>
            <a:r>
              <a:rPr dirty="0" sz="1800">
                <a:latin typeface="Times New Roman"/>
                <a:cs typeface="Times New Roman"/>
              </a:rPr>
              <a:t> =</a:t>
            </a:r>
            <a:r>
              <a:rPr dirty="0" sz="1800" spc="-5"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33B3"/>
                </a:solidFill>
                <a:latin typeface="Times New Roman"/>
                <a:cs typeface="Times New Roman"/>
              </a:rPr>
              <a:t>new </a:t>
            </a:r>
            <a:r>
              <a:rPr dirty="0" sz="1800" spc="-5">
                <a:latin typeface="Times New Roman"/>
                <a:cs typeface="Times New Roman"/>
              </a:rPr>
              <a:t>Scene(borderPane,</a:t>
            </a:r>
            <a:r>
              <a:rPr dirty="0" sz="1800"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1750EB"/>
                </a:solidFill>
                <a:latin typeface="Times New Roman"/>
                <a:cs typeface="Times New Roman"/>
              </a:rPr>
              <a:t>200</a:t>
            </a:r>
            <a:r>
              <a:rPr dirty="0" sz="1800">
                <a:latin typeface="Times New Roman"/>
                <a:cs typeface="Times New Roman"/>
              </a:rPr>
              <a:t>, </a:t>
            </a:r>
            <a:r>
              <a:rPr dirty="0" sz="1800">
                <a:solidFill>
                  <a:srgbClr val="1750EB"/>
                </a:solidFill>
                <a:latin typeface="Times New Roman"/>
                <a:cs typeface="Times New Roman"/>
              </a:rPr>
              <a:t>150</a:t>
            </a:r>
            <a:r>
              <a:rPr dirty="0" sz="1800">
                <a:latin typeface="Times New Roman"/>
                <a:cs typeface="Times New Roman"/>
              </a:rPr>
              <a:t>); </a:t>
            </a:r>
            <a:r>
              <a:rPr dirty="0" sz="1800" spc="5">
                <a:latin typeface="Times New Roman"/>
                <a:cs typeface="Times New Roman"/>
              </a:rPr>
              <a:t> </a:t>
            </a:r>
            <a:r>
              <a:rPr dirty="0" sz="1800" spc="-5">
                <a:latin typeface="Times New Roman"/>
                <a:cs typeface="Times New Roman"/>
              </a:rPr>
              <a:t>primaryStage.setTitle(</a:t>
            </a:r>
            <a:r>
              <a:rPr dirty="0" sz="1800" spc="-5">
                <a:solidFill>
                  <a:srgbClr val="067D17"/>
                </a:solidFill>
                <a:latin typeface="Times New Roman"/>
                <a:cs typeface="Times New Roman"/>
              </a:rPr>
              <a:t>"ControlCircle"</a:t>
            </a:r>
            <a:r>
              <a:rPr dirty="0" sz="1800" spc="-5">
                <a:latin typeface="Times New Roman"/>
                <a:cs typeface="Times New Roman"/>
              </a:rPr>
              <a:t>); </a:t>
            </a:r>
            <a:r>
              <a:rPr dirty="0" sz="1800" spc="-5" i="1">
                <a:solidFill>
                  <a:srgbClr val="8C8C8C"/>
                </a:solidFill>
                <a:latin typeface="Times New Roman"/>
                <a:cs typeface="Times New Roman"/>
              </a:rPr>
              <a:t>// </a:t>
            </a:r>
            <a:r>
              <a:rPr dirty="0" sz="1800" i="1">
                <a:solidFill>
                  <a:srgbClr val="8C8C8C"/>
                </a:solidFill>
                <a:latin typeface="Times New Roman"/>
                <a:cs typeface="Times New Roman"/>
              </a:rPr>
              <a:t>Set</a:t>
            </a:r>
            <a:r>
              <a:rPr dirty="0" sz="1800" spc="-5" i="1">
                <a:solidFill>
                  <a:srgbClr val="8C8C8C"/>
                </a:solidFill>
                <a:latin typeface="Times New Roman"/>
                <a:cs typeface="Times New Roman"/>
              </a:rPr>
              <a:t> the</a:t>
            </a:r>
            <a:r>
              <a:rPr dirty="0" sz="1800" i="1">
                <a:solidFill>
                  <a:srgbClr val="8C8C8C"/>
                </a:solidFill>
                <a:latin typeface="Times New Roman"/>
                <a:cs typeface="Times New Roman"/>
              </a:rPr>
              <a:t> </a:t>
            </a:r>
            <a:r>
              <a:rPr dirty="0" sz="1800" spc="-5" i="1">
                <a:solidFill>
                  <a:srgbClr val="8C8C8C"/>
                </a:solidFill>
                <a:latin typeface="Times New Roman"/>
                <a:cs typeface="Times New Roman"/>
              </a:rPr>
              <a:t>stage title </a:t>
            </a:r>
            <a:r>
              <a:rPr dirty="0" sz="1800" i="1">
                <a:solidFill>
                  <a:srgbClr val="8C8C8C"/>
                </a:solidFill>
                <a:latin typeface="Times New Roman"/>
                <a:cs typeface="Times New Roman"/>
              </a:rPr>
              <a:t> </a:t>
            </a:r>
            <a:r>
              <a:rPr dirty="0" sz="1800" spc="-5">
                <a:latin typeface="Times New Roman"/>
                <a:cs typeface="Times New Roman"/>
              </a:rPr>
              <a:t>primaryStage.setScene(scene);</a:t>
            </a:r>
            <a:r>
              <a:rPr dirty="0" sz="1800" spc="10">
                <a:latin typeface="Times New Roman"/>
                <a:cs typeface="Times New Roman"/>
              </a:rPr>
              <a:t> </a:t>
            </a:r>
            <a:r>
              <a:rPr dirty="0" sz="1800" spc="-5" i="1">
                <a:solidFill>
                  <a:srgbClr val="8C8C8C"/>
                </a:solidFill>
                <a:latin typeface="Times New Roman"/>
                <a:cs typeface="Times New Roman"/>
              </a:rPr>
              <a:t>//</a:t>
            </a:r>
            <a:r>
              <a:rPr dirty="0" sz="1800" spc="5" i="1">
                <a:solidFill>
                  <a:srgbClr val="8C8C8C"/>
                </a:solidFill>
                <a:latin typeface="Times New Roman"/>
                <a:cs typeface="Times New Roman"/>
              </a:rPr>
              <a:t> </a:t>
            </a:r>
            <a:r>
              <a:rPr dirty="0" sz="1800" spc="-5" i="1">
                <a:solidFill>
                  <a:srgbClr val="8C8C8C"/>
                </a:solidFill>
                <a:latin typeface="Times New Roman"/>
                <a:cs typeface="Times New Roman"/>
              </a:rPr>
              <a:t>Place</a:t>
            </a:r>
            <a:r>
              <a:rPr dirty="0" sz="1800" spc="15" i="1">
                <a:solidFill>
                  <a:srgbClr val="8C8C8C"/>
                </a:solidFill>
                <a:latin typeface="Times New Roman"/>
                <a:cs typeface="Times New Roman"/>
              </a:rPr>
              <a:t> </a:t>
            </a:r>
            <a:r>
              <a:rPr dirty="0" sz="1800" spc="-5" i="1">
                <a:solidFill>
                  <a:srgbClr val="8C8C8C"/>
                </a:solidFill>
                <a:latin typeface="Times New Roman"/>
                <a:cs typeface="Times New Roman"/>
              </a:rPr>
              <a:t>the</a:t>
            </a:r>
            <a:r>
              <a:rPr dirty="0" sz="1800" spc="10" i="1">
                <a:solidFill>
                  <a:srgbClr val="8C8C8C"/>
                </a:solidFill>
                <a:latin typeface="Times New Roman"/>
                <a:cs typeface="Times New Roman"/>
              </a:rPr>
              <a:t> </a:t>
            </a:r>
            <a:r>
              <a:rPr dirty="0" sz="1800" spc="-5" i="1">
                <a:solidFill>
                  <a:srgbClr val="8C8C8C"/>
                </a:solidFill>
                <a:latin typeface="Times New Roman"/>
                <a:cs typeface="Times New Roman"/>
              </a:rPr>
              <a:t>scene</a:t>
            </a:r>
            <a:r>
              <a:rPr dirty="0" sz="1800" spc="15" i="1">
                <a:solidFill>
                  <a:srgbClr val="8C8C8C"/>
                </a:solidFill>
                <a:latin typeface="Times New Roman"/>
                <a:cs typeface="Times New Roman"/>
              </a:rPr>
              <a:t> </a:t>
            </a:r>
            <a:r>
              <a:rPr dirty="0" sz="1800" spc="-5" i="1">
                <a:solidFill>
                  <a:srgbClr val="8C8C8C"/>
                </a:solidFill>
                <a:latin typeface="Times New Roman"/>
                <a:cs typeface="Times New Roman"/>
              </a:rPr>
              <a:t>in</a:t>
            </a:r>
            <a:r>
              <a:rPr dirty="0" sz="1800" spc="10" i="1">
                <a:solidFill>
                  <a:srgbClr val="8C8C8C"/>
                </a:solidFill>
                <a:latin typeface="Times New Roman"/>
                <a:cs typeface="Times New Roman"/>
              </a:rPr>
              <a:t> </a:t>
            </a:r>
            <a:r>
              <a:rPr dirty="0" sz="1800" spc="-5" i="1">
                <a:solidFill>
                  <a:srgbClr val="8C8C8C"/>
                </a:solidFill>
                <a:latin typeface="Times New Roman"/>
                <a:cs typeface="Times New Roman"/>
              </a:rPr>
              <a:t>the</a:t>
            </a:r>
            <a:r>
              <a:rPr dirty="0" sz="1800" spc="15" i="1">
                <a:solidFill>
                  <a:srgbClr val="8C8C8C"/>
                </a:solidFill>
                <a:latin typeface="Times New Roman"/>
                <a:cs typeface="Times New Roman"/>
              </a:rPr>
              <a:t> </a:t>
            </a:r>
            <a:r>
              <a:rPr dirty="0" sz="1800" spc="-5" i="1">
                <a:solidFill>
                  <a:srgbClr val="8C8C8C"/>
                </a:solidFill>
                <a:latin typeface="Times New Roman"/>
                <a:cs typeface="Times New Roman"/>
              </a:rPr>
              <a:t>stage </a:t>
            </a:r>
            <a:r>
              <a:rPr dirty="0" sz="1800" spc="-434" i="1">
                <a:solidFill>
                  <a:srgbClr val="8C8C8C"/>
                </a:solidFill>
                <a:latin typeface="Times New Roman"/>
                <a:cs typeface="Times New Roman"/>
              </a:rPr>
              <a:t> </a:t>
            </a:r>
            <a:r>
              <a:rPr dirty="0" sz="1800" spc="-5">
                <a:latin typeface="Times New Roman"/>
                <a:cs typeface="Times New Roman"/>
              </a:rPr>
              <a:t>primaryStage.show();</a:t>
            </a:r>
            <a:r>
              <a:rPr dirty="0" sz="1800">
                <a:latin typeface="Times New Roman"/>
                <a:cs typeface="Times New Roman"/>
              </a:rPr>
              <a:t> </a:t>
            </a:r>
            <a:r>
              <a:rPr dirty="0" sz="1800" spc="-5" i="1">
                <a:solidFill>
                  <a:srgbClr val="8C8C8C"/>
                </a:solidFill>
                <a:latin typeface="Times New Roman"/>
                <a:cs typeface="Times New Roman"/>
              </a:rPr>
              <a:t>// Display</a:t>
            </a:r>
            <a:r>
              <a:rPr dirty="0" sz="1800" i="1">
                <a:solidFill>
                  <a:srgbClr val="8C8C8C"/>
                </a:solidFill>
                <a:latin typeface="Times New Roman"/>
                <a:cs typeface="Times New Roman"/>
              </a:rPr>
              <a:t> </a:t>
            </a:r>
            <a:r>
              <a:rPr dirty="0" sz="1800" spc="-5" i="1">
                <a:solidFill>
                  <a:srgbClr val="8C8C8C"/>
                </a:solidFill>
                <a:latin typeface="Times New Roman"/>
                <a:cs typeface="Times New Roman"/>
              </a:rPr>
              <a:t>the</a:t>
            </a:r>
            <a:r>
              <a:rPr dirty="0" sz="1800" i="1">
                <a:solidFill>
                  <a:srgbClr val="8C8C8C"/>
                </a:solidFill>
                <a:latin typeface="Times New Roman"/>
                <a:cs typeface="Times New Roman"/>
              </a:rPr>
              <a:t> </a:t>
            </a:r>
            <a:r>
              <a:rPr dirty="0" sz="1800" spc="-5" i="1">
                <a:solidFill>
                  <a:srgbClr val="8C8C8C"/>
                </a:solidFill>
                <a:latin typeface="Times New Roman"/>
                <a:cs typeface="Times New Roman"/>
              </a:rPr>
              <a:t>stage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8739" y="6305803"/>
            <a:ext cx="363855" cy="5803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413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Times New Roman"/>
                <a:cs typeface="Times New Roman"/>
              </a:rPr>
              <a:t>}</a:t>
            </a: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dirty="0" sz="1800">
                <a:latin typeface="Times New Roman"/>
                <a:cs typeface="Times New Roman"/>
              </a:rPr>
              <a:t>}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0046" y="201675"/>
            <a:ext cx="8230870" cy="1244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 marR="5080" indent="1122680">
              <a:lnSpc>
                <a:spcPct val="100000"/>
              </a:lnSpc>
              <a:spcBef>
                <a:spcPts val="100"/>
              </a:spcBef>
            </a:pPr>
            <a:r>
              <a:rPr dirty="0" sz="4000" spc="-5" b="0">
                <a:latin typeface="Times New Roman"/>
                <a:cs typeface="Times New Roman"/>
              </a:rPr>
              <a:t>Example: Second </a:t>
            </a:r>
            <a:r>
              <a:rPr dirty="0" sz="4000" spc="-65" b="0">
                <a:latin typeface="Times New Roman"/>
                <a:cs typeface="Times New Roman"/>
              </a:rPr>
              <a:t>Version </a:t>
            </a:r>
            <a:r>
              <a:rPr dirty="0" sz="4000" b="0">
                <a:latin typeface="Times New Roman"/>
                <a:cs typeface="Times New Roman"/>
              </a:rPr>
              <a:t>for </a:t>
            </a:r>
            <a:r>
              <a:rPr dirty="0" sz="4000" spc="5" b="0">
                <a:latin typeface="Times New Roman"/>
                <a:cs typeface="Times New Roman"/>
              </a:rPr>
              <a:t> </a:t>
            </a:r>
            <a:r>
              <a:rPr dirty="0" sz="4000" spc="-5" b="0">
                <a:latin typeface="Times New Roman"/>
                <a:cs typeface="Times New Roman"/>
              </a:rPr>
              <a:t>ControlCircle </a:t>
            </a:r>
            <a:r>
              <a:rPr dirty="0" sz="4000" b="0">
                <a:latin typeface="Times New Roman"/>
                <a:cs typeface="Times New Roman"/>
              </a:rPr>
              <a:t>(with</a:t>
            </a:r>
            <a:r>
              <a:rPr dirty="0" sz="4000" spc="5" b="0">
                <a:latin typeface="Times New Roman"/>
                <a:cs typeface="Times New Roman"/>
              </a:rPr>
              <a:t> </a:t>
            </a:r>
            <a:r>
              <a:rPr dirty="0" sz="4000" spc="-5" b="0">
                <a:latin typeface="Times New Roman"/>
                <a:cs typeface="Times New Roman"/>
              </a:rPr>
              <a:t>listener</a:t>
            </a:r>
            <a:r>
              <a:rPr dirty="0" sz="4000" spc="10" b="0">
                <a:latin typeface="Times New Roman"/>
                <a:cs typeface="Times New Roman"/>
              </a:rPr>
              <a:t> </a:t>
            </a:r>
            <a:r>
              <a:rPr dirty="0" sz="4000" b="0">
                <a:latin typeface="Times New Roman"/>
                <a:cs typeface="Times New Roman"/>
              </a:rPr>
              <a:t>for</a:t>
            </a:r>
            <a:r>
              <a:rPr dirty="0" sz="4000" spc="10" b="0">
                <a:latin typeface="Times New Roman"/>
                <a:cs typeface="Times New Roman"/>
              </a:rPr>
              <a:t> </a:t>
            </a:r>
            <a:r>
              <a:rPr dirty="0" sz="4000" spc="-15" b="0">
                <a:latin typeface="Times New Roman"/>
                <a:cs typeface="Times New Roman"/>
              </a:rPr>
              <a:t>Enlarge)</a:t>
            </a:r>
            <a:endParaRPr sz="4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88975" y="1772412"/>
            <a:ext cx="7895590" cy="998219"/>
          </a:xfrm>
          <a:prstGeom prst="rect">
            <a:avLst/>
          </a:prstGeom>
        </p:spPr>
        <p:txBody>
          <a:bodyPr wrap="square" lIns="0" tIns="27305" rIns="0" bIns="0" rtlCol="0" vert="horz">
            <a:spAutoFit/>
          </a:bodyPr>
          <a:lstStyle/>
          <a:p>
            <a:pPr marL="12700" marR="5080">
              <a:lnSpc>
                <a:spcPts val="3820"/>
              </a:lnSpc>
              <a:spcBef>
                <a:spcPts val="215"/>
              </a:spcBef>
            </a:pPr>
            <a:r>
              <a:rPr dirty="0" sz="3200">
                <a:latin typeface="Times New Roman"/>
                <a:cs typeface="Times New Roman"/>
              </a:rPr>
              <a:t>Now </a:t>
            </a:r>
            <a:r>
              <a:rPr dirty="0" sz="3200" spc="-5">
                <a:latin typeface="Times New Roman"/>
                <a:cs typeface="Times New Roman"/>
              </a:rPr>
              <a:t>let </a:t>
            </a:r>
            <a:r>
              <a:rPr dirty="0" sz="3200">
                <a:latin typeface="Times New Roman"/>
                <a:cs typeface="Times New Roman"/>
              </a:rPr>
              <a:t>us consider </a:t>
            </a:r>
            <a:r>
              <a:rPr dirty="0" sz="3200" spc="-5">
                <a:latin typeface="Times New Roman"/>
                <a:cs typeface="Times New Roman"/>
              </a:rPr>
              <a:t>to write </a:t>
            </a:r>
            <a:r>
              <a:rPr dirty="0" sz="3200">
                <a:latin typeface="Times New Roman"/>
                <a:cs typeface="Times New Roman"/>
              </a:rPr>
              <a:t>a </a:t>
            </a:r>
            <a:r>
              <a:rPr dirty="0" sz="3200" spc="-5">
                <a:latin typeface="Times New Roman"/>
                <a:cs typeface="Times New Roman"/>
              </a:rPr>
              <a:t>program that </a:t>
            </a:r>
            <a:r>
              <a:rPr dirty="0" sz="3200">
                <a:latin typeface="Times New Roman"/>
                <a:cs typeface="Times New Roman"/>
              </a:rPr>
              <a:t>uses </a:t>
            </a:r>
            <a:r>
              <a:rPr dirty="0" sz="3200" spc="-785">
                <a:latin typeface="Times New Roman"/>
                <a:cs typeface="Times New Roman"/>
              </a:rPr>
              <a:t> </a:t>
            </a:r>
            <a:r>
              <a:rPr dirty="0" sz="3200" spc="-5">
                <a:latin typeface="Times New Roman"/>
                <a:cs typeface="Times New Roman"/>
              </a:rPr>
              <a:t>two</a:t>
            </a:r>
            <a:r>
              <a:rPr dirty="0" sz="3200">
                <a:latin typeface="Times New Roman"/>
                <a:cs typeface="Times New Roman"/>
              </a:rPr>
              <a:t> </a:t>
            </a:r>
            <a:r>
              <a:rPr dirty="0" sz="3200" spc="-5">
                <a:latin typeface="Times New Roman"/>
                <a:cs typeface="Times New Roman"/>
              </a:rPr>
              <a:t>buttons</a:t>
            </a:r>
            <a:r>
              <a:rPr dirty="0" sz="3200" spc="5">
                <a:latin typeface="Times New Roman"/>
                <a:cs typeface="Times New Roman"/>
              </a:rPr>
              <a:t> </a:t>
            </a:r>
            <a:r>
              <a:rPr dirty="0" sz="3200" spc="-5">
                <a:latin typeface="Times New Roman"/>
                <a:cs typeface="Times New Roman"/>
              </a:rPr>
              <a:t>to</a:t>
            </a:r>
            <a:r>
              <a:rPr dirty="0" sz="3200">
                <a:latin typeface="Times New Roman"/>
                <a:cs typeface="Times New Roman"/>
              </a:rPr>
              <a:t> </a:t>
            </a:r>
            <a:r>
              <a:rPr dirty="0" sz="3200" spc="-5">
                <a:latin typeface="Times New Roman"/>
                <a:cs typeface="Times New Roman"/>
              </a:rPr>
              <a:t>control the</a:t>
            </a:r>
            <a:r>
              <a:rPr dirty="0" sz="3200">
                <a:latin typeface="Times New Roman"/>
                <a:cs typeface="Times New Roman"/>
              </a:rPr>
              <a:t> </a:t>
            </a:r>
            <a:r>
              <a:rPr dirty="0" sz="3200" spc="-5">
                <a:latin typeface="Times New Roman"/>
                <a:cs typeface="Times New Roman"/>
              </a:rPr>
              <a:t>size</a:t>
            </a:r>
            <a:r>
              <a:rPr dirty="0" sz="3200">
                <a:latin typeface="Times New Roman"/>
                <a:cs typeface="Times New Roman"/>
              </a:rPr>
              <a:t> of</a:t>
            </a:r>
            <a:r>
              <a:rPr dirty="0" sz="3200" spc="-5">
                <a:latin typeface="Times New Roman"/>
                <a:cs typeface="Times New Roman"/>
              </a:rPr>
              <a:t> </a:t>
            </a:r>
            <a:r>
              <a:rPr dirty="0" sz="3200">
                <a:latin typeface="Times New Roman"/>
                <a:cs typeface="Times New Roman"/>
              </a:rPr>
              <a:t>a </a:t>
            </a:r>
            <a:r>
              <a:rPr dirty="0" sz="3200" spc="-5">
                <a:latin typeface="Times New Roman"/>
                <a:cs typeface="Times New Roman"/>
              </a:rPr>
              <a:t>circle.</a:t>
            </a:r>
            <a:endParaRPr sz="3200">
              <a:latin typeface="Times New Roman"/>
              <a:cs typeface="Times New Roman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86000" y="3200400"/>
            <a:ext cx="2076450" cy="1704975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572000" y="3200400"/>
            <a:ext cx="2076450" cy="1704975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3276600" y="5257800"/>
            <a:ext cx="2324100" cy="381000"/>
          </a:xfrm>
          <a:prstGeom prst="rect">
            <a:avLst/>
          </a:prstGeom>
          <a:solidFill>
            <a:srgbClr val="92D050"/>
          </a:solidFill>
        </p:spPr>
        <p:txBody>
          <a:bodyPr wrap="square" lIns="0" tIns="32384" rIns="0" bIns="0" rtlCol="0" vert="horz">
            <a:spAutoFit/>
          </a:bodyPr>
          <a:lstStyle/>
          <a:p>
            <a:pPr marL="464820">
              <a:lnSpc>
                <a:spcPct val="100000"/>
              </a:lnSpc>
              <a:spcBef>
                <a:spcPts val="254"/>
              </a:spcBef>
            </a:pPr>
            <a:r>
              <a:rPr dirty="0" sz="2000" spc="-5">
                <a:latin typeface="Times New Roman"/>
                <a:cs typeface="Times New Roman"/>
              </a:rPr>
              <a:t>ControlCircle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630"/>
              </a:lnSpc>
            </a:pPr>
            <a:fld id="{81D60167-4931-47E6-BA6A-407CBD079E47}" type="slidenum">
              <a:rPr dirty="0"/>
              <a:t>120</a:t>
            </a:fld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49525" y="446532"/>
            <a:ext cx="4044950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ButtonInPane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13100" y="1295400"/>
            <a:ext cx="2717800" cy="118109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83540" y="2864611"/>
            <a:ext cx="6482715" cy="11290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 b="1">
                <a:solidFill>
                  <a:srgbClr val="CC7832"/>
                </a:solidFill>
                <a:latin typeface="Calibri"/>
                <a:cs typeface="Calibri"/>
              </a:rPr>
              <a:t>public</a:t>
            </a:r>
            <a:r>
              <a:rPr dirty="0" sz="2400" spc="-30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400" spc="-10" b="1">
                <a:solidFill>
                  <a:srgbClr val="CC7832"/>
                </a:solidFill>
                <a:latin typeface="Calibri"/>
                <a:cs typeface="Calibri"/>
              </a:rPr>
              <a:t>void</a:t>
            </a:r>
            <a:r>
              <a:rPr dirty="0" sz="2400" spc="-20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400" spc="-10" b="1">
                <a:solidFill>
                  <a:srgbClr val="FFC66D"/>
                </a:solidFill>
                <a:latin typeface="Calibri"/>
                <a:cs typeface="Calibri"/>
              </a:rPr>
              <a:t>start</a:t>
            </a:r>
            <a:r>
              <a:rPr dirty="0" sz="2400" spc="-10" b="1">
                <a:latin typeface="Calibri"/>
                <a:cs typeface="Calibri"/>
              </a:rPr>
              <a:t>(Stage</a:t>
            </a:r>
            <a:r>
              <a:rPr dirty="0" sz="2400" spc="-15" b="1">
                <a:latin typeface="Calibri"/>
                <a:cs typeface="Calibri"/>
              </a:rPr>
              <a:t> </a:t>
            </a:r>
            <a:r>
              <a:rPr dirty="0" sz="2400" spc="-5" b="1">
                <a:latin typeface="Calibri"/>
                <a:cs typeface="Calibri"/>
              </a:rPr>
              <a:t>primaryStage)</a:t>
            </a:r>
            <a:r>
              <a:rPr dirty="0" sz="2400" spc="-20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{</a:t>
            </a:r>
            <a:endParaRPr sz="2400">
              <a:latin typeface="Calibri"/>
              <a:cs typeface="Calibri"/>
            </a:endParaRPr>
          </a:p>
          <a:p>
            <a:pPr marL="285750" marR="5080">
              <a:lnSpc>
                <a:spcPct val="100800"/>
              </a:lnSpc>
            </a:pPr>
            <a:r>
              <a:rPr dirty="0" sz="2400" b="1">
                <a:solidFill>
                  <a:srgbClr val="808080"/>
                </a:solidFill>
                <a:latin typeface="Calibri"/>
                <a:cs typeface="Calibri"/>
              </a:rPr>
              <a:t>// </a:t>
            </a:r>
            <a:r>
              <a:rPr dirty="0" sz="2400" spc="-15" b="1">
                <a:solidFill>
                  <a:srgbClr val="808080"/>
                </a:solidFill>
                <a:latin typeface="Calibri"/>
                <a:cs typeface="Calibri"/>
              </a:rPr>
              <a:t>Create </a:t>
            </a:r>
            <a:r>
              <a:rPr dirty="0" sz="2400" b="1">
                <a:solidFill>
                  <a:srgbClr val="808080"/>
                </a:solidFill>
                <a:latin typeface="Calibri"/>
                <a:cs typeface="Calibri"/>
              </a:rPr>
              <a:t>a </a:t>
            </a:r>
            <a:r>
              <a:rPr dirty="0" sz="2400" spc="-5" b="1">
                <a:solidFill>
                  <a:srgbClr val="808080"/>
                </a:solidFill>
                <a:latin typeface="Calibri"/>
                <a:cs typeface="Calibri"/>
              </a:rPr>
              <a:t>scene and place </a:t>
            </a:r>
            <a:r>
              <a:rPr dirty="0" sz="2400" b="1">
                <a:solidFill>
                  <a:srgbClr val="808080"/>
                </a:solidFill>
                <a:latin typeface="Calibri"/>
                <a:cs typeface="Calibri"/>
              </a:rPr>
              <a:t>a </a:t>
            </a:r>
            <a:r>
              <a:rPr dirty="0" sz="2400" spc="-10" b="1">
                <a:solidFill>
                  <a:srgbClr val="808080"/>
                </a:solidFill>
                <a:latin typeface="Calibri"/>
                <a:cs typeface="Calibri"/>
              </a:rPr>
              <a:t>button </a:t>
            </a:r>
            <a:r>
              <a:rPr dirty="0" sz="2400" spc="-5" b="1">
                <a:solidFill>
                  <a:srgbClr val="808080"/>
                </a:solidFill>
                <a:latin typeface="Calibri"/>
                <a:cs typeface="Calibri"/>
              </a:rPr>
              <a:t>in </a:t>
            </a:r>
            <a:r>
              <a:rPr dirty="0" sz="2400" b="1">
                <a:solidFill>
                  <a:srgbClr val="808080"/>
                </a:solidFill>
                <a:latin typeface="Calibri"/>
                <a:cs typeface="Calibri"/>
              </a:rPr>
              <a:t>the </a:t>
            </a:r>
            <a:r>
              <a:rPr dirty="0" sz="2400" spc="-5" b="1">
                <a:solidFill>
                  <a:srgbClr val="808080"/>
                </a:solidFill>
                <a:latin typeface="Calibri"/>
                <a:cs typeface="Calibri"/>
              </a:rPr>
              <a:t>scene </a:t>
            </a:r>
            <a:r>
              <a:rPr dirty="0" sz="2400" spc="-530" b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2400" spc="-10" b="1">
                <a:latin typeface="Calibri"/>
                <a:cs typeface="Calibri"/>
              </a:rPr>
              <a:t>StackPane </a:t>
            </a:r>
            <a:r>
              <a:rPr dirty="0" sz="2400" spc="-5" b="1">
                <a:latin typeface="Calibri"/>
                <a:cs typeface="Calibri"/>
              </a:rPr>
              <a:t>pane</a:t>
            </a:r>
            <a:r>
              <a:rPr dirty="0" sz="2400" b="1">
                <a:latin typeface="Calibri"/>
                <a:cs typeface="Calibri"/>
              </a:rPr>
              <a:t> =</a:t>
            </a:r>
            <a:r>
              <a:rPr dirty="0" sz="2400" spc="-10" b="1">
                <a:latin typeface="Calibri"/>
                <a:cs typeface="Calibri"/>
              </a:rPr>
              <a:t> </a:t>
            </a:r>
            <a:r>
              <a:rPr dirty="0" sz="2400" spc="-5" b="1">
                <a:solidFill>
                  <a:srgbClr val="CC7832"/>
                </a:solidFill>
                <a:latin typeface="Calibri"/>
                <a:cs typeface="Calibri"/>
              </a:rPr>
              <a:t>new</a:t>
            </a:r>
            <a:r>
              <a:rPr dirty="0" sz="2400" spc="-10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400" spc="-10" b="1">
                <a:latin typeface="Calibri"/>
                <a:cs typeface="Calibri"/>
              </a:rPr>
              <a:t>StackPane()</a:t>
            </a:r>
            <a:r>
              <a:rPr dirty="0" sz="2400" spc="-10" b="1">
                <a:solidFill>
                  <a:srgbClr val="CC7832"/>
                </a:solidFill>
                <a:latin typeface="Calibri"/>
                <a:cs typeface="Calibri"/>
              </a:rPr>
              <a:t>;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0">
              <a:lnSpc>
                <a:spcPts val="1630"/>
              </a:lnSpc>
            </a:pPr>
            <a:fld id="{81D60167-4931-47E6-BA6A-407CBD079E47}" type="slidenum">
              <a:rPr dirty="0"/>
              <a:t>17</a:t>
            </a:fld>
          </a:p>
        </p:txBody>
      </p:sp>
      <p:sp>
        <p:nvSpPr>
          <p:cNvPr id="5" name="object 5"/>
          <p:cNvSpPr txBox="1"/>
          <p:nvPr/>
        </p:nvSpPr>
        <p:spPr>
          <a:xfrm>
            <a:off x="669290" y="3995926"/>
            <a:ext cx="5509895" cy="368300"/>
          </a:xfrm>
          <a:prstGeom prst="rect">
            <a:avLst/>
          </a:prstGeom>
          <a:solidFill>
            <a:srgbClr val="FFFF00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785"/>
              </a:lnSpc>
            </a:pPr>
            <a:r>
              <a:rPr dirty="0" sz="2400" spc="-5" b="1">
                <a:latin typeface="Calibri"/>
                <a:cs typeface="Calibri"/>
              </a:rPr>
              <a:t>pane.getChildren().add(</a:t>
            </a:r>
            <a:r>
              <a:rPr dirty="0" sz="2400" spc="-5" b="1">
                <a:solidFill>
                  <a:srgbClr val="CC7832"/>
                </a:solidFill>
                <a:latin typeface="Calibri"/>
                <a:cs typeface="Calibri"/>
              </a:rPr>
              <a:t>new</a:t>
            </a:r>
            <a:r>
              <a:rPr dirty="0" sz="2400" spc="-15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400" spc="-10" b="1">
                <a:latin typeface="Calibri"/>
                <a:cs typeface="Calibri"/>
              </a:rPr>
              <a:t>Button(</a:t>
            </a:r>
            <a:r>
              <a:rPr dirty="0" sz="2400" spc="-10" b="1">
                <a:solidFill>
                  <a:srgbClr val="6A8759"/>
                </a:solidFill>
                <a:latin typeface="Calibri"/>
                <a:cs typeface="Calibri"/>
              </a:rPr>
              <a:t>"OK"</a:t>
            </a:r>
            <a:r>
              <a:rPr dirty="0" sz="2400" spc="-10" b="1">
                <a:latin typeface="Calibri"/>
                <a:cs typeface="Calibri"/>
              </a:rPr>
              <a:t>))</a:t>
            </a:r>
            <a:r>
              <a:rPr dirty="0" sz="2400" spc="-10" b="1">
                <a:solidFill>
                  <a:srgbClr val="CC7832"/>
                </a:solidFill>
                <a:latin typeface="Calibri"/>
                <a:cs typeface="Calibri"/>
              </a:rPr>
              <a:t>;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69290" y="4364226"/>
            <a:ext cx="5147310" cy="368300"/>
          </a:xfrm>
          <a:prstGeom prst="rect">
            <a:avLst/>
          </a:prstGeom>
          <a:solidFill>
            <a:srgbClr val="FFFF00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790"/>
              </a:lnSpc>
            </a:pPr>
            <a:r>
              <a:rPr dirty="0" sz="2400" spc="-5" b="1">
                <a:latin typeface="Calibri"/>
                <a:cs typeface="Calibri"/>
              </a:rPr>
              <a:t>Scene scene </a:t>
            </a:r>
            <a:r>
              <a:rPr dirty="0" sz="2400" b="1">
                <a:latin typeface="Calibri"/>
                <a:cs typeface="Calibri"/>
              </a:rPr>
              <a:t>= </a:t>
            </a:r>
            <a:r>
              <a:rPr dirty="0" sz="2400" spc="-5" b="1">
                <a:solidFill>
                  <a:srgbClr val="CC7832"/>
                </a:solidFill>
                <a:latin typeface="Calibri"/>
                <a:cs typeface="Calibri"/>
              </a:rPr>
              <a:t>new</a:t>
            </a:r>
            <a:r>
              <a:rPr dirty="0" sz="2400" spc="-10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400" spc="-5" b="1">
                <a:latin typeface="Calibri"/>
                <a:cs typeface="Calibri"/>
              </a:rPr>
              <a:t>Scene(pane</a:t>
            </a:r>
            <a:r>
              <a:rPr dirty="0" sz="2400" spc="-5" b="1">
                <a:solidFill>
                  <a:srgbClr val="CC7832"/>
                </a:solidFill>
                <a:latin typeface="Calibri"/>
                <a:cs typeface="Calibri"/>
              </a:rPr>
              <a:t>,</a:t>
            </a:r>
            <a:r>
              <a:rPr dirty="0" sz="2400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400" spc="-5" b="1">
                <a:solidFill>
                  <a:srgbClr val="6897BB"/>
                </a:solidFill>
                <a:latin typeface="Calibri"/>
                <a:cs typeface="Calibri"/>
              </a:rPr>
              <a:t>200</a:t>
            </a:r>
            <a:r>
              <a:rPr dirty="0" sz="2400" spc="-5" b="1">
                <a:solidFill>
                  <a:srgbClr val="CC7832"/>
                </a:solidFill>
                <a:latin typeface="Calibri"/>
                <a:cs typeface="Calibri"/>
              </a:rPr>
              <a:t>,</a:t>
            </a:r>
            <a:r>
              <a:rPr dirty="0" sz="2400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400" spc="-5" b="1">
                <a:solidFill>
                  <a:srgbClr val="6897BB"/>
                </a:solidFill>
                <a:latin typeface="Calibri"/>
                <a:cs typeface="Calibri"/>
              </a:rPr>
              <a:t>50</a:t>
            </a:r>
            <a:r>
              <a:rPr dirty="0" sz="2400" spc="-5" b="1">
                <a:latin typeface="Calibri"/>
                <a:cs typeface="Calibri"/>
              </a:rPr>
              <a:t>)</a:t>
            </a:r>
            <a:r>
              <a:rPr dirty="0" sz="2400" spc="-5" b="1">
                <a:solidFill>
                  <a:srgbClr val="CC7832"/>
                </a:solidFill>
                <a:latin typeface="Calibri"/>
                <a:cs typeface="Calibri"/>
              </a:rPr>
              <a:t>;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69290" y="4732526"/>
            <a:ext cx="5417820" cy="355600"/>
          </a:xfrm>
          <a:prstGeom prst="rect">
            <a:avLst/>
          </a:prstGeom>
          <a:solidFill>
            <a:srgbClr val="FFFF00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670"/>
              </a:lnSpc>
            </a:pPr>
            <a:r>
              <a:rPr dirty="0" sz="2400" spc="-5" b="1">
                <a:latin typeface="Calibri"/>
                <a:cs typeface="Calibri"/>
              </a:rPr>
              <a:t>primaryStage.setTitle(</a:t>
            </a:r>
            <a:r>
              <a:rPr dirty="0" sz="2400" spc="-5" b="1">
                <a:solidFill>
                  <a:srgbClr val="6A8759"/>
                </a:solidFill>
                <a:latin typeface="Calibri"/>
                <a:cs typeface="Calibri"/>
              </a:rPr>
              <a:t>"Button</a:t>
            </a:r>
            <a:r>
              <a:rPr dirty="0" sz="2400" spc="-30" b="1">
                <a:solidFill>
                  <a:srgbClr val="6A8759"/>
                </a:solidFill>
                <a:latin typeface="Calibri"/>
                <a:cs typeface="Calibri"/>
              </a:rPr>
              <a:t> </a:t>
            </a:r>
            <a:r>
              <a:rPr dirty="0" sz="2400" spc="-5" b="1">
                <a:solidFill>
                  <a:srgbClr val="6A8759"/>
                </a:solidFill>
                <a:latin typeface="Calibri"/>
                <a:cs typeface="Calibri"/>
              </a:rPr>
              <a:t>in</a:t>
            </a:r>
            <a:r>
              <a:rPr dirty="0" sz="2400" spc="-25" b="1">
                <a:solidFill>
                  <a:srgbClr val="6A8759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6A8759"/>
                </a:solidFill>
                <a:latin typeface="Calibri"/>
                <a:cs typeface="Calibri"/>
              </a:rPr>
              <a:t>a</a:t>
            </a:r>
            <a:r>
              <a:rPr dirty="0" sz="2400" spc="-20" b="1">
                <a:solidFill>
                  <a:srgbClr val="6A8759"/>
                </a:solidFill>
                <a:latin typeface="Calibri"/>
                <a:cs typeface="Calibri"/>
              </a:rPr>
              <a:t> </a:t>
            </a:r>
            <a:r>
              <a:rPr dirty="0" sz="2400" spc="-5" b="1">
                <a:solidFill>
                  <a:srgbClr val="6A8759"/>
                </a:solidFill>
                <a:latin typeface="Calibri"/>
                <a:cs typeface="Calibri"/>
              </a:rPr>
              <a:t>pane"</a:t>
            </a:r>
            <a:r>
              <a:rPr dirty="0" sz="2400" spc="-5" b="1">
                <a:latin typeface="Calibri"/>
                <a:cs typeface="Calibri"/>
              </a:rPr>
              <a:t>)</a:t>
            </a:r>
            <a:r>
              <a:rPr dirty="0" sz="2400" spc="-5" b="1">
                <a:solidFill>
                  <a:srgbClr val="CC7832"/>
                </a:solidFill>
                <a:latin typeface="Calibri"/>
                <a:cs typeface="Calibri"/>
              </a:rPr>
              <a:t>;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073838" y="4693411"/>
            <a:ext cx="257302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solidFill>
                  <a:srgbClr val="808080"/>
                </a:solidFill>
                <a:latin typeface="Calibri"/>
                <a:cs typeface="Calibri"/>
              </a:rPr>
              <a:t>//</a:t>
            </a:r>
            <a:r>
              <a:rPr dirty="0" sz="2400" spc="-25" b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2400" spc="-5" b="1">
                <a:solidFill>
                  <a:srgbClr val="808080"/>
                </a:solidFill>
                <a:latin typeface="Calibri"/>
                <a:cs typeface="Calibri"/>
              </a:rPr>
              <a:t>Set</a:t>
            </a:r>
            <a:r>
              <a:rPr dirty="0" sz="2400" spc="-20" b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808080"/>
                </a:solidFill>
                <a:latin typeface="Calibri"/>
                <a:cs typeface="Calibri"/>
              </a:rPr>
              <a:t>the</a:t>
            </a:r>
            <a:r>
              <a:rPr dirty="0" sz="2400" spc="-30" b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2400" spc="-15" b="1">
                <a:solidFill>
                  <a:srgbClr val="808080"/>
                </a:solidFill>
                <a:latin typeface="Calibri"/>
                <a:cs typeface="Calibri"/>
              </a:rPr>
              <a:t>stage</a:t>
            </a:r>
            <a:r>
              <a:rPr dirty="0" sz="2400" spc="-25" b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808080"/>
                </a:solidFill>
                <a:latin typeface="Calibri"/>
                <a:cs typeface="Calibri"/>
              </a:rPr>
              <a:t>title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69290" y="5088126"/>
            <a:ext cx="3960495" cy="368300"/>
          </a:xfrm>
          <a:prstGeom prst="rect">
            <a:avLst/>
          </a:prstGeom>
          <a:solidFill>
            <a:srgbClr val="FFFF00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775"/>
              </a:lnSpc>
            </a:pPr>
            <a:r>
              <a:rPr dirty="0" sz="2400" spc="-5" b="1">
                <a:latin typeface="Calibri"/>
                <a:cs typeface="Calibri"/>
              </a:rPr>
              <a:t>primaryStage.setScene(scene)</a:t>
            </a:r>
            <a:r>
              <a:rPr dirty="0" sz="2400" spc="-5" b="1">
                <a:solidFill>
                  <a:srgbClr val="CC7832"/>
                </a:solidFill>
                <a:latin typeface="Calibri"/>
                <a:cs typeface="Calibri"/>
              </a:rPr>
              <a:t>;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616703" y="5062220"/>
            <a:ext cx="384175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solidFill>
                  <a:srgbClr val="808080"/>
                </a:solidFill>
                <a:latin typeface="Calibri"/>
                <a:cs typeface="Calibri"/>
              </a:rPr>
              <a:t>//</a:t>
            </a:r>
            <a:r>
              <a:rPr dirty="0" sz="2400" spc="-15" b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2400" spc="-5" b="1">
                <a:solidFill>
                  <a:srgbClr val="808080"/>
                </a:solidFill>
                <a:latin typeface="Calibri"/>
                <a:cs typeface="Calibri"/>
              </a:rPr>
              <a:t>Place</a:t>
            </a:r>
            <a:r>
              <a:rPr dirty="0" sz="2400" spc="-15" b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808080"/>
                </a:solidFill>
                <a:latin typeface="Calibri"/>
                <a:cs typeface="Calibri"/>
              </a:rPr>
              <a:t>the</a:t>
            </a:r>
            <a:r>
              <a:rPr dirty="0" sz="2400" spc="-15" b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2400" spc="-5" b="1">
                <a:solidFill>
                  <a:srgbClr val="808080"/>
                </a:solidFill>
                <a:latin typeface="Calibri"/>
                <a:cs typeface="Calibri"/>
              </a:rPr>
              <a:t>scene</a:t>
            </a:r>
            <a:r>
              <a:rPr dirty="0" sz="2400" spc="-15" b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2400" spc="-5" b="1">
                <a:solidFill>
                  <a:srgbClr val="808080"/>
                </a:solidFill>
                <a:latin typeface="Calibri"/>
                <a:cs typeface="Calibri"/>
              </a:rPr>
              <a:t>in</a:t>
            </a:r>
            <a:r>
              <a:rPr dirty="0" sz="2400" spc="-15" b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808080"/>
                </a:solidFill>
                <a:latin typeface="Calibri"/>
                <a:cs typeface="Calibri"/>
              </a:rPr>
              <a:t>the</a:t>
            </a:r>
            <a:r>
              <a:rPr dirty="0" sz="2400" spc="-15" b="1">
                <a:solidFill>
                  <a:srgbClr val="808080"/>
                </a:solidFill>
                <a:latin typeface="Calibri"/>
                <a:cs typeface="Calibri"/>
              </a:rPr>
              <a:t> stage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56590" y="5431028"/>
            <a:ext cx="529399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 b="1">
                <a:latin typeface="Calibri"/>
                <a:cs typeface="Calibri"/>
              </a:rPr>
              <a:t>primaryStage.show()</a:t>
            </a:r>
            <a:r>
              <a:rPr dirty="0" sz="2400" spc="-5" b="1">
                <a:solidFill>
                  <a:srgbClr val="CC7832"/>
                </a:solidFill>
                <a:latin typeface="Calibri"/>
                <a:cs typeface="Calibri"/>
              </a:rPr>
              <a:t>;</a:t>
            </a:r>
            <a:r>
              <a:rPr dirty="0" sz="2400" spc="-25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808080"/>
                </a:solidFill>
                <a:latin typeface="Calibri"/>
                <a:cs typeface="Calibri"/>
              </a:rPr>
              <a:t>//</a:t>
            </a:r>
            <a:r>
              <a:rPr dirty="0" sz="2400" spc="-15" b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2400" spc="-10" b="1">
                <a:solidFill>
                  <a:srgbClr val="808080"/>
                </a:solidFill>
                <a:latin typeface="Calibri"/>
                <a:cs typeface="Calibri"/>
              </a:rPr>
              <a:t>Display</a:t>
            </a:r>
            <a:r>
              <a:rPr dirty="0" sz="2400" spc="-20" b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808080"/>
                </a:solidFill>
                <a:latin typeface="Calibri"/>
                <a:cs typeface="Calibri"/>
              </a:rPr>
              <a:t>the</a:t>
            </a:r>
            <a:r>
              <a:rPr dirty="0" sz="2400" spc="-20" b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2400" spc="-15" b="1">
                <a:solidFill>
                  <a:srgbClr val="808080"/>
                </a:solidFill>
                <a:latin typeface="Calibri"/>
                <a:cs typeface="Calibri"/>
              </a:rPr>
              <a:t>stage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630"/>
              </a:lnSpc>
            </a:pPr>
            <a:fld id="{81D60167-4931-47E6-BA6A-407CBD079E47}" type="slidenum">
              <a:rPr dirty="0"/>
              <a:t>120</a:t>
            </a:fld>
          </a:p>
        </p:txBody>
      </p:sp>
      <p:sp>
        <p:nvSpPr>
          <p:cNvPr id="2" name="object 2"/>
          <p:cNvSpPr txBox="1"/>
          <p:nvPr/>
        </p:nvSpPr>
        <p:spPr>
          <a:xfrm>
            <a:off x="78739" y="136651"/>
            <a:ext cx="6230620" cy="3604260"/>
          </a:xfrm>
          <a:prstGeom prst="rect">
            <a:avLst/>
          </a:prstGeom>
        </p:spPr>
        <p:txBody>
          <a:bodyPr wrap="square" lIns="0" tIns="6350" rIns="0" bIns="0" rtlCol="0" vert="horz">
            <a:spAutoFit/>
          </a:bodyPr>
          <a:lstStyle/>
          <a:p>
            <a:pPr marL="241300" marR="1375410" indent="-228600">
              <a:lnSpc>
                <a:spcPct val="102200"/>
              </a:lnSpc>
              <a:spcBef>
                <a:spcPts val="50"/>
              </a:spcBef>
            </a:pPr>
            <a:r>
              <a:rPr dirty="0" sz="1800" spc="-5">
                <a:solidFill>
                  <a:srgbClr val="0033B3"/>
                </a:solidFill>
                <a:latin typeface="Times New Roman"/>
                <a:cs typeface="Times New Roman"/>
              </a:rPr>
              <a:t>public class </a:t>
            </a:r>
            <a:r>
              <a:rPr dirty="0" sz="1800" spc="-5">
                <a:latin typeface="Times New Roman"/>
                <a:cs typeface="Times New Roman"/>
              </a:rPr>
              <a:t>ControlCircle </a:t>
            </a:r>
            <a:r>
              <a:rPr dirty="0" sz="1800" spc="-5">
                <a:solidFill>
                  <a:srgbClr val="0033B3"/>
                </a:solidFill>
                <a:latin typeface="Times New Roman"/>
                <a:cs typeface="Times New Roman"/>
              </a:rPr>
              <a:t>extends </a:t>
            </a:r>
            <a:r>
              <a:rPr dirty="0" sz="1800" spc="-5">
                <a:latin typeface="Times New Roman"/>
                <a:cs typeface="Times New Roman"/>
              </a:rPr>
              <a:t>Application </a:t>
            </a:r>
            <a:r>
              <a:rPr dirty="0" sz="1800">
                <a:latin typeface="Times New Roman"/>
                <a:cs typeface="Times New Roman"/>
              </a:rPr>
              <a:t>{ </a:t>
            </a:r>
            <a:r>
              <a:rPr dirty="0" sz="1800" spc="5">
                <a:latin typeface="Times New Roman"/>
                <a:cs typeface="Times New Roman"/>
              </a:rPr>
              <a:t> </a:t>
            </a:r>
            <a:r>
              <a:rPr dirty="0" sz="1800" spc="-5">
                <a:solidFill>
                  <a:srgbClr val="0033B3"/>
                </a:solidFill>
                <a:latin typeface="Times New Roman"/>
                <a:cs typeface="Times New Roman"/>
              </a:rPr>
              <a:t>private</a:t>
            </a:r>
            <a:r>
              <a:rPr dirty="0" sz="1800" spc="5">
                <a:solidFill>
                  <a:srgbClr val="0033B3"/>
                </a:solidFill>
                <a:latin typeface="Times New Roman"/>
                <a:cs typeface="Times New Roman"/>
              </a:rPr>
              <a:t> </a:t>
            </a:r>
            <a:r>
              <a:rPr dirty="0" sz="1800" spc="-5">
                <a:latin typeface="Times New Roman"/>
                <a:cs typeface="Times New Roman"/>
              </a:rPr>
              <a:t>CirclePane</a:t>
            </a:r>
            <a:r>
              <a:rPr dirty="0" sz="1800" spc="5">
                <a:latin typeface="Times New Roman"/>
                <a:cs typeface="Times New Roman"/>
              </a:rPr>
              <a:t> </a:t>
            </a:r>
            <a:r>
              <a:rPr dirty="0" sz="1800" spc="-5">
                <a:solidFill>
                  <a:srgbClr val="871094"/>
                </a:solidFill>
                <a:latin typeface="Times New Roman"/>
                <a:cs typeface="Times New Roman"/>
              </a:rPr>
              <a:t>circlePane</a:t>
            </a:r>
            <a:r>
              <a:rPr dirty="0" sz="1800" spc="10">
                <a:solidFill>
                  <a:srgbClr val="871094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= </a:t>
            </a:r>
            <a:r>
              <a:rPr dirty="0" sz="1800">
                <a:solidFill>
                  <a:srgbClr val="0033B3"/>
                </a:solidFill>
                <a:latin typeface="Times New Roman"/>
                <a:cs typeface="Times New Roman"/>
              </a:rPr>
              <a:t>new</a:t>
            </a:r>
            <a:r>
              <a:rPr dirty="0" sz="1800" spc="5">
                <a:solidFill>
                  <a:srgbClr val="0033B3"/>
                </a:solidFill>
                <a:latin typeface="Times New Roman"/>
                <a:cs typeface="Times New Roman"/>
              </a:rPr>
              <a:t> </a:t>
            </a:r>
            <a:r>
              <a:rPr dirty="0" sz="1800" spc="-5">
                <a:latin typeface="Times New Roman"/>
                <a:cs typeface="Times New Roman"/>
              </a:rPr>
              <a:t>CirclePane();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850">
              <a:latin typeface="Times New Roman"/>
              <a:cs typeface="Times New Roman"/>
            </a:endParaRPr>
          </a:p>
          <a:p>
            <a:pPr marL="241300">
              <a:lnSpc>
                <a:spcPct val="100000"/>
              </a:lnSpc>
            </a:pPr>
            <a:r>
              <a:rPr dirty="0" sz="1800" spc="-5">
                <a:solidFill>
                  <a:srgbClr val="9E880D"/>
                </a:solidFill>
                <a:latin typeface="Times New Roman"/>
                <a:cs typeface="Times New Roman"/>
              </a:rPr>
              <a:t>@Override</a:t>
            </a:r>
            <a:r>
              <a:rPr dirty="0" sz="1800" spc="5">
                <a:solidFill>
                  <a:srgbClr val="9E880D"/>
                </a:solidFill>
                <a:latin typeface="Times New Roman"/>
                <a:cs typeface="Times New Roman"/>
              </a:rPr>
              <a:t> </a:t>
            </a:r>
            <a:r>
              <a:rPr dirty="0" sz="1800" spc="-5" i="1">
                <a:solidFill>
                  <a:srgbClr val="8C8C8C"/>
                </a:solidFill>
                <a:latin typeface="Times New Roman"/>
                <a:cs typeface="Times New Roman"/>
              </a:rPr>
              <a:t>//</a:t>
            </a:r>
            <a:r>
              <a:rPr dirty="0" sz="1800" spc="5" i="1">
                <a:solidFill>
                  <a:srgbClr val="8C8C8C"/>
                </a:solidFill>
                <a:latin typeface="Times New Roman"/>
                <a:cs typeface="Times New Roman"/>
              </a:rPr>
              <a:t> </a:t>
            </a:r>
            <a:r>
              <a:rPr dirty="0" sz="1800" spc="-5" i="1">
                <a:solidFill>
                  <a:srgbClr val="8C8C8C"/>
                </a:solidFill>
                <a:latin typeface="Times New Roman"/>
                <a:cs typeface="Times New Roman"/>
              </a:rPr>
              <a:t>Override</a:t>
            </a:r>
            <a:r>
              <a:rPr dirty="0" sz="1800" spc="5" i="1">
                <a:solidFill>
                  <a:srgbClr val="8C8C8C"/>
                </a:solidFill>
                <a:latin typeface="Times New Roman"/>
                <a:cs typeface="Times New Roman"/>
              </a:rPr>
              <a:t> </a:t>
            </a:r>
            <a:r>
              <a:rPr dirty="0" sz="1800" spc="-5" i="1">
                <a:solidFill>
                  <a:srgbClr val="8C8C8C"/>
                </a:solidFill>
                <a:latin typeface="Times New Roman"/>
                <a:cs typeface="Times New Roman"/>
              </a:rPr>
              <a:t>the</a:t>
            </a:r>
            <a:r>
              <a:rPr dirty="0" sz="1800" spc="10" i="1">
                <a:solidFill>
                  <a:srgbClr val="8C8C8C"/>
                </a:solidFill>
                <a:latin typeface="Times New Roman"/>
                <a:cs typeface="Times New Roman"/>
              </a:rPr>
              <a:t> </a:t>
            </a:r>
            <a:r>
              <a:rPr dirty="0" sz="1800" spc="-5" i="1">
                <a:solidFill>
                  <a:srgbClr val="8C8C8C"/>
                </a:solidFill>
                <a:latin typeface="Times New Roman"/>
                <a:cs typeface="Times New Roman"/>
              </a:rPr>
              <a:t>start</a:t>
            </a:r>
            <a:r>
              <a:rPr dirty="0" sz="1800" i="1">
                <a:solidFill>
                  <a:srgbClr val="8C8C8C"/>
                </a:solidFill>
                <a:latin typeface="Times New Roman"/>
                <a:cs typeface="Times New Roman"/>
              </a:rPr>
              <a:t> </a:t>
            </a:r>
            <a:r>
              <a:rPr dirty="0" sz="1800" spc="-5" i="1">
                <a:solidFill>
                  <a:srgbClr val="8C8C8C"/>
                </a:solidFill>
                <a:latin typeface="Times New Roman"/>
                <a:cs typeface="Times New Roman"/>
              </a:rPr>
              <a:t>method</a:t>
            </a:r>
            <a:r>
              <a:rPr dirty="0" sz="1800" spc="10" i="1">
                <a:solidFill>
                  <a:srgbClr val="8C8C8C"/>
                </a:solidFill>
                <a:latin typeface="Times New Roman"/>
                <a:cs typeface="Times New Roman"/>
              </a:rPr>
              <a:t> </a:t>
            </a:r>
            <a:r>
              <a:rPr dirty="0" sz="1800" spc="-5" i="1">
                <a:solidFill>
                  <a:srgbClr val="8C8C8C"/>
                </a:solidFill>
                <a:latin typeface="Times New Roman"/>
                <a:cs typeface="Times New Roman"/>
              </a:rPr>
              <a:t>in</a:t>
            </a:r>
            <a:r>
              <a:rPr dirty="0" sz="1800" spc="5" i="1">
                <a:solidFill>
                  <a:srgbClr val="8C8C8C"/>
                </a:solidFill>
                <a:latin typeface="Times New Roman"/>
                <a:cs typeface="Times New Roman"/>
              </a:rPr>
              <a:t> </a:t>
            </a:r>
            <a:r>
              <a:rPr dirty="0" sz="1800" spc="-5" i="1">
                <a:solidFill>
                  <a:srgbClr val="8C8C8C"/>
                </a:solidFill>
                <a:latin typeface="Times New Roman"/>
                <a:cs typeface="Times New Roman"/>
              </a:rPr>
              <a:t>the</a:t>
            </a:r>
            <a:r>
              <a:rPr dirty="0" sz="1800" spc="-25" i="1">
                <a:solidFill>
                  <a:srgbClr val="8C8C8C"/>
                </a:solidFill>
                <a:latin typeface="Times New Roman"/>
                <a:cs typeface="Times New Roman"/>
              </a:rPr>
              <a:t> </a:t>
            </a:r>
            <a:r>
              <a:rPr dirty="0" sz="1800" spc="-5" i="1">
                <a:solidFill>
                  <a:srgbClr val="8C8C8C"/>
                </a:solidFill>
                <a:latin typeface="Times New Roman"/>
                <a:cs typeface="Times New Roman"/>
              </a:rPr>
              <a:t>Application</a:t>
            </a:r>
            <a:r>
              <a:rPr dirty="0" sz="1800" spc="5" i="1">
                <a:solidFill>
                  <a:srgbClr val="8C8C8C"/>
                </a:solidFill>
                <a:latin typeface="Times New Roman"/>
                <a:cs typeface="Times New Roman"/>
              </a:rPr>
              <a:t> </a:t>
            </a:r>
            <a:r>
              <a:rPr dirty="0" sz="1800" spc="-5" i="1">
                <a:solidFill>
                  <a:srgbClr val="8C8C8C"/>
                </a:solidFill>
                <a:latin typeface="Times New Roman"/>
                <a:cs typeface="Times New Roman"/>
              </a:rPr>
              <a:t>class</a:t>
            </a:r>
            <a:endParaRPr sz="1800">
              <a:latin typeface="Times New Roman"/>
              <a:cs typeface="Times New Roman"/>
            </a:endParaRPr>
          </a:p>
          <a:p>
            <a:pPr marL="241300">
              <a:lnSpc>
                <a:spcPts val="2125"/>
              </a:lnSpc>
              <a:spcBef>
                <a:spcPts val="50"/>
              </a:spcBef>
            </a:pPr>
            <a:r>
              <a:rPr dirty="0" sz="1800" spc="-5">
                <a:solidFill>
                  <a:srgbClr val="0033B3"/>
                </a:solidFill>
                <a:latin typeface="Times New Roman"/>
                <a:cs typeface="Times New Roman"/>
              </a:rPr>
              <a:t>public</a:t>
            </a:r>
            <a:r>
              <a:rPr dirty="0" sz="1800">
                <a:solidFill>
                  <a:srgbClr val="0033B3"/>
                </a:solidFill>
                <a:latin typeface="Times New Roman"/>
                <a:cs typeface="Times New Roman"/>
              </a:rPr>
              <a:t> </a:t>
            </a:r>
            <a:r>
              <a:rPr dirty="0" sz="1800" spc="-5">
                <a:solidFill>
                  <a:srgbClr val="0033B3"/>
                </a:solidFill>
                <a:latin typeface="Times New Roman"/>
                <a:cs typeface="Times New Roman"/>
              </a:rPr>
              <a:t>void</a:t>
            </a:r>
            <a:r>
              <a:rPr dirty="0" sz="1800">
                <a:solidFill>
                  <a:srgbClr val="0033B3"/>
                </a:solidFill>
                <a:latin typeface="Times New Roman"/>
                <a:cs typeface="Times New Roman"/>
              </a:rPr>
              <a:t> </a:t>
            </a:r>
            <a:r>
              <a:rPr dirty="0" sz="1800" spc="-5">
                <a:solidFill>
                  <a:srgbClr val="00627A"/>
                </a:solidFill>
                <a:latin typeface="Times New Roman"/>
                <a:cs typeface="Times New Roman"/>
              </a:rPr>
              <a:t>start</a:t>
            </a:r>
            <a:r>
              <a:rPr dirty="0" sz="1800" spc="-5">
                <a:latin typeface="Times New Roman"/>
                <a:cs typeface="Times New Roman"/>
              </a:rPr>
              <a:t>(Stage</a:t>
            </a:r>
            <a:r>
              <a:rPr dirty="0" sz="1800" spc="5">
                <a:latin typeface="Times New Roman"/>
                <a:cs typeface="Times New Roman"/>
              </a:rPr>
              <a:t> </a:t>
            </a:r>
            <a:r>
              <a:rPr dirty="0" sz="1800" spc="-5">
                <a:latin typeface="Times New Roman"/>
                <a:cs typeface="Times New Roman"/>
              </a:rPr>
              <a:t>primaryStage)</a:t>
            </a:r>
            <a:r>
              <a:rPr dirty="0" sz="1800">
                <a:latin typeface="Times New Roman"/>
                <a:cs typeface="Times New Roman"/>
              </a:rPr>
              <a:t> {</a:t>
            </a:r>
            <a:endParaRPr sz="1800">
              <a:latin typeface="Times New Roman"/>
              <a:cs typeface="Times New Roman"/>
            </a:endParaRPr>
          </a:p>
          <a:p>
            <a:pPr marL="469900">
              <a:lnSpc>
                <a:spcPts val="2125"/>
              </a:lnSpc>
            </a:pPr>
            <a:r>
              <a:rPr dirty="0" sz="1800" spc="-5" i="1">
                <a:solidFill>
                  <a:srgbClr val="8C8C8C"/>
                </a:solidFill>
                <a:latin typeface="Times New Roman"/>
                <a:cs typeface="Times New Roman"/>
              </a:rPr>
              <a:t>//</a:t>
            </a:r>
            <a:r>
              <a:rPr dirty="0" sz="1800" spc="-15" i="1">
                <a:solidFill>
                  <a:srgbClr val="8C8C8C"/>
                </a:solidFill>
                <a:latin typeface="Times New Roman"/>
                <a:cs typeface="Times New Roman"/>
              </a:rPr>
              <a:t> </a:t>
            </a:r>
            <a:r>
              <a:rPr dirty="0" sz="1800" spc="-5" i="1">
                <a:solidFill>
                  <a:srgbClr val="8C8C8C"/>
                </a:solidFill>
                <a:latin typeface="Times New Roman"/>
                <a:cs typeface="Times New Roman"/>
              </a:rPr>
              <a:t>Hold two buttons</a:t>
            </a:r>
            <a:r>
              <a:rPr dirty="0" sz="1800" spc="-10" i="1">
                <a:solidFill>
                  <a:srgbClr val="8C8C8C"/>
                </a:solidFill>
                <a:latin typeface="Times New Roman"/>
                <a:cs typeface="Times New Roman"/>
              </a:rPr>
              <a:t> </a:t>
            </a:r>
            <a:r>
              <a:rPr dirty="0" sz="1800" spc="-5" i="1">
                <a:solidFill>
                  <a:srgbClr val="8C8C8C"/>
                </a:solidFill>
                <a:latin typeface="Times New Roman"/>
                <a:cs typeface="Times New Roman"/>
              </a:rPr>
              <a:t>in</a:t>
            </a:r>
            <a:r>
              <a:rPr dirty="0" sz="1800" spc="-10" i="1">
                <a:solidFill>
                  <a:srgbClr val="8C8C8C"/>
                </a:solidFill>
                <a:latin typeface="Times New Roman"/>
                <a:cs typeface="Times New Roman"/>
              </a:rPr>
              <a:t> </a:t>
            </a:r>
            <a:r>
              <a:rPr dirty="0" sz="1800" i="1">
                <a:solidFill>
                  <a:srgbClr val="8C8C8C"/>
                </a:solidFill>
                <a:latin typeface="Times New Roman"/>
                <a:cs typeface="Times New Roman"/>
              </a:rPr>
              <a:t>an</a:t>
            </a:r>
            <a:r>
              <a:rPr dirty="0" sz="1800" spc="-5" i="1">
                <a:solidFill>
                  <a:srgbClr val="8C8C8C"/>
                </a:solidFill>
                <a:latin typeface="Times New Roman"/>
                <a:cs typeface="Times New Roman"/>
              </a:rPr>
              <a:t> </a:t>
            </a:r>
            <a:r>
              <a:rPr dirty="0" sz="1800" i="1">
                <a:solidFill>
                  <a:srgbClr val="8C8C8C"/>
                </a:solidFill>
                <a:latin typeface="Times New Roman"/>
                <a:cs typeface="Times New Roman"/>
              </a:rPr>
              <a:t>HBox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950">
              <a:latin typeface="Times New Roman"/>
              <a:cs typeface="Times New Roman"/>
            </a:endParaRPr>
          </a:p>
          <a:p>
            <a:pPr marL="469900">
              <a:lnSpc>
                <a:spcPct val="100000"/>
              </a:lnSpc>
            </a:pPr>
            <a:r>
              <a:rPr dirty="0" sz="1800" spc="-5" i="1">
                <a:solidFill>
                  <a:srgbClr val="8C8C8C"/>
                </a:solidFill>
                <a:latin typeface="Times New Roman"/>
                <a:cs typeface="Times New Roman"/>
              </a:rPr>
              <a:t>//</a:t>
            </a:r>
            <a:r>
              <a:rPr dirty="0" sz="1800" spc="-10" i="1">
                <a:solidFill>
                  <a:srgbClr val="8C8C8C"/>
                </a:solidFill>
                <a:latin typeface="Times New Roman"/>
                <a:cs typeface="Times New Roman"/>
              </a:rPr>
              <a:t> </a:t>
            </a:r>
            <a:r>
              <a:rPr dirty="0" sz="1800" spc="-15" i="1">
                <a:solidFill>
                  <a:srgbClr val="8C8C8C"/>
                </a:solidFill>
                <a:latin typeface="Times New Roman"/>
                <a:cs typeface="Times New Roman"/>
              </a:rPr>
              <a:t>Create</a:t>
            </a:r>
            <a:r>
              <a:rPr dirty="0" sz="1800" i="1">
                <a:solidFill>
                  <a:srgbClr val="8C8C8C"/>
                </a:solidFill>
                <a:latin typeface="Times New Roman"/>
                <a:cs typeface="Times New Roman"/>
              </a:rPr>
              <a:t> and </a:t>
            </a:r>
            <a:r>
              <a:rPr dirty="0" sz="1800" spc="-15" i="1">
                <a:solidFill>
                  <a:srgbClr val="8C8C8C"/>
                </a:solidFill>
                <a:latin typeface="Times New Roman"/>
                <a:cs typeface="Times New Roman"/>
              </a:rPr>
              <a:t>register</a:t>
            </a:r>
            <a:r>
              <a:rPr dirty="0" sz="1800" spc="-10" i="1">
                <a:solidFill>
                  <a:srgbClr val="8C8C8C"/>
                </a:solidFill>
                <a:latin typeface="Times New Roman"/>
                <a:cs typeface="Times New Roman"/>
              </a:rPr>
              <a:t> </a:t>
            </a:r>
            <a:r>
              <a:rPr dirty="0" sz="1800" spc="-5" i="1">
                <a:solidFill>
                  <a:srgbClr val="8C8C8C"/>
                </a:solidFill>
                <a:latin typeface="Times New Roman"/>
                <a:cs typeface="Times New Roman"/>
              </a:rPr>
              <a:t>the</a:t>
            </a:r>
            <a:r>
              <a:rPr dirty="0" sz="1800" i="1">
                <a:solidFill>
                  <a:srgbClr val="8C8C8C"/>
                </a:solidFill>
                <a:latin typeface="Times New Roman"/>
                <a:cs typeface="Times New Roman"/>
              </a:rPr>
              <a:t> </a:t>
            </a:r>
            <a:r>
              <a:rPr dirty="0" sz="1800" spc="-5" i="1">
                <a:solidFill>
                  <a:srgbClr val="8C8C8C"/>
                </a:solidFill>
                <a:latin typeface="Times New Roman"/>
                <a:cs typeface="Times New Roman"/>
              </a:rPr>
              <a:t>handler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850">
              <a:latin typeface="Times New Roman"/>
              <a:cs typeface="Times New Roman"/>
            </a:endParaRPr>
          </a:p>
          <a:p>
            <a:pPr marL="469900">
              <a:lnSpc>
                <a:spcPts val="2125"/>
              </a:lnSpc>
            </a:pPr>
            <a:r>
              <a:rPr dirty="0" sz="1800" spc="-5" i="1">
                <a:solidFill>
                  <a:srgbClr val="8C8C8C"/>
                </a:solidFill>
                <a:latin typeface="Times New Roman"/>
                <a:cs typeface="Times New Roman"/>
              </a:rPr>
              <a:t>//</a:t>
            </a:r>
            <a:r>
              <a:rPr dirty="0" sz="1800" spc="-10" i="1">
                <a:solidFill>
                  <a:srgbClr val="8C8C8C"/>
                </a:solidFill>
                <a:latin typeface="Times New Roman"/>
                <a:cs typeface="Times New Roman"/>
              </a:rPr>
              <a:t> </a:t>
            </a:r>
            <a:r>
              <a:rPr dirty="0" sz="1800" spc="-15" i="1">
                <a:solidFill>
                  <a:srgbClr val="8C8C8C"/>
                </a:solidFill>
                <a:latin typeface="Times New Roman"/>
                <a:cs typeface="Times New Roman"/>
              </a:rPr>
              <a:t>Create</a:t>
            </a:r>
            <a:r>
              <a:rPr dirty="0" sz="1800" i="1">
                <a:solidFill>
                  <a:srgbClr val="8C8C8C"/>
                </a:solidFill>
                <a:latin typeface="Times New Roman"/>
                <a:cs typeface="Times New Roman"/>
              </a:rPr>
              <a:t> a </a:t>
            </a:r>
            <a:r>
              <a:rPr dirty="0" sz="1800" spc="-5" i="1">
                <a:solidFill>
                  <a:srgbClr val="8C8C8C"/>
                </a:solidFill>
                <a:latin typeface="Times New Roman"/>
                <a:cs typeface="Times New Roman"/>
              </a:rPr>
              <a:t>scene</a:t>
            </a:r>
            <a:r>
              <a:rPr dirty="0" sz="1800" i="1">
                <a:solidFill>
                  <a:srgbClr val="8C8C8C"/>
                </a:solidFill>
                <a:latin typeface="Times New Roman"/>
                <a:cs typeface="Times New Roman"/>
              </a:rPr>
              <a:t> and </a:t>
            </a:r>
            <a:r>
              <a:rPr dirty="0" sz="1800" spc="-5" i="1">
                <a:solidFill>
                  <a:srgbClr val="8C8C8C"/>
                </a:solidFill>
                <a:latin typeface="Times New Roman"/>
                <a:cs typeface="Times New Roman"/>
              </a:rPr>
              <a:t>place it in</a:t>
            </a:r>
            <a:r>
              <a:rPr dirty="0" sz="1800" i="1">
                <a:solidFill>
                  <a:srgbClr val="8C8C8C"/>
                </a:solidFill>
                <a:latin typeface="Times New Roman"/>
                <a:cs typeface="Times New Roman"/>
              </a:rPr>
              <a:t> </a:t>
            </a:r>
            <a:r>
              <a:rPr dirty="0" sz="1800" spc="-5" i="1">
                <a:solidFill>
                  <a:srgbClr val="8C8C8C"/>
                </a:solidFill>
                <a:latin typeface="Times New Roman"/>
                <a:cs typeface="Times New Roman"/>
              </a:rPr>
              <a:t>the</a:t>
            </a:r>
            <a:r>
              <a:rPr dirty="0" sz="1800" i="1">
                <a:solidFill>
                  <a:srgbClr val="8C8C8C"/>
                </a:solidFill>
                <a:latin typeface="Times New Roman"/>
                <a:cs typeface="Times New Roman"/>
              </a:rPr>
              <a:t> </a:t>
            </a:r>
            <a:r>
              <a:rPr dirty="0" sz="1800" spc="-5" i="1">
                <a:solidFill>
                  <a:srgbClr val="8C8C8C"/>
                </a:solidFill>
                <a:latin typeface="Times New Roman"/>
                <a:cs typeface="Times New Roman"/>
              </a:rPr>
              <a:t>stage</a:t>
            </a:r>
            <a:endParaRPr sz="1800">
              <a:latin typeface="Times New Roman"/>
              <a:cs typeface="Times New Roman"/>
            </a:endParaRPr>
          </a:p>
          <a:p>
            <a:pPr marL="241300">
              <a:lnSpc>
                <a:spcPts val="2125"/>
              </a:lnSpc>
            </a:pPr>
            <a:r>
              <a:rPr dirty="0" sz="1800">
                <a:latin typeface="Times New Roman"/>
                <a:cs typeface="Times New Roman"/>
              </a:rPr>
              <a:t>}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950">
              <a:latin typeface="Times New Roman"/>
              <a:cs typeface="Times New Roman"/>
            </a:endParaRPr>
          </a:p>
          <a:p>
            <a:pPr marL="241300">
              <a:lnSpc>
                <a:spcPct val="100000"/>
              </a:lnSpc>
            </a:pPr>
            <a:r>
              <a:rPr dirty="0" sz="1800" spc="-5">
                <a:solidFill>
                  <a:srgbClr val="0033B3"/>
                </a:solidFill>
                <a:latin typeface="Times New Roman"/>
                <a:cs typeface="Times New Roman"/>
              </a:rPr>
              <a:t>class</a:t>
            </a:r>
            <a:r>
              <a:rPr dirty="0" sz="1800" spc="10">
                <a:solidFill>
                  <a:srgbClr val="0033B3"/>
                </a:solidFill>
                <a:latin typeface="Times New Roman"/>
                <a:cs typeface="Times New Roman"/>
              </a:rPr>
              <a:t> </a:t>
            </a:r>
            <a:r>
              <a:rPr dirty="0" sz="1800" spc="-5">
                <a:latin typeface="Times New Roman"/>
                <a:cs typeface="Times New Roman"/>
              </a:rPr>
              <a:t>EnlargeHandler</a:t>
            </a:r>
            <a:r>
              <a:rPr dirty="0" sz="1800" spc="15">
                <a:latin typeface="Times New Roman"/>
                <a:cs typeface="Times New Roman"/>
              </a:rPr>
              <a:t> </a:t>
            </a:r>
            <a:r>
              <a:rPr dirty="0" sz="1800" spc="-5">
                <a:solidFill>
                  <a:srgbClr val="0033B3"/>
                </a:solidFill>
                <a:latin typeface="Times New Roman"/>
                <a:cs typeface="Times New Roman"/>
              </a:rPr>
              <a:t>implements</a:t>
            </a:r>
            <a:r>
              <a:rPr dirty="0" sz="1800" spc="15">
                <a:solidFill>
                  <a:srgbClr val="0033B3"/>
                </a:solidFill>
                <a:latin typeface="Times New Roman"/>
                <a:cs typeface="Times New Roman"/>
              </a:rPr>
              <a:t> </a:t>
            </a:r>
            <a:r>
              <a:rPr dirty="0" sz="1800" spc="-5">
                <a:latin typeface="Times New Roman"/>
                <a:cs typeface="Times New Roman"/>
              </a:rPr>
              <a:t>EventHandler&lt;ActionEvent&gt;</a:t>
            </a:r>
            <a:r>
              <a:rPr dirty="0" sz="1800" spc="1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{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8739" y="4531867"/>
            <a:ext cx="3808095" cy="195198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699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Times New Roman"/>
                <a:cs typeface="Times New Roman"/>
              </a:rPr>
              <a:t>}</a:t>
            </a:r>
            <a:endParaRPr sz="1800">
              <a:latin typeface="Times New Roman"/>
              <a:cs typeface="Times New Roman"/>
            </a:endParaRPr>
          </a:p>
          <a:p>
            <a:pPr marL="241300">
              <a:lnSpc>
                <a:spcPct val="100000"/>
              </a:lnSpc>
              <a:spcBef>
                <a:spcPts val="45"/>
              </a:spcBef>
            </a:pPr>
            <a:r>
              <a:rPr dirty="0" sz="1800">
                <a:latin typeface="Times New Roman"/>
                <a:cs typeface="Times New Roman"/>
              </a:rPr>
              <a:t>}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850">
              <a:latin typeface="Times New Roman"/>
              <a:cs typeface="Times New Roman"/>
            </a:endParaRPr>
          </a:p>
          <a:p>
            <a:pPr marL="241300">
              <a:lnSpc>
                <a:spcPts val="2125"/>
              </a:lnSpc>
            </a:pPr>
            <a:r>
              <a:rPr dirty="0" sz="1800" spc="-5">
                <a:solidFill>
                  <a:srgbClr val="0033B3"/>
                </a:solidFill>
                <a:latin typeface="Times New Roman"/>
                <a:cs typeface="Times New Roman"/>
              </a:rPr>
              <a:t>public static void</a:t>
            </a:r>
            <a:r>
              <a:rPr dirty="0" sz="1800">
                <a:solidFill>
                  <a:srgbClr val="0033B3"/>
                </a:solidFill>
                <a:latin typeface="Times New Roman"/>
                <a:cs typeface="Times New Roman"/>
              </a:rPr>
              <a:t> </a:t>
            </a:r>
            <a:r>
              <a:rPr dirty="0" sz="1800" spc="-5">
                <a:solidFill>
                  <a:srgbClr val="00627A"/>
                </a:solidFill>
                <a:latin typeface="Times New Roman"/>
                <a:cs typeface="Times New Roman"/>
              </a:rPr>
              <a:t>main</a:t>
            </a:r>
            <a:r>
              <a:rPr dirty="0" sz="1800" spc="-5">
                <a:latin typeface="Times New Roman"/>
                <a:cs typeface="Times New Roman"/>
              </a:rPr>
              <a:t>(String[] </a:t>
            </a:r>
            <a:r>
              <a:rPr dirty="0" sz="1800" spc="-10">
                <a:latin typeface="Times New Roman"/>
                <a:cs typeface="Times New Roman"/>
              </a:rPr>
              <a:t>args)</a:t>
            </a:r>
            <a:r>
              <a:rPr dirty="0" sz="1800">
                <a:latin typeface="Times New Roman"/>
                <a:cs typeface="Times New Roman"/>
              </a:rPr>
              <a:t> {</a:t>
            </a:r>
            <a:endParaRPr sz="1800">
              <a:latin typeface="Times New Roman"/>
              <a:cs typeface="Times New Roman"/>
            </a:endParaRPr>
          </a:p>
          <a:p>
            <a:pPr marL="469900">
              <a:lnSpc>
                <a:spcPts val="2125"/>
              </a:lnSpc>
            </a:pPr>
            <a:r>
              <a:rPr dirty="0" sz="1800" spc="-5" i="1">
                <a:latin typeface="Times New Roman"/>
                <a:cs typeface="Times New Roman"/>
              </a:rPr>
              <a:t>launch</a:t>
            </a:r>
            <a:r>
              <a:rPr dirty="0" sz="1800" spc="-5">
                <a:latin typeface="Times New Roman"/>
                <a:cs typeface="Times New Roman"/>
              </a:rPr>
              <a:t>(args);</a:t>
            </a:r>
            <a:endParaRPr sz="1800">
              <a:latin typeface="Times New Roman"/>
              <a:cs typeface="Times New Roman"/>
            </a:endParaRPr>
          </a:p>
          <a:p>
            <a:pPr marL="241300">
              <a:lnSpc>
                <a:spcPct val="100000"/>
              </a:lnSpc>
              <a:spcBef>
                <a:spcPts val="50"/>
              </a:spcBef>
            </a:pPr>
            <a:r>
              <a:rPr dirty="0" sz="1800">
                <a:latin typeface="Times New Roman"/>
                <a:cs typeface="Times New Roman"/>
              </a:rPr>
              <a:t>}</a:t>
            </a: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dirty="0" sz="1800">
                <a:latin typeface="Times New Roman"/>
                <a:cs typeface="Times New Roman"/>
              </a:rPr>
              <a:t>}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630"/>
              </a:lnSpc>
            </a:pPr>
            <a:fld id="{81D60167-4931-47E6-BA6A-407CBD079E47}" type="slidenum">
              <a:rPr dirty="0"/>
              <a:t>120</a:t>
            </a:fld>
          </a:p>
        </p:txBody>
      </p:sp>
      <p:sp>
        <p:nvSpPr>
          <p:cNvPr id="2" name="object 2"/>
          <p:cNvSpPr txBox="1"/>
          <p:nvPr/>
        </p:nvSpPr>
        <p:spPr>
          <a:xfrm>
            <a:off x="78739" y="706627"/>
            <a:ext cx="4826635" cy="497268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241300" marR="1076325" indent="-228600">
              <a:lnSpc>
                <a:spcPct val="101099"/>
              </a:lnSpc>
              <a:spcBef>
                <a:spcPts val="75"/>
              </a:spcBef>
            </a:pPr>
            <a:r>
              <a:rPr dirty="0" sz="1800" spc="-5">
                <a:solidFill>
                  <a:srgbClr val="0033B3"/>
                </a:solidFill>
                <a:latin typeface="Times New Roman"/>
                <a:cs typeface="Times New Roman"/>
              </a:rPr>
              <a:t>class</a:t>
            </a:r>
            <a:r>
              <a:rPr dirty="0" sz="1800">
                <a:solidFill>
                  <a:srgbClr val="0033B3"/>
                </a:solidFill>
                <a:latin typeface="Times New Roman"/>
                <a:cs typeface="Times New Roman"/>
              </a:rPr>
              <a:t> </a:t>
            </a:r>
            <a:r>
              <a:rPr dirty="0" sz="1800" spc="-5">
                <a:latin typeface="Times New Roman"/>
                <a:cs typeface="Times New Roman"/>
              </a:rPr>
              <a:t>CirclePane</a:t>
            </a:r>
            <a:r>
              <a:rPr dirty="0" sz="1800">
                <a:latin typeface="Times New Roman"/>
                <a:cs typeface="Times New Roman"/>
              </a:rPr>
              <a:t> </a:t>
            </a:r>
            <a:r>
              <a:rPr dirty="0" sz="1800" spc="-5">
                <a:solidFill>
                  <a:srgbClr val="0033B3"/>
                </a:solidFill>
                <a:latin typeface="Times New Roman"/>
                <a:cs typeface="Times New Roman"/>
              </a:rPr>
              <a:t>extends </a:t>
            </a:r>
            <a:r>
              <a:rPr dirty="0" sz="1800" spc="-5">
                <a:latin typeface="Times New Roman"/>
                <a:cs typeface="Times New Roman"/>
              </a:rPr>
              <a:t>StackPane</a:t>
            </a:r>
            <a:r>
              <a:rPr dirty="0" sz="1800">
                <a:latin typeface="Times New Roman"/>
                <a:cs typeface="Times New Roman"/>
              </a:rPr>
              <a:t> { </a:t>
            </a:r>
            <a:r>
              <a:rPr dirty="0" sz="1800" spc="5">
                <a:latin typeface="Times New Roman"/>
                <a:cs typeface="Times New Roman"/>
              </a:rPr>
              <a:t> </a:t>
            </a:r>
            <a:r>
              <a:rPr dirty="0" sz="1800" spc="-5">
                <a:solidFill>
                  <a:srgbClr val="0033B3"/>
                </a:solidFill>
                <a:latin typeface="Times New Roman"/>
                <a:cs typeface="Times New Roman"/>
              </a:rPr>
              <a:t>private </a:t>
            </a:r>
            <a:r>
              <a:rPr dirty="0" sz="1800" spc="-5">
                <a:latin typeface="Times New Roman"/>
                <a:cs typeface="Times New Roman"/>
              </a:rPr>
              <a:t>Circle</a:t>
            </a:r>
            <a:r>
              <a:rPr dirty="0" sz="1800">
                <a:latin typeface="Times New Roman"/>
                <a:cs typeface="Times New Roman"/>
              </a:rPr>
              <a:t> </a:t>
            </a:r>
            <a:r>
              <a:rPr dirty="0" sz="1800" spc="-5">
                <a:solidFill>
                  <a:srgbClr val="871094"/>
                </a:solidFill>
                <a:latin typeface="Times New Roman"/>
                <a:cs typeface="Times New Roman"/>
              </a:rPr>
              <a:t>circle</a:t>
            </a:r>
            <a:r>
              <a:rPr dirty="0" sz="1800">
                <a:solidFill>
                  <a:srgbClr val="871094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=</a:t>
            </a:r>
            <a:r>
              <a:rPr dirty="0" sz="1800" spc="-5"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33B3"/>
                </a:solidFill>
                <a:latin typeface="Times New Roman"/>
                <a:cs typeface="Times New Roman"/>
              </a:rPr>
              <a:t>new </a:t>
            </a:r>
            <a:r>
              <a:rPr dirty="0" sz="1800" spc="-5">
                <a:latin typeface="Times New Roman"/>
                <a:cs typeface="Times New Roman"/>
              </a:rPr>
              <a:t>Circle(</a:t>
            </a:r>
            <a:r>
              <a:rPr dirty="0" sz="1800" spc="-5">
                <a:solidFill>
                  <a:srgbClr val="1750EB"/>
                </a:solidFill>
                <a:latin typeface="Times New Roman"/>
                <a:cs typeface="Times New Roman"/>
              </a:rPr>
              <a:t>50</a:t>
            </a:r>
            <a:r>
              <a:rPr dirty="0" sz="1800" spc="-5">
                <a:latin typeface="Times New Roman"/>
                <a:cs typeface="Times New Roman"/>
              </a:rPr>
              <a:t>);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850">
              <a:latin typeface="Times New Roman"/>
              <a:cs typeface="Times New Roman"/>
            </a:endParaRPr>
          </a:p>
          <a:p>
            <a:pPr marL="469900" marR="1439545" indent="-228600">
              <a:lnSpc>
                <a:spcPct val="100000"/>
              </a:lnSpc>
            </a:pPr>
            <a:r>
              <a:rPr dirty="0" sz="1800" spc="-5">
                <a:solidFill>
                  <a:srgbClr val="0033B3"/>
                </a:solidFill>
                <a:latin typeface="Times New Roman"/>
                <a:cs typeface="Times New Roman"/>
              </a:rPr>
              <a:t>public </a:t>
            </a:r>
            <a:r>
              <a:rPr dirty="0" sz="1800" spc="-5">
                <a:solidFill>
                  <a:srgbClr val="00627A"/>
                </a:solidFill>
                <a:latin typeface="Times New Roman"/>
                <a:cs typeface="Times New Roman"/>
              </a:rPr>
              <a:t>CirclePane</a:t>
            </a:r>
            <a:r>
              <a:rPr dirty="0" sz="1800" spc="-5">
                <a:latin typeface="Times New Roman"/>
                <a:cs typeface="Times New Roman"/>
              </a:rPr>
              <a:t>()</a:t>
            </a:r>
            <a:r>
              <a:rPr dirty="0" sz="1800">
                <a:latin typeface="Times New Roman"/>
                <a:cs typeface="Times New Roman"/>
              </a:rPr>
              <a:t> { </a:t>
            </a:r>
            <a:r>
              <a:rPr dirty="0" sz="1800" spc="5">
                <a:latin typeface="Times New Roman"/>
                <a:cs typeface="Times New Roman"/>
              </a:rPr>
              <a:t> </a:t>
            </a:r>
            <a:r>
              <a:rPr dirty="0" sz="1800" spc="-5">
                <a:latin typeface="Times New Roman"/>
                <a:cs typeface="Times New Roman"/>
              </a:rPr>
              <a:t>getChildren().add(</a:t>
            </a:r>
            <a:r>
              <a:rPr dirty="0" sz="1800" spc="-5">
                <a:solidFill>
                  <a:srgbClr val="871094"/>
                </a:solidFill>
                <a:latin typeface="Times New Roman"/>
                <a:cs typeface="Times New Roman"/>
              </a:rPr>
              <a:t>circle</a:t>
            </a:r>
            <a:r>
              <a:rPr dirty="0" sz="1800" spc="-5">
                <a:latin typeface="Times New Roman"/>
                <a:cs typeface="Times New Roman"/>
              </a:rPr>
              <a:t>); </a:t>
            </a:r>
            <a:r>
              <a:rPr dirty="0" sz="1800"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871094"/>
                </a:solidFill>
                <a:latin typeface="Times New Roman"/>
                <a:cs typeface="Times New Roman"/>
              </a:rPr>
              <a:t>c</a:t>
            </a:r>
            <a:r>
              <a:rPr dirty="0" sz="1800" spc="-5">
                <a:solidFill>
                  <a:srgbClr val="871094"/>
                </a:solidFill>
                <a:latin typeface="Times New Roman"/>
                <a:cs typeface="Times New Roman"/>
              </a:rPr>
              <a:t>i</a:t>
            </a:r>
            <a:r>
              <a:rPr dirty="0" sz="1800">
                <a:solidFill>
                  <a:srgbClr val="871094"/>
                </a:solidFill>
                <a:latin typeface="Times New Roman"/>
                <a:cs typeface="Times New Roman"/>
              </a:rPr>
              <a:t>rc</a:t>
            </a:r>
            <a:r>
              <a:rPr dirty="0" sz="1800" spc="-5">
                <a:solidFill>
                  <a:srgbClr val="871094"/>
                </a:solidFill>
                <a:latin typeface="Times New Roman"/>
                <a:cs typeface="Times New Roman"/>
              </a:rPr>
              <a:t>l</a:t>
            </a:r>
            <a:r>
              <a:rPr dirty="0" sz="1800">
                <a:solidFill>
                  <a:srgbClr val="871094"/>
                </a:solidFill>
                <a:latin typeface="Times New Roman"/>
                <a:cs typeface="Times New Roman"/>
              </a:rPr>
              <a:t>e</a:t>
            </a:r>
            <a:r>
              <a:rPr dirty="0" sz="1800">
                <a:latin typeface="Times New Roman"/>
                <a:cs typeface="Times New Roman"/>
              </a:rPr>
              <a:t>.</a:t>
            </a:r>
            <a:r>
              <a:rPr dirty="0" sz="1800" spc="-5">
                <a:latin typeface="Times New Roman"/>
                <a:cs typeface="Times New Roman"/>
              </a:rPr>
              <a:t>s</a:t>
            </a:r>
            <a:r>
              <a:rPr dirty="0" sz="1800">
                <a:latin typeface="Times New Roman"/>
                <a:cs typeface="Times New Roman"/>
              </a:rPr>
              <a:t>e</a:t>
            </a:r>
            <a:r>
              <a:rPr dirty="0" sz="1800" spc="-5">
                <a:latin typeface="Times New Roman"/>
                <a:cs typeface="Times New Roman"/>
              </a:rPr>
              <a:t>tSt</a:t>
            </a:r>
            <a:r>
              <a:rPr dirty="0" sz="1800">
                <a:latin typeface="Times New Roman"/>
                <a:cs typeface="Times New Roman"/>
              </a:rPr>
              <a:t>roke(</a:t>
            </a:r>
            <a:r>
              <a:rPr dirty="0" sz="1800" spc="-5">
                <a:latin typeface="Times New Roman"/>
                <a:cs typeface="Times New Roman"/>
              </a:rPr>
              <a:t>C</a:t>
            </a:r>
            <a:r>
              <a:rPr dirty="0" sz="1800">
                <a:latin typeface="Times New Roman"/>
                <a:cs typeface="Times New Roman"/>
              </a:rPr>
              <a:t>o</a:t>
            </a:r>
            <a:r>
              <a:rPr dirty="0" sz="1800" spc="-5">
                <a:latin typeface="Times New Roman"/>
                <a:cs typeface="Times New Roman"/>
              </a:rPr>
              <a:t>l</a:t>
            </a:r>
            <a:r>
              <a:rPr dirty="0" sz="1800">
                <a:latin typeface="Times New Roman"/>
                <a:cs typeface="Times New Roman"/>
              </a:rPr>
              <a:t>o</a:t>
            </a:r>
            <a:r>
              <a:rPr dirty="0" sz="1800" spc="-100">
                <a:latin typeface="Times New Roman"/>
                <a:cs typeface="Times New Roman"/>
              </a:rPr>
              <a:t>r</a:t>
            </a:r>
            <a:r>
              <a:rPr dirty="0" sz="1800">
                <a:latin typeface="Times New Roman"/>
                <a:cs typeface="Times New Roman"/>
              </a:rPr>
              <a:t>.</a:t>
            </a:r>
            <a:r>
              <a:rPr dirty="0" sz="1800" i="1">
                <a:solidFill>
                  <a:srgbClr val="871094"/>
                </a:solidFill>
                <a:latin typeface="Times New Roman"/>
                <a:cs typeface="Times New Roman"/>
              </a:rPr>
              <a:t>B</a:t>
            </a:r>
            <a:r>
              <a:rPr dirty="0" sz="1800" spc="-5" i="1">
                <a:solidFill>
                  <a:srgbClr val="871094"/>
                </a:solidFill>
                <a:latin typeface="Times New Roman"/>
                <a:cs typeface="Times New Roman"/>
              </a:rPr>
              <a:t>L</a:t>
            </a:r>
            <a:r>
              <a:rPr dirty="0" sz="1800" i="1">
                <a:solidFill>
                  <a:srgbClr val="871094"/>
                </a:solidFill>
                <a:latin typeface="Times New Roman"/>
                <a:cs typeface="Times New Roman"/>
              </a:rPr>
              <a:t>AC</a:t>
            </a:r>
            <a:r>
              <a:rPr dirty="0" sz="1800" spc="-5" i="1">
                <a:solidFill>
                  <a:srgbClr val="871094"/>
                </a:solidFill>
                <a:latin typeface="Times New Roman"/>
                <a:cs typeface="Times New Roman"/>
              </a:rPr>
              <a:t>K</a:t>
            </a:r>
            <a:r>
              <a:rPr dirty="0" sz="1800">
                <a:latin typeface="Times New Roman"/>
                <a:cs typeface="Times New Roman"/>
              </a:rPr>
              <a:t>);  </a:t>
            </a:r>
            <a:r>
              <a:rPr dirty="0" sz="1800" spc="-10">
                <a:solidFill>
                  <a:srgbClr val="871094"/>
                </a:solidFill>
                <a:latin typeface="Times New Roman"/>
                <a:cs typeface="Times New Roman"/>
              </a:rPr>
              <a:t>circle</a:t>
            </a:r>
            <a:r>
              <a:rPr dirty="0" sz="1800" spc="-10">
                <a:latin typeface="Times New Roman"/>
                <a:cs typeface="Times New Roman"/>
              </a:rPr>
              <a:t>.setFill(Color.</a:t>
            </a:r>
            <a:r>
              <a:rPr dirty="0" sz="1800" spc="-10" i="1">
                <a:solidFill>
                  <a:srgbClr val="871094"/>
                </a:solidFill>
                <a:latin typeface="Times New Roman"/>
                <a:cs typeface="Times New Roman"/>
              </a:rPr>
              <a:t>WHITE</a:t>
            </a:r>
            <a:r>
              <a:rPr dirty="0" sz="1800" spc="-10">
                <a:latin typeface="Times New Roman"/>
                <a:cs typeface="Times New Roman"/>
              </a:rPr>
              <a:t>);</a:t>
            </a:r>
            <a:endParaRPr sz="1800">
              <a:latin typeface="Times New Roman"/>
              <a:cs typeface="Times New Roman"/>
            </a:endParaRPr>
          </a:p>
          <a:p>
            <a:pPr marL="241300">
              <a:lnSpc>
                <a:spcPct val="100000"/>
              </a:lnSpc>
              <a:spcBef>
                <a:spcPts val="50"/>
              </a:spcBef>
            </a:pPr>
            <a:r>
              <a:rPr dirty="0" sz="1800">
                <a:latin typeface="Times New Roman"/>
                <a:cs typeface="Times New Roman"/>
              </a:rPr>
              <a:t>}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950">
              <a:latin typeface="Times New Roman"/>
              <a:cs typeface="Times New Roman"/>
            </a:endParaRPr>
          </a:p>
          <a:p>
            <a:pPr marL="469900" marR="688975" indent="-228600">
              <a:lnSpc>
                <a:spcPts val="2110"/>
              </a:lnSpc>
            </a:pPr>
            <a:r>
              <a:rPr dirty="0" sz="1800" spc="-5">
                <a:solidFill>
                  <a:srgbClr val="0033B3"/>
                </a:solidFill>
                <a:latin typeface="Times New Roman"/>
                <a:cs typeface="Times New Roman"/>
              </a:rPr>
              <a:t>public void</a:t>
            </a:r>
            <a:r>
              <a:rPr dirty="0" sz="1800">
                <a:solidFill>
                  <a:srgbClr val="0033B3"/>
                </a:solidFill>
                <a:latin typeface="Times New Roman"/>
                <a:cs typeface="Times New Roman"/>
              </a:rPr>
              <a:t> </a:t>
            </a:r>
            <a:r>
              <a:rPr dirty="0" sz="1800" spc="-5">
                <a:solidFill>
                  <a:srgbClr val="00627A"/>
                </a:solidFill>
                <a:latin typeface="Times New Roman"/>
                <a:cs typeface="Times New Roman"/>
              </a:rPr>
              <a:t>enlarge</a:t>
            </a:r>
            <a:r>
              <a:rPr dirty="0" sz="1800" spc="-5">
                <a:latin typeface="Times New Roman"/>
                <a:cs typeface="Times New Roman"/>
              </a:rPr>
              <a:t>() </a:t>
            </a:r>
            <a:r>
              <a:rPr dirty="0" sz="1800">
                <a:latin typeface="Times New Roman"/>
                <a:cs typeface="Times New Roman"/>
              </a:rPr>
              <a:t>{ </a:t>
            </a:r>
            <a:r>
              <a:rPr dirty="0" sz="1800" spc="5">
                <a:latin typeface="Times New Roman"/>
                <a:cs typeface="Times New Roman"/>
              </a:rPr>
              <a:t> </a:t>
            </a:r>
            <a:r>
              <a:rPr dirty="0" sz="1800" spc="-5">
                <a:solidFill>
                  <a:srgbClr val="871094"/>
                </a:solidFill>
                <a:latin typeface="Times New Roman"/>
                <a:cs typeface="Times New Roman"/>
              </a:rPr>
              <a:t>circle</a:t>
            </a:r>
            <a:r>
              <a:rPr dirty="0" sz="1800" spc="-5">
                <a:latin typeface="Times New Roman"/>
                <a:cs typeface="Times New Roman"/>
              </a:rPr>
              <a:t>.setRadius(</a:t>
            </a:r>
            <a:r>
              <a:rPr dirty="0" sz="1800" spc="-5">
                <a:solidFill>
                  <a:srgbClr val="871094"/>
                </a:solidFill>
                <a:latin typeface="Times New Roman"/>
                <a:cs typeface="Times New Roman"/>
              </a:rPr>
              <a:t>circle</a:t>
            </a:r>
            <a:r>
              <a:rPr dirty="0" sz="1800" spc="-5">
                <a:latin typeface="Times New Roman"/>
                <a:cs typeface="Times New Roman"/>
              </a:rPr>
              <a:t>.getRadius()</a:t>
            </a:r>
            <a:r>
              <a:rPr dirty="0" sz="1800" spc="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+</a:t>
            </a:r>
            <a:r>
              <a:rPr dirty="0" sz="1800" spc="5"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1750EB"/>
                </a:solidFill>
                <a:latin typeface="Times New Roman"/>
                <a:cs typeface="Times New Roman"/>
              </a:rPr>
              <a:t>2</a:t>
            </a:r>
            <a:r>
              <a:rPr dirty="0" sz="1800">
                <a:latin typeface="Times New Roman"/>
                <a:cs typeface="Times New Roman"/>
              </a:rPr>
              <a:t>);</a:t>
            </a:r>
            <a:endParaRPr sz="1800">
              <a:latin typeface="Times New Roman"/>
              <a:cs typeface="Times New Roman"/>
            </a:endParaRPr>
          </a:p>
          <a:p>
            <a:pPr marL="241300">
              <a:lnSpc>
                <a:spcPts val="2125"/>
              </a:lnSpc>
            </a:pPr>
            <a:r>
              <a:rPr dirty="0" sz="1800">
                <a:latin typeface="Times New Roman"/>
                <a:cs typeface="Times New Roman"/>
              </a:rPr>
              <a:t>}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850">
              <a:latin typeface="Times New Roman"/>
              <a:cs typeface="Times New Roman"/>
            </a:endParaRPr>
          </a:p>
          <a:p>
            <a:pPr marL="469900" marR="669925" indent="-228600">
              <a:lnSpc>
                <a:spcPct val="101099"/>
              </a:lnSpc>
            </a:pPr>
            <a:r>
              <a:rPr dirty="0" sz="1800" spc="-5">
                <a:solidFill>
                  <a:srgbClr val="0033B3"/>
                </a:solidFill>
                <a:latin typeface="Times New Roman"/>
                <a:cs typeface="Times New Roman"/>
              </a:rPr>
              <a:t>public void</a:t>
            </a:r>
            <a:r>
              <a:rPr dirty="0" sz="1800">
                <a:solidFill>
                  <a:srgbClr val="0033B3"/>
                </a:solidFill>
                <a:latin typeface="Times New Roman"/>
                <a:cs typeface="Times New Roman"/>
              </a:rPr>
              <a:t> </a:t>
            </a:r>
            <a:r>
              <a:rPr dirty="0" sz="1800" spc="-5">
                <a:solidFill>
                  <a:srgbClr val="00627A"/>
                </a:solidFill>
                <a:latin typeface="Times New Roman"/>
                <a:cs typeface="Times New Roman"/>
              </a:rPr>
              <a:t>shrink</a:t>
            </a:r>
            <a:r>
              <a:rPr dirty="0" sz="1800" spc="-5">
                <a:latin typeface="Times New Roman"/>
                <a:cs typeface="Times New Roman"/>
              </a:rPr>
              <a:t>()</a:t>
            </a:r>
            <a:r>
              <a:rPr dirty="0" sz="1800">
                <a:latin typeface="Times New Roman"/>
                <a:cs typeface="Times New Roman"/>
              </a:rPr>
              <a:t> { </a:t>
            </a:r>
            <a:r>
              <a:rPr dirty="0" sz="1800" spc="5">
                <a:latin typeface="Times New Roman"/>
                <a:cs typeface="Times New Roman"/>
              </a:rPr>
              <a:t> </a:t>
            </a:r>
            <a:r>
              <a:rPr dirty="0" sz="1800" spc="-5">
                <a:solidFill>
                  <a:srgbClr val="871094"/>
                </a:solidFill>
                <a:latin typeface="Times New Roman"/>
                <a:cs typeface="Times New Roman"/>
              </a:rPr>
              <a:t>circle</a:t>
            </a:r>
            <a:r>
              <a:rPr dirty="0" sz="1800" spc="-5">
                <a:latin typeface="Times New Roman"/>
                <a:cs typeface="Times New Roman"/>
              </a:rPr>
              <a:t>.setRadius(</a:t>
            </a:r>
            <a:r>
              <a:rPr dirty="0" sz="1800" spc="-5">
                <a:solidFill>
                  <a:srgbClr val="871094"/>
                </a:solidFill>
                <a:latin typeface="Times New Roman"/>
                <a:cs typeface="Times New Roman"/>
              </a:rPr>
              <a:t>circle</a:t>
            </a:r>
            <a:r>
              <a:rPr dirty="0" sz="1800" spc="-5">
                <a:latin typeface="Times New Roman"/>
                <a:cs typeface="Times New Roman"/>
              </a:rPr>
              <a:t>.getRadius()</a:t>
            </a:r>
            <a:r>
              <a:rPr dirty="0" sz="1800" spc="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&gt; </a:t>
            </a:r>
            <a:r>
              <a:rPr dirty="0" sz="1800">
                <a:solidFill>
                  <a:srgbClr val="1750EB"/>
                </a:solidFill>
                <a:latin typeface="Times New Roman"/>
                <a:cs typeface="Times New Roman"/>
              </a:rPr>
              <a:t>2</a:t>
            </a:r>
            <a:r>
              <a:rPr dirty="0" sz="1800" spc="5">
                <a:solidFill>
                  <a:srgbClr val="1750EB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?</a:t>
            </a:r>
            <a:endParaRPr sz="1800">
              <a:latin typeface="Times New Roman"/>
              <a:cs typeface="Times New Roman"/>
            </a:endParaRPr>
          </a:p>
          <a:p>
            <a:pPr marL="927100">
              <a:lnSpc>
                <a:spcPts val="2110"/>
              </a:lnSpc>
            </a:pPr>
            <a:r>
              <a:rPr dirty="0" sz="1800" spc="-5">
                <a:solidFill>
                  <a:srgbClr val="871094"/>
                </a:solidFill>
                <a:latin typeface="Times New Roman"/>
                <a:cs typeface="Times New Roman"/>
              </a:rPr>
              <a:t>circle</a:t>
            </a:r>
            <a:r>
              <a:rPr dirty="0" sz="1800" spc="-5">
                <a:latin typeface="Times New Roman"/>
                <a:cs typeface="Times New Roman"/>
              </a:rPr>
              <a:t>.getRadius()</a:t>
            </a:r>
            <a:r>
              <a:rPr dirty="0" sz="1800" spc="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-</a:t>
            </a:r>
            <a:r>
              <a:rPr dirty="0" sz="1800" spc="10"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1750EB"/>
                </a:solidFill>
                <a:latin typeface="Times New Roman"/>
                <a:cs typeface="Times New Roman"/>
              </a:rPr>
              <a:t>2</a:t>
            </a:r>
            <a:r>
              <a:rPr dirty="0" sz="1800" spc="10">
                <a:solidFill>
                  <a:srgbClr val="1750EB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:</a:t>
            </a:r>
            <a:r>
              <a:rPr dirty="0" sz="1800" spc="5">
                <a:latin typeface="Times New Roman"/>
                <a:cs typeface="Times New Roman"/>
              </a:rPr>
              <a:t> </a:t>
            </a:r>
            <a:r>
              <a:rPr dirty="0" sz="1800" spc="-5">
                <a:solidFill>
                  <a:srgbClr val="871094"/>
                </a:solidFill>
                <a:latin typeface="Times New Roman"/>
                <a:cs typeface="Times New Roman"/>
              </a:rPr>
              <a:t>circle</a:t>
            </a:r>
            <a:r>
              <a:rPr dirty="0" sz="1800" spc="-5">
                <a:latin typeface="Times New Roman"/>
                <a:cs typeface="Times New Roman"/>
              </a:rPr>
              <a:t>.getRadius());</a:t>
            </a:r>
            <a:endParaRPr sz="1800">
              <a:latin typeface="Times New Roman"/>
              <a:cs typeface="Times New Roman"/>
            </a:endParaRPr>
          </a:p>
          <a:p>
            <a:pPr marL="241300">
              <a:lnSpc>
                <a:spcPct val="100000"/>
              </a:lnSpc>
              <a:spcBef>
                <a:spcPts val="25"/>
              </a:spcBef>
            </a:pPr>
            <a:r>
              <a:rPr dirty="0" sz="1800">
                <a:latin typeface="Times New Roman"/>
                <a:cs typeface="Times New Roman"/>
              </a:rPr>
              <a:t>}</a:t>
            </a: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dirty="0" sz="1800">
                <a:latin typeface="Times New Roman"/>
                <a:cs typeface="Times New Roman"/>
              </a:rPr>
              <a:t>}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630"/>
              </a:lnSpc>
            </a:pPr>
            <a:r>
              <a:rPr dirty="0"/>
              <a:t>123</a:t>
            </a: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01068" y="339851"/>
            <a:ext cx="4742180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 b="0">
                <a:latin typeface="Times New Roman"/>
                <a:cs typeface="Times New Roman"/>
              </a:rPr>
              <a:t>Inner</a:t>
            </a:r>
            <a:r>
              <a:rPr dirty="0" spc="-25" b="0">
                <a:latin typeface="Times New Roman"/>
                <a:cs typeface="Times New Roman"/>
              </a:rPr>
              <a:t> </a:t>
            </a:r>
            <a:r>
              <a:rPr dirty="0" spc="-5" b="0">
                <a:latin typeface="Times New Roman"/>
                <a:cs typeface="Times New Roman"/>
              </a:rPr>
              <a:t>Class</a:t>
            </a:r>
            <a:r>
              <a:rPr dirty="0" spc="-20" b="0">
                <a:latin typeface="Times New Roman"/>
                <a:cs typeface="Times New Roman"/>
              </a:rPr>
              <a:t> </a:t>
            </a:r>
            <a:r>
              <a:rPr dirty="0" spc="-5" b="0">
                <a:latin typeface="Times New Roman"/>
                <a:cs typeface="Times New Roman"/>
              </a:rPr>
              <a:t>Listeners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88975" y="1392428"/>
            <a:ext cx="7823200" cy="4954270"/>
          </a:xfrm>
          <a:prstGeom prst="rect">
            <a:avLst/>
          </a:prstGeom>
        </p:spPr>
        <p:txBody>
          <a:bodyPr wrap="square" lIns="0" tIns="33020" rIns="0" bIns="0" rtlCol="0" vert="horz">
            <a:spAutoFit/>
          </a:bodyPr>
          <a:lstStyle/>
          <a:p>
            <a:pPr marL="355600" marR="309880" indent="-342900">
              <a:lnSpc>
                <a:spcPts val="4300"/>
              </a:lnSpc>
              <a:spcBef>
                <a:spcPts val="260"/>
              </a:spcBef>
              <a:buSzPct val="75000"/>
              <a:buFont typeface="Wingdings"/>
              <a:buChar char="■"/>
              <a:tabLst>
                <a:tab pos="354965" algn="l"/>
                <a:tab pos="355600" algn="l"/>
              </a:tabLst>
            </a:pPr>
            <a:r>
              <a:rPr dirty="0" sz="3600">
                <a:latin typeface="Times New Roman"/>
                <a:cs typeface="Times New Roman"/>
              </a:rPr>
              <a:t>A</a:t>
            </a:r>
            <a:r>
              <a:rPr dirty="0" sz="3600" spc="-200">
                <a:latin typeface="Times New Roman"/>
                <a:cs typeface="Times New Roman"/>
              </a:rPr>
              <a:t> </a:t>
            </a:r>
            <a:r>
              <a:rPr dirty="0" sz="3600" spc="-5">
                <a:latin typeface="Times New Roman"/>
                <a:cs typeface="Times New Roman"/>
              </a:rPr>
              <a:t>listener</a:t>
            </a:r>
            <a:r>
              <a:rPr dirty="0" sz="3600">
                <a:latin typeface="Times New Roman"/>
                <a:cs typeface="Times New Roman"/>
              </a:rPr>
              <a:t> </a:t>
            </a:r>
            <a:r>
              <a:rPr dirty="0" sz="3600" spc="-5">
                <a:latin typeface="Times New Roman"/>
                <a:cs typeface="Times New Roman"/>
              </a:rPr>
              <a:t>class is designed</a:t>
            </a:r>
            <a:r>
              <a:rPr dirty="0" sz="3600">
                <a:latin typeface="Times New Roman"/>
                <a:cs typeface="Times New Roman"/>
              </a:rPr>
              <a:t> </a:t>
            </a:r>
            <a:r>
              <a:rPr dirty="0" sz="3600" spc="-5">
                <a:latin typeface="Times New Roman"/>
                <a:cs typeface="Times New Roman"/>
              </a:rPr>
              <a:t>specifically </a:t>
            </a:r>
            <a:r>
              <a:rPr dirty="0" sz="3600" spc="-885">
                <a:latin typeface="Times New Roman"/>
                <a:cs typeface="Times New Roman"/>
              </a:rPr>
              <a:t> </a:t>
            </a:r>
            <a:r>
              <a:rPr dirty="0" sz="3600" spc="-5">
                <a:latin typeface="Times New Roman"/>
                <a:cs typeface="Times New Roman"/>
              </a:rPr>
              <a:t>to create</a:t>
            </a:r>
            <a:r>
              <a:rPr dirty="0" sz="3600">
                <a:latin typeface="Times New Roman"/>
                <a:cs typeface="Times New Roman"/>
              </a:rPr>
              <a:t> a</a:t>
            </a:r>
            <a:r>
              <a:rPr dirty="0" sz="3600" spc="-5">
                <a:latin typeface="Times New Roman"/>
                <a:cs typeface="Times New Roman"/>
              </a:rPr>
              <a:t> listener</a:t>
            </a:r>
            <a:r>
              <a:rPr dirty="0" sz="3600">
                <a:latin typeface="Times New Roman"/>
                <a:cs typeface="Times New Roman"/>
              </a:rPr>
              <a:t> </a:t>
            </a:r>
            <a:r>
              <a:rPr dirty="0" sz="3600" spc="-5">
                <a:latin typeface="Times New Roman"/>
                <a:cs typeface="Times New Roman"/>
              </a:rPr>
              <a:t>object </a:t>
            </a:r>
            <a:r>
              <a:rPr dirty="0" sz="3600">
                <a:latin typeface="Times New Roman"/>
                <a:cs typeface="Times New Roman"/>
              </a:rPr>
              <a:t>for</a:t>
            </a:r>
            <a:r>
              <a:rPr dirty="0" sz="3600" spc="-5">
                <a:latin typeface="Times New Roman"/>
                <a:cs typeface="Times New Roman"/>
              </a:rPr>
              <a:t> </a:t>
            </a:r>
            <a:r>
              <a:rPr dirty="0" sz="3600">
                <a:latin typeface="Times New Roman"/>
                <a:cs typeface="Times New Roman"/>
              </a:rPr>
              <a:t>a GUI </a:t>
            </a:r>
            <a:r>
              <a:rPr dirty="0" sz="3600" spc="5">
                <a:latin typeface="Times New Roman"/>
                <a:cs typeface="Times New Roman"/>
              </a:rPr>
              <a:t> </a:t>
            </a:r>
            <a:r>
              <a:rPr dirty="0" sz="3600" spc="-5">
                <a:latin typeface="Times New Roman"/>
                <a:cs typeface="Times New Roman"/>
              </a:rPr>
              <a:t>component</a:t>
            </a:r>
            <a:r>
              <a:rPr dirty="0" sz="3600" spc="-10">
                <a:latin typeface="Times New Roman"/>
                <a:cs typeface="Times New Roman"/>
              </a:rPr>
              <a:t> </a:t>
            </a:r>
            <a:r>
              <a:rPr dirty="0" sz="3600">
                <a:latin typeface="Times New Roman"/>
                <a:cs typeface="Times New Roman"/>
              </a:rPr>
              <a:t>(e.g., a </a:t>
            </a:r>
            <a:r>
              <a:rPr dirty="0" sz="3600" spc="-5">
                <a:latin typeface="Times New Roman"/>
                <a:cs typeface="Times New Roman"/>
              </a:rPr>
              <a:t>button).</a:t>
            </a:r>
            <a:endParaRPr sz="3600">
              <a:latin typeface="Times New Roman"/>
              <a:cs typeface="Times New Roman"/>
            </a:endParaRPr>
          </a:p>
          <a:p>
            <a:pPr marL="355600" marR="2176780" indent="-342900">
              <a:lnSpc>
                <a:spcPts val="4300"/>
              </a:lnSpc>
              <a:spcBef>
                <a:spcPts val="2195"/>
              </a:spcBef>
              <a:buSzPct val="75000"/>
              <a:buFont typeface="Wingdings"/>
              <a:buChar char="■"/>
              <a:tabLst>
                <a:tab pos="354965" algn="l"/>
                <a:tab pos="355600" algn="l"/>
              </a:tabLst>
            </a:pPr>
            <a:r>
              <a:rPr dirty="0" sz="3600">
                <a:latin typeface="Times New Roman"/>
                <a:cs typeface="Times New Roman"/>
              </a:rPr>
              <a:t>It</a:t>
            </a:r>
            <a:r>
              <a:rPr dirty="0" sz="3600" spc="-15">
                <a:latin typeface="Times New Roman"/>
                <a:cs typeface="Times New Roman"/>
              </a:rPr>
              <a:t> </a:t>
            </a:r>
            <a:r>
              <a:rPr dirty="0" sz="3600" spc="-5">
                <a:latin typeface="Times New Roman"/>
                <a:cs typeface="Times New Roman"/>
              </a:rPr>
              <a:t>will</a:t>
            </a:r>
            <a:r>
              <a:rPr dirty="0" sz="3600" spc="-10">
                <a:latin typeface="Times New Roman"/>
                <a:cs typeface="Times New Roman"/>
              </a:rPr>
              <a:t> </a:t>
            </a:r>
            <a:r>
              <a:rPr dirty="0" sz="3600">
                <a:latin typeface="Times New Roman"/>
                <a:cs typeface="Times New Roman"/>
              </a:rPr>
              <a:t>not</a:t>
            </a:r>
            <a:r>
              <a:rPr dirty="0" sz="3600" spc="-15">
                <a:latin typeface="Times New Roman"/>
                <a:cs typeface="Times New Roman"/>
              </a:rPr>
              <a:t> </a:t>
            </a:r>
            <a:r>
              <a:rPr dirty="0" sz="3600">
                <a:latin typeface="Times New Roman"/>
                <a:cs typeface="Times New Roman"/>
              </a:rPr>
              <a:t>be</a:t>
            </a:r>
            <a:r>
              <a:rPr dirty="0" sz="3600" spc="-5">
                <a:latin typeface="Times New Roman"/>
                <a:cs typeface="Times New Roman"/>
              </a:rPr>
              <a:t> shared</a:t>
            </a:r>
            <a:r>
              <a:rPr dirty="0" sz="3600" spc="-10">
                <a:latin typeface="Times New Roman"/>
                <a:cs typeface="Times New Roman"/>
              </a:rPr>
              <a:t> </a:t>
            </a:r>
            <a:r>
              <a:rPr dirty="0" sz="3600">
                <a:latin typeface="Times New Roman"/>
                <a:cs typeface="Times New Roman"/>
              </a:rPr>
              <a:t>by</a:t>
            </a:r>
            <a:r>
              <a:rPr dirty="0" sz="3600" spc="-5">
                <a:latin typeface="Times New Roman"/>
                <a:cs typeface="Times New Roman"/>
              </a:rPr>
              <a:t> other </a:t>
            </a:r>
            <a:r>
              <a:rPr dirty="0" sz="3600" spc="-885">
                <a:latin typeface="Times New Roman"/>
                <a:cs typeface="Times New Roman"/>
              </a:rPr>
              <a:t> </a:t>
            </a:r>
            <a:r>
              <a:rPr dirty="0" sz="3600" spc="-5">
                <a:latin typeface="Times New Roman"/>
                <a:cs typeface="Times New Roman"/>
              </a:rPr>
              <a:t>applications.</a:t>
            </a:r>
            <a:endParaRPr sz="3600">
              <a:latin typeface="Times New Roman"/>
              <a:cs typeface="Times New Roman"/>
            </a:endParaRPr>
          </a:p>
          <a:p>
            <a:pPr algn="just" marL="355600" marR="5080" indent="-342900">
              <a:lnSpc>
                <a:spcPts val="4300"/>
              </a:lnSpc>
              <a:spcBef>
                <a:spcPts val="2150"/>
              </a:spcBef>
              <a:buSzPct val="75000"/>
              <a:buFont typeface="Wingdings"/>
              <a:buChar char="■"/>
              <a:tabLst>
                <a:tab pos="355600" algn="l"/>
              </a:tabLst>
            </a:pPr>
            <a:r>
              <a:rPr dirty="0" sz="3600" spc="-5">
                <a:latin typeface="Times New Roman"/>
                <a:cs typeface="Times New Roman"/>
              </a:rPr>
              <a:t>So, it is appropriate to define the </a:t>
            </a:r>
            <a:r>
              <a:rPr dirty="0" sz="3600" spc="-145">
                <a:latin typeface="Times New Roman"/>
                <a:cs typeface="Times New Roman"/>
              </a:rPr>
              <a:t>listener </a:t>
            </a:r>
            <a:r>
              <a:rPr dirty="0" sz="3600" spc="-140">
                <a:latin typeface="Times New Roman"/>
                <a:cs typeface="Times New Roman"/>
              </a:rPr>
              <a:t> </a:t>
            </a:r>
            <a:r>
              <a:rPr dirty="0" sz="3600" spc="-5">
                <a:latin typeface="Times New Roman"/>
                <a:cs typeface="Times New Roman"/>
              </a:rPr>
              <a:t>class </a:t>
            </a:r>
            <a:r>
              <a:rPr dirty="0" sz="3600" spc="-5" b="1">
                <a:latin typeface="Times New Roman"/>
                <a:cs typeface="Times New Roman"/>
              </a:rPr>
              <a:t>inside the </a:t>
            </a:r>
            <a:r>
              <a:rPr dirty="0" sz="3600" b="1">
                <a:latin typeface="Times New Roman"/>
                <a:cs typeface="Times New Roman"/>
              </a:rPr>
              <a:t>frame </a:t>
            </a:r>
            <a:r>
              <a:rPr dirty="0" sz="3600" spc="-5" b="1">
                <a:latin typeface="Times New Roman"/>
                <a:cs typeface="Times New Roman"/>
              </a:rPr>
              <a:t>class </a:t>
            </a:r>
            <a:r>
              <a:rPr dirty="0" sz="3600" b="1">
                <a:latin typeface="Times New Roman"/>
                <a:cs typeface="Times New Roman"/>
              </a:rPr>
              <a:t>as an </a:t>
            </a:r>
            <a:r>
              <a:rPr dirty="0" sz="3600" spc="-5" b="1">
                <a:latin typeface="Times New Roman"/>
                <a:cs typeface="Times New Roman"/>
              </a:rPr>
              <a:t>inner </a:t>
            </a:r>
            <a:r>
              <a:rPr dirty="0" sz="3600" spc="-885" b="1">
                <a:latin typeface="Times New Roman"/>
                <a:cs typeface="Times New Roman"/>
              </a:rPr>
              <a:t> </a:t>
            </a:r>
            <a:r>
              <a:rPr dirty="0" sz="3600" spc="-5" b="1">
                <a:latin typeface="Times New Roman"/>
                <a:cs typeface="Times New Roman"/>
              </a:rPr>
              <a:t>class.</a:t>
            </a:r>
            <a:endParaRPr sz="3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630"/>
              </a:lnSpc>
            </a:pPr>
            <a:r>
              <a:rPr dirty="0"/>
              <a:t>124</a:t>
            </a: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62287" y="339851"/>
            <a:ext cx="3019425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 b="0">
                <a:latin typeface="Times New Roman"/>
                <a:cs typeface="Times New Roman"/>
              </a:rPr>
              <a:t>Inner</a:t>
            </a:r>
            <a:r>
              <a:rPr dirty="0" spc="-60" b="0">
                <a:latin typeface="Times New Roman"/>
                <a:cs typeface="Times New Roman"/>
              </a:rPr>
              <a:t> </a:t>
            </a:r>
            <a:r>
              <a:rPr dirty="0" spc="-5" b="0">
                <a:latin typeface="Times New Roman"/>
                <a:cs typeface="Times New Roman"/>
              </a:rPr>
              <a:t>Classes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65175" y="1393443"/>
            <a:ext cx="7103109" cy="428688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355600" marR="664210" indent="-342900">
              <a:lnSpc>
                <a:spcPct val="100699"/>
              </a:lnSpc>
              <a:spcBef>
                <a:spcPts val="75"/>
              </a:spcBef>
              <a:buSzPct val="75000"/>
              <a:buFont typeface="Wingdings"/>
              <a:buChar char="■"/>
              <a:tabLst>
                <a:tab pos="354965" algn="l"/>
                <a:tab pos="355600" algn="l"/>
              </a:tabLst>
            </a:pPr>
            <a:r>
              <a:rPr dirty="0" sz="2800" spc="-5">
                <a:latin typeface="Times New Roman"/>
                <a:cs typeface="Times New Roman"/>
              </a:rPr>
              <a:t>Inner</a:t>
            </a:r>
            <a:r>
              <a:rPr dirty="0" sz="2800">
                <a:latin typeface="Times New Roman"/>
                <a:cs typeface="Times New Roman"/>
              </a:rPr>
              <a:t> </a:t>
            </a:r>
            <a:r>
              <a:rPr dirty="0" sz="2800" spc="-10">
                <a:latin typeface="Times New Roman"/>
                <a:cs typeface="Times New Roman"/>
              </a:rPr>
              <a:t>class:</a:t>
            </a:r>
            <a:r>
              <a:rPr dirty="0" sz="2800" spc="-160">
                <a:latin typeface="Times New Roman"/>
                <a:cs typeface="Times New Roman"/>
              </a:rPr>
              <a:t> </a:t>
            </a:r>
            <a:r>
              <a:rPr dirty="0" sz="2800">
                <a:latin typeface="Times New Roman"/>
                <a:cs typeface="Times New Roman"/>
              </a:rPr>
              <a:t>A</a:t>
            </a:r>
            <a:r>
              <a:rPr dirty="0" sz="2800" spc="-160">
                <a:latin typeface="Times New Roman"/>
                <a:cs typeface="Times New Roman"/>
              </a:rPr>
              <a:t> </a:t>
            </a:r>
            <a:r>
              <a:rPr dirty="0" sz="2800" spc="-10">
                <a:latin typeface="Times New Roman"/>
                <a:cs typeface="Times New Roman"/>
              </a:rPr>
              <a:t>class</a:t>
            </a:r>
            <a:r>
              <a:rPr dirty="0" sz="2800" spc="-5">
                <a:latin typeface="Times New Roman"/>
                <a:cs typeface="Times New Roman"/>
              </a:rPr>
              <a:t> is</a:t>
            </a:r>
            <a:r>
              <a:rPr dirty="0" sz="2800" spc="-10">
                <a:latin typeface="Times New Roman"/>
                <a:cs typeface="Times New Roman"/>
              </a:rPr>
              <a:t> </a:t>
            </a:r>
            <a:r>
              <a:rPr dirty="0" sz="2800">
                <a:latin typeface="Times New Roman"/>
                <a:cs typeface="Times New Roman"/>
              </a:rPr>
              <a:t>a</a:t>
            </a:r>
            <a:r>
              <a:rPr dirty="0" sz="2800" spc="-10">
                <a:latin typeface="Times New Roman"/>
                <a:cs typeface="Times New Roman"/>
              </a:rPr>
              <a:t> </a:t>
            </a:r>
            <a:r>
              <a:rPr dirty="0" sz="2800" spc="-5">
                <a:latin typeface="Times New Roman"/>
                <a:cs typeface="Times New Roman"/>
              </a:rPr>
              <a:t>member</a:t>
            </a:r>
            <a:r>
              <a:rPr dirty="0" sz="2800">
                <a:latin typeface="Times New Roman"/>
                <a:cs typeface="Times New Roman"/>
              </a:rPr>
              <a:t> of</a:t>
            </a:r>
            <a:r>
              <a:rPr dirty="0" sz="2800" spc="5">
                <a:latin typeface="Times New Roman"/>
                <a:cs typeface="Times New Roman"/>
              </a:rPr>
              <a:t> </a:t>
            </a:r>
            <a:r>
              <a:rPr dirty="0" sz="2800" spc="-5">
                <a:latin typeface="Times New Roman"/>
                <a:cs typeface="Times New Roman"/>
              </a:rPr>
              <a:t>another </a:t>
            </a:r>
            <a:r>
              <a:rPr dirty="0" sz="2800" spc="-685">
                <a:latin typeface="Times New Roman"/>
                <a:cs typeface="Times New Roman"/>
              </a:rPr>
              <a:t> </a:t>
            </a:r>
            <a:r>
              <a:rPr dirty="0" sz="2800" spc="-10">
                <a:latin typeface="Times New Roman"/>
                <a:cs typeface="Times New Roman"/>
              </a:rPr>
              <a:t>class.</a:t>
            </a:r>
            <a:endParaRPr sz="2800">
              <a:latin typeface="Times New Roman"/>
              <a:cs typeface="Times New Roman"/>
            </a:endParaRPr>
          </a:p>
          <a:p>
            <a:pPr marL="355600" marR="82550" indent="-342900">
              <a:lnSpc>
                <a:spcPct val="100699"/>
              </a:lnSpc>
              <a:spcBef>
                <a:spcPts val="1630"/>
              </a:spcBef>
              <a:buSzPct val="75000"/>
              <a:buFont typeface="Wingdings"/>
              <a:buChar char="■"/>
              <a:tabLst>
                <a:tab pos="354965" algn="l"/>
                <a:tab pos="355600" algn="l"/>
              </a:tabLst>
            </a:pPr>
            <a:r>
              <a:rPr dirty="0" sz="2800" spc="-5">
                <a:latin typeface="Times New Roman"/>
                <a:cs typeface="Times New Roman"/>
              </a:rPr>
              <a:t>Advantages: </a:t>
            </a:r>
            <a:r>
              <a:rPr dirty="0" sz="2800">
                <a:latin typeface="Times New Roman"/>
                <a:cs typeface="Times New Roman"/>
              </a:rPr>
              <a:t>In </a:t>
            </a:r>
            <a:r>
              <a:rPr dirty="0" sz="2800" spc="-5">
                <a:latin typeface="Times New Roman"/>
                <a:cs typeface="Times New Roman"/>
              </a:rPr>
              <a:t>some applications, </a:t>
            </a:r>
            <a:r>
              <a:rPr dirty="0" sz="2800">
                <a:latin typeface="Times New Roman"/>
                <a:cs typeface="Times New Roman"/>
              </a:rPr>
              <a:t>you </a:t>
            </a:r>
            <a:r>
              <a:rPr dirty="0" sz="2800" spc="-10">
                <a:latin typeface="Times New Roman"/>
                <a:cs typeface="Times New Roman"/>
              </a:rPr>
              <a:t>can </a:t>
            </a:r>
            <a:r>
              <a:rPr dirty="0" sz="2800" spc="-5">
                <a:latin typeface="Times New Roman"/>
                <a:cs typeface="Times New Roman"/>
              </a:rPr>
              <a:t>use </a:t>
            </a:r>
            <a:r>
              <a:rPr dirty="0" sz="2800" spc="-685">
                <a:latin typeface="Times New Roman"/>
                <a:cs typeface="Times New Roman"/>
              </a:rPr>
              <a:t> </a:t>
            </a:r>
            <a:r>
              <a:rPr dirty="0" sz="2800" spc="-5">
                <a:latin typeface="Times New Roman"/>
                <a:cs typeface="Times New Roman"/>
              </a:rPr>
              <a:t>an inner</a:t>
            </a:r>
            <a:r>
              <a:rPr dirty="0" sz="2800" spc="5">
                <a:latin typeface="Times New Roman"/>
                <a:cs typeface="Times New Roman"/>
              </a:rPr>
              <a:t> </a:t>
            </a:r>
            <a:r>
              <a:rPr dirty="0" sz="2800" spc="-10">
                <a:latin typeface="Times New Roman"/>
                <a:cs typeface="Times New Roman"/>
              </a:rPr>
              <a:t>class</a:t>
            </a:r>
            <a:r>
              <a:rPr dirty="0" sz="2800" spc="-5">
                <a:latin typeface="Times New Roman"/>
                <a:cs typeface="Times New Roman"/>
              </a:rPr>
              <a:t> to</a:t>
            </a:r>
            <a:r>
              <a:rPr dirty="0" sz="2800">
                <a:latin typeface="Times New Roman"/>
                <a:cs typeface="Times New Roman"/>
              </a:rPr>
              <a:t> </a:t>
            </a:r>
            <a:r>
              <a:rPr dirty="0" sz="2800" spc="-5">
                <a:latin typeface="Times New Roman"/>
                <a:cs typeface="Times New Roman"/>
              </a:rPr>
              <a:t>make</a:t>
            </a:r>
            <a:r>
              <a:rPr dirty="0" sz="2800" spc="-15">
                <a:latin typeface="Times New Roman"/>
                <a:cs typeface="Times New Roman"/>
              </a:rPr>
              <a:t> </a:t>
            </a:r>
            <a:r>
              <a:rPr dirty="0" sz="2800" spc="-5">
                <a:latin typeface="Times New Roman"/>
                <a:cs typeface="Times New Roman"/>
              </a:rPr>
              <a:t>programs simple.</a:t>
            </a:r>
            <a:endParaRPr sz="2800">
              <a:latin typeface="Times New Roman"/>
              <a:cs typeface="Times New Roman"/>
            </a:endParaRPr>
          </a:p>
          <a:p>
            <a:pPr marL="355600" marR="5080" indent="-342900">
              <a:lnSpc>
                <a:spcPct val="99600"/>
              </a:lnSpc>
              <a:spcBef>
                <a:spcPts val="1670"/>
              </a:spcBef>
              <a:buSzPct val="75000"/>
              <a:buFont typeface="Wingdings"/>
              <a:buChar char="■"/>
              <a:tabLst>
                <a:tab pos="354965" algn="l"/>
                <a:tab pos="355600" algn="l"/>
              </a:tabLst>
            </a:pPr>
            <a:r>
              <a:rPr dirty="0" sz="2800">
                <a:latin typeface="Times New Roman"/>
                <a:cs typeface="Times New Roman"/>
              </a:rPr>
              <a:t>An</a:t>
            </a:r>
            <a:r>
              <a:rPr dirty="0" sz="2800" spc="-5">
                <a:latin typeface="Times New Roman"/>
                <a:cs typeface="Times New Roman"/>
              </a:rPr>
              <a:t> inner</a:t>
            </a:r>
            <a:r>
              <a:rPr dirty="0" sz="2800" spc="5">
                <a:latin typeface="Times New Roman"/>
                <a:cs typeface="Times New Roman"/>
              </a:rPr>
              <a:t> </a:t>
            </a:r>
            <a:r>
              <a:rPr dirty="0" sz="2800" spc="-10">
                <a:latin typeface="Times New Roman"/>
                <a:cs typeface="Times New Roman"/>
              </a:rPr>
              <a:t>class</a:t>
            </a:r>
            <a:r>
              <a:rPr dirty="0" sz="2800" spc="-5">
                <a:latin typeface="Times New Roman"/>
                <a:cs typeface="Times New Roman"/>
              </a:rPr>
              <a:t> </a:t>
            </a:r>
            <a:r>
              <a:rPr dirty="0" sz="2800" spc="-10">
                <a:latin typeface="Times New Roman"/>
                <a:cs typeface="Times New Roman"/>
              </a:rPr>
              <a:t>can</a:t>
            </a:r>
            <a:r>
              <a:rPr dirty="0" sz="2800" spc="-5">
                <a:latin typeface="Times New Roman"/>
                <a:cs typeface="Times New Roman"/>
              </a:rPr>
              <a:t> </a:t>
            </a:r>
            <a:r>
              <a:rPr dirty="0" sz="2800" spc="-20" b="1">
                <a:latin typeface="Times New Roman"/>
                <a:cs typeface="Times New Roman"/>
              </a:rPr>
              <a:t>reference</a:t>
            </a:r>
            <a:r>
              <a:rPr dirty="0" sz="2800" spc="-5" b="1">
                <a:latin typeface="Times New Roman"/>
                <a:cs typeface="Times New Roman"/>
              </a:rPr>
              <a:t> </a:t>
            </a:r>
            <a:r>
              <a:rPr dirty="0" sz="2800" spc="-5">
                <a:latin typeface="Times New Roman"/>
                <a:cs typeface="Times New Roman"/>
              </a:rPr>
              <a:t>the</a:t>
            </a:r>
            <a:r>
              <a:rPr dirty="0" sz="2800" spc="-15">
                <a:latin typeface="Times New Roman"/>
                <a:cs typeface="Times New Roman"/>
              </a:rPr>
              <a:t> </a:t>
            </a:r>
            <a:r>
              <a:rPr dirty="0" sz="2800" spc="-5">
                <a:latin typeface="Times New Roman"/>
                <a:cs typeface="Times New Roman"/>
              </a:rPr>
              <a:t>data</a:t>
            </a:r>
            <a:r>
              <a:rPr dirty="0" sz="2800" spc="-10">
                <a:latin typeface="Times New Roman"/>
                <a:cs typeface="Times New Roman"/>
              </a:rPr>
              <a:t> </a:t>
            </a:r>
            <a:r>
              <a:rPr dirty="0" sz="2800" spc="-5">
                <a:latin typeface="Times New Roman"/>
                <a:cs typeface="Times New Roman"/>
              </a:rPr>
              <a:t>and </a:t>
            </a:r>
            <a:r>
              <a:rPr dirty="0" sz="2800">
                <a:latin typeface="Times New Roman"/>
                <a:cs typeface="Times New Roman"/>
              </a:rPr>
              <a:t> </a:t>
            </a:r>
            <a:r>
              <a:rPr dirty="0" sz="2800" spc="-5">
                <a:latin typeface="Times New Roman"/>
                <a:cs typeface="Times New Roman"/>
              </a:rPr>
              <a:t>methods</a:t>
            </a:r>
            <a:r>
              <a:rPr dirty="0" sz="2800" spc="-10">
                <a:latin typeface="Times New Roman"/>
                <a:cs typeface="Times New Roman"/>
              </a:rPr>
              <a:t> </a:t>
            </a:r>
            <a:r>
              <a:rPr dirty="0" sz="2800" spc="-5">
                <a:latin typeface="Times New Roman"/>
                <a:cs typeface="Times New Roman"/>
              </a:rPr>
              <a:t>defined</a:t>
            </a:r>
            <a:r>
              <a:rPr dirty="0" sz="2800">
                <a:latin typeface="Times New Roman"/>
                <a:cs typeface="Times New Roman"/>
              </a:rPr>
              <a:t> </a:t>
            </a:r>
            <a:r>
              <a:rPr dirty="0" sz="2800" spc="-5">
                <a:latin typeface="Times New Roman"/>
                <a:cs typeface="Times New Roman"/>
              </a:rPr>
              <a:t>in</a:t>
            </a:r>
            <a:r>
              <a:rPr dirty="0" sz="2800">
                <a:latin typeface="Times New Roman"/>
                <a:cs typeface="Times New Roman"/>
              </a:rPr>
              <a:t> </a:t>
            </a:r>
            <a:r>
              <a:rPr dirty="0" sz="2800" spc="-5">
                <a:latin typeface="Times New Roman"/>
                <a:cs typeface="Times New Roman"/>
              </a:rPr>
              <a:t>the</a:t>
            </a:r>
            <a:r>
              <a:rPr dirty="0" sz="2800" spc="-10">
                <a:latin typeface="Times New Roman"/>
                <a:cs typeface="Times New Roman"/>
              </a:rPr>
              <a:t> </a:t>
            </a:r>
            <a:r>
              <a:rPr dirty="0" sz="2800" spc="-5">
                <a:latin typeface="Times New Roman"/>
                <a:cs typeface="Times New Roman"/>
              </a:rPr>
              <a:t>outer</a:t>
            </a:r>
            <a:r>
              <a:rPr dirty="0" sz="2800" spc="5">
                <a:latin typeface="Times New Roman"/>
                <a:cs typeface="Times New Roman"/>
              </a:rPr>
              <a:t> </a:t>
            </a:r>
            <a:r>
              <a:rPr dirty="0" sz="2800" spc="-10">
                <a:latin typeface="Times New Roman"/>
                <a:cs typeface="Times New Roman"/>
              </a:rPr>
              <a:t>class</a:t>
            </a:r>
            <a:r>
              <a:rPr dirty="0" sz="2800" spc="-5">
                <a:latin typeface="Times New Roman"/>
                <a:cs typeface="Times New Roman"/>
              </a:rPr>
              <a:t> in</a:t>
            </a:r>
            <a:r>
              <a:rPr dirty="0" sz="2800">
                <a:latin typeface="Times New Roman"/>
                <a:cs typeface="Times New Roman"/>
              </a:rPr>
              <a:t> </a:t>
            </a:r>
            <a:r>
              <a:rPr dirty="0" sz="2800" spc="-5">
                <a:latin typeface="Times New Roman"/>
                <a:cs typeface="Times New Roman"/>
              </a:rPr>
              <a:t>which</a:t>
            </a:r>
            <a:r>
              <a:rPr dirty="0" sz="2800">
                <a:latin typeface="Times New Roman"/>
                <a:cs typeface="Times New Roman"/>
              </a:rPr>
              <a:t> </a:t>
            </a:r>
            <a:r>
              <a:rPr dirty="0" sz="2800" spc="-5">
                <a:latin typeface="Times New Roman"/>
                <a:cs typeface="Times New Roman"/>
              </a:rPr>
              <a:t>it </a:t>
            </a:r>
            <a:r>
              <a:rPr dirty="0" sz="2800">
                <a:latin typeface="Times New Roman"/>
                <a:cs typeface="Times New Roman"/>
              </a:rPr>
              <a:t> </a:t>
            </a:r>
            <a:r>
              <a:rPr dirty="0" sz="2800" spc="-5">
                <a:latin typeface="Times New Roman"/>
                <a:cs typeface="Times New Roman"/>
              </a:rPr>
              <a:t>nests, so </a:t>
            </a:r>
            <a:r>
              <a:rPr dirty="0" sz="2800">
                <a:latin typeface="Times New Roman"/>
                <a:cs typeface="Times New Roman"/>
              </a:rPr>
              <a:t>you </a:t>
            </a:r>
            <a:r>
              <a:rPr dirty="0" sz="2800" b="1">
                <a:latin typeface="Times New Roman"/>
                <a:cs typeface="Times New Roman"/>
              </a:rPr>
              <a:t>do not </a:t>
            </a:r>
            <a:r>
              <a:rPr dirty="0" sz="2800" spc="-5" b="1">
                <a:latin typeface="Times New Roman"/>
                <a:cs typeface="Times New Roman"/>
              </a:rPr>
              <a:t>need </a:t>
            </a:r>
            <a:r>
              <a:rPr dirty="0" sz="2800" b="1">
                <a:latin typeface="Times New Roman"/>
                <a:cs typeface="Times New Roman"/>
              </a:rPr>
              <a:t>to pass </a:t>
            </a:r>
            <a:r>
              <a:rPr dirty="0" sz="2800" spc="-5">
                <a:latin typeface="Times New Roman"/>
                <a:cs typeface="Times New Roman"/>
              </a:rPr>
              <a:t>the reference </a:t>
            </a:r>
            <a:r>
              <a:rPr dirty="0" sz="2800" spc="-685">
                <a:latin typeface="Times New Roman"/>
                <a:cs typeface="Times New Roman"/>
              </a:rPr>
              <a:t> </a:t>
            </a:r>
            <a:r>
              <a:rPr dirty="0" sz="2800">
                <a:latin typeface="Times New Roman"/>
                <a:cs typeface="Times New Roman"/>
              </a:rPr>
              <a:t>of</a:t>
            </a:r>
            <a:r>
              <a:rPr dirty="0" sz="2800" spc="5">
                <a:latin typeface="Times New Roman"/>
                <a:cs typeface="Times New Roman"/>
              </a:rPr>
              <a:t> </a:t>
            </a:r>
            <a:r>
              <a:rPr dirty="0" sz="2800" spc="-5">
                <a:latin typeface="Times New Roman"/>
                <a:cs typeface="Times New Roman"/>
              </a:rPr>
              <a:t>the</a:t>
            </a:r>
            <a:r>
              <a:rPr dirty="0" sz="2800" spc="-10">
                <a:latin typeface="Times New Roman"/>
                <a:cs typeface="Times New Roman"/>
              </a:rPr>
              <a:t> </a:t>
            </a:r>
            <a:r>
              <a:rPr dirty="0" sz="2800" spc="-5">
                <a:latin typeface="Times New Roman"/>
                <a:cs typeface="Times New Roman"/>
              </a:rPr>
              <a:t>outer</a:t>
            </a:r>
            <a:r>
              <a:rPr dirty="0" sz="2800" spc="5">
                <a:latin typeface="Times New Roman"/>
                <a:cs typeface="Times New Roman"/>
              </a:rPr>
              <a:t> </a:t>
            </a:r>
            <a:r>
              <a:rPr dirty="0" sz="2800" spc="-10">
                <a:latin typeface="Times New Roman"/>
                <a:cs typeface="Times New Roman"/>
              </a:rPr>
              <a:t>class</a:t>
            </a:r>
            <a:r>
              <a:rPr dirty="0" sz="2800" spc="-5">
                <a:latin typeface="Times New Roman"/>
                <a:cs typeface="Times New Roman"/>
              </a:rPr>
              <a:t> to</a:t>
            </a:r>
            <a:r>
              <a:rPr dirty="0" sz="2800">
                <a:latin typeface="Times New Roman"/>
                <a:cs typeface="Times New Roman"/>
              </a:rPr>
              <a:t> </a:t>
            </a:r>
            <a:r>
              <a:rPr dirty="0" sz="2800" spc="-5">
                <a:latin typeface="Times New Roman"/>
                <a:cs typeface="Times New Roman"/>
              </a:rPr>
              <a:t>the</a:t>
            </a:r>
            <a:r>
              <a:rPr dirty="0" sz="2800" spc="-10">
                <a:latin typeface="Times New Roman"/>
                <a:cs typeface="Times New Roman"/>
              </a:rPr>
              <a:t> </a:t>
            </a:r>
            <a:r>
              <a:rPr dirty="0" sz="2800" spc="-5">
                <a:latin typeface="Times New Roman"/>
                <a:cs typeface="Times New Roman"/>
              </a:rPr>
              <a:t>constructor</a:t>
            </a:r>
            <a:r>
              <a:rPr dirty="0" sz="2800" spc="5">
                <a:latin typeface="Times New Roman"/>
                <a:cs typeface="Times New Roman"/>
              </a:rPr>
              <a:t> </a:t>
            </a:r>
            <a:r>
              <a:rPr dirty="0" sz="2800">
                <a:latin typeface="Times New Roman"/>
                <a:cs typeface="Times New Roman"/>
              </a:rPr>
              <a:t>of</a:t>
            </a:r>
            <a:r>
              <a:rPr dirty="0" sz="2800" spc="5">
                <a:latin typeface="Times New Roman"/>
                <a:cs typeface="Times New Roman"/>
              </a:rPr>
              <a:t> </a:t>
            </a:r>
            <a:r>
              <a:rPr dirty="0" sz="2800" spc="-5">
                <a:latin typeface="Times New Roman"/>
                <a:cs typeface="Times New Roman"/>
              </a:rPr>
              <a:t>the</a:t>
            </a:r>
            <a:r>
              <a:rPr dirty="0" sz="2800" spc="-10">
                <a:latin typeface="Times New Roman"/>
                <a:cs typeface="Times New Roman"/>
              </a:rPr>
              <a:t> </a:t>
            </a:r>
            <a:r>
              <a:rPr dirty="0" sz="2800" spc="-5">
                <a:latin typeface="Times New Roman"/>
                <a:cs typeface="Times New Roman"/>
              </a:rPr>
              <a:t>inner </a:t>
            </a:r>
            <a:r>
              <a:rPr dirty="0" sz="2800" spc="-685">
                <a:latin typeface="Times New Roman"/>
                <a:cs typeface="Times New Roman"/>
              </a:rPr>
              <a:t> </a:t>
            </a:r>
            <a:r>
              <a:rPr dirty="0" sz="2800" spc="-10">
                <a:latin typeface="Times New Roman"/>
                <a:cs typeface="Times New Roman"/>
              </a:rPr>
              <a:t>class.</a:t>
            </a:r>
            <a:endParaRPr sz="2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96431" y="277875"/>
            <a:ext cx="2750820" cy="635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000" b="0">
                <a:latin typeface="Times New Roman"/>
                <a:cs typeface="Times New Roman"/>
              </a:rPr>
              <a:t>Inner</a:t>
            </a:r>
            <a:r>
              <a:rPr dirty="0" sz="4000" spc="-65" b="0">
                <a:latin typeface="Times New Roman"/>
                <a:cs typeface="Times New Roman"/>
              </a:rPr>
              <a:t> </a:t>
            </a:r>
            <a:r>
              <a:rPr dirty="0" sz="4000" spc="-5" b="0">
                <a:latin typeface="Times New Roman"/>
                <a:cs typeface="Times New Roman"/>
              </a:rPr>
              <a:t>Classes</a:t>
            </a:r>
            <a:endParaRPr sz="400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7118" y="1101515"/>
            <a:ext cx="8686618" cy="5103236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630"/>
              </a:lnSpc>
            </a:pPr>
            <a:r>
              <a:rPr dirty="0"/>
              <a:t>125</a:t>
            </a:r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630"/>
              </a:lnSpc>
            </a:pPr>
            <a:r>
              <a:rPr dirty="0"/>
              <a:t>126</a:t>
            </a: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62287" y="339851"/>
            <a:ext cx="3019425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 b="0">
                <a:latin typeface="Times New Roman"/>
                <a:cs typeface="Times New Roman"/>
              </a:rPr>
              <a:t>Inner</a:t>
            </a:r>
            <a:r>
              <a:rPr dirty="0" spc="-60" b="0">
                <a:latin typeface="Times New Roman"/>
                <a:cs typeface="Times New Roman"/>
              </a:rPr>
              <a:t> </a:t>
            </a:r>
            <a:r>
              <a:rPr dirty="0" spc="-5" b="0">
                <a:latin typeface="Times New Roman"/>
                <a:cs typeface="Times New Roman"/>
              </a:rPr>
              <a:t>Classes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65175" y="1392428"/>
            <a:ext cx="7169150" cy="43713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  <a:buSzPct val="76666"/>
              <a:buFont typeface="Wingdings"/>
              <a:buChar char="■"/>
              <a:tabLst>
                <a:tab pos="354965" algn="l"/>
                <a:tab pos="355600" algn="l"/>
              </a:tabLst>
            </a:pPr>
            <a:r>
              <a:rPr dirty="0" sz="3000">
                <a:latin typeface="Times New Roman"/>
                <a:cs typeface="Times New Roman"/>
              </a:rPr>
              <a:t>Inner classes can make programs </a:t>
            </a:r>
            <a:r>
              <a:rPr dirty="0" sz="3000" spc="-5">
                <a:latin typeface="Times New Roman"/>
                <a:cs typeface="Times New Roman"/>
              </a:rPr>
              <a:t>simple </a:t>
            </a:r>
            <a:r>
              <a:rPr dirty="0" sz="3000">
                <a:latin typeface="Times New Roman"/>
                <a:cs typeface="Times New Roman"/>
              </a:rPr>
              <a:t>and </a:t>
            </a:r>
            <a:r>
              <a:rPr dirty="0" sz="3000" spc="-740">
                <a:latin typeface="Times New Roman"/>
                <a:cs typeface="Times New Roman"/>
              </a:rPr>
              <a:t> </a:t>
            </a:r>
            <a:r>
              <a:rPr dirty="0" sz="3000">
                <a:latin typeface="Times New Roman"/>
                <a:cs typeface="Times New Roman"/>
              </a:rPr>
              <a:t>concise.</a:t>
            </a:r>
            <a:endParaRPr sz="3000">
              <a:latin typeface="Times New Roman"/>
              <a:cs typeface="Times New Roman"/>
            </a:endParaRPr>
          </a:p>
          <a:p>
            <a:pPr marL="355600" marR="13335" indent="-342900">
              <a:lnSpc>
                <a:spcPct val="100000"/>
              </a:lnSpc>
              <a:spcBef>
                <a:spcPts val="1800"/>
              </a:spcBef>
              <a:buSzPct val="76666"/>
              <a:buFont typeface="Wingdings"/>
              <a:buChar char="■"/>
              <a:tabLst>
                <a:tab pos="354965" algn="l"/>
                <a:tab pos="355600" algn="l"/>
              </a:tabLst>
            </a:pPr>
            <a:r>
              <a:rPr dirty="0" sz="3000" spc="-5">
                <a:latin typeface="Times New Roman"/>
                <a:cs typeface="Times New Roman"/>
              </a:rPr>
              <a:t>An </a:t>
            </a:r>
            <a:r>
              <a:rPr dirty="0" sz="3000">
                <a:latin typeface="Times New Roman"/>
                <a:cs typeface="Times New Roman"/>
              </a:rPr>
              <a:t>inner class </a:t>
            </a:r>
            <a:r>
              <a:rPr dirty="0" sz="3000" spc="-5">
                <a:latin typeface="Times New Roman"/>
                <a:cs typeface="Times New Roman"/>
              </a:rPr>
              <a:t>supports </a:t>
            </a:r>
            <a:r>
              <a:rPr dirty="0" sz="3000">
                <a:latin typeface="Times New Roman"/>
                <a:cs typeface="Times New Roman"/>
              </a:rPr>
              <a:t>the </a:t>
            </a:r>
            <a:r>
              <a:rPr dirty="0" sz="3000" spc="-5">
                <a:latin typeface="Times New Roman"/>
                <a:cs typeface="Times New Roman"/>
              </a:rPr>
              <a:t>work </a:t>
            </a:r>
            <a:r>
              <a:rPr dirty="0" sz="3000">
                <a:latin typeface="Times New Roman"/>
                <a:cs typeface="Times New Roman"/>
              </a:rPr>
              <a:t>of its </a:t>
            </a:r>
            <a:r>
              <a:rPr dirty="0" sz="3000" spc="5">
                <a:latin typeface="Times New Roman"/>
                <a:cs typeface="Times New Roman"/>
              </a:rPr>
              <a:t> </a:t>
            </a:r>
            <a:r>
              <a:rPr dirty="0" sz="3000">
                <a:latin typeface="Times New Roman"/>
                <a:cs typeface="Times New Roman"/>
              </a:rPr>
              <a:t>containing</a:t>
            </a:r>
            <a:r>
              <a:rPr dirty="0" sz="3000" spc="-10">
                <a:latin typeface="Times New Roman"/>
                <a:cs typeface="Times New Roman"/>
              </a:rPr>
              <a:t> </a:t>
            </a:r>
            <a:r>
              <a:rPr dirty="0" sz="3000">
                <a:latin typeface="Times New Roman"/>
                <a:cs typeface="Times New Roman"/>
              </a:rPr>
              <a:t>outer</a:t>
            </a:r>
            <a:r>
              <a:rPr dirty="0" sz="3000" spc="-10">
                <a:latin typeface="Times New Roman"/>
                <a:cs typeface="Times New Roman"/>
              </a:rPr>
              <a:t> </a:t>
            </a:r>
            <a:r>
              <a:rPr dirty="0" sz="3000">
                <a:latin typeface="Times New Roman"/>
                <a:cs typeface="Times New Roman"/>
              </a:rPr>
              <a:t>class</a:t>
            </a:r>
            <a:r>
              <a:rPr dirty="0" sz="3000" spc="-15">
                <a:latin typeface="Times New Roman"/>
                <a:cs typeface="Times New Roman"/>
              </a:rPr>
              <a:t> </a:t>
            </a:r>
            <a:r>
              <a:rPr dirty="0" sz="3000">
                <a:latin typeface="Times New Roman"/>
                <a:cs typeface="Times New Roman"/>
              </a:rPr>
              <a:t>and</a:t>
            </a:r>
            <a:r>
              <a:rPr dirty="0" sz="3000" spc="-10">
                <a:latin typeface="Times New Roman"/>
                <a:cs typeface="Times New Roman"/>
              </a:rPr>
              <a:t> </a:t>
            </a:r>
            <a:r>
              <a:rPr dirty="0" sz="3000">
                <a:latin typeface="Times New Roman"/>
                <a:cs typeface="Times New Roman"/>
              </a:rPr>
              <a:t>is</a:t>
            </a:r>
            <a:r>
              <a:rPr dirty="0" sz="3000" spc="-15">
                <a:latin typeface="Times New Roman"/>
                <a:cs typeface="Times New Roman"/>
              </a:rPr>
              <a:t> </a:t>
            </a:r>
            <a:r>
              <a:rPr dirty="0" sz="3000">
                <a:latin typeface="Times New Roman"/>
                <a:cs typeface="Times New Roman"/>
              </a:rPr>
              <a:t>compiled</a:t>
            </a:r>
            <a:r>
              <a:rPr dirty="0" sz="3000" spc="-5">
                <a:latin typeface="Times New Roman"/>
                <a:cs typeface="Times New Roman"/>
              </a:rPr>
              <a:t> </a:t>
            </a:r>
            <a:r>
              <a:rPr dirty="0" sz="3000">
                <a:latin typeface="Times New Roman"/>
                <a:cs typeface="Times New Roman"/>
              </a:rPr>
              <a:t>into</a:t>
            </a:r>
            <a:r>
              <a:rPr dirty="0" sz="3000" spc="-10">
                <a:latin typeface="Times New Roman"/>
                <a:cs typeface="Times New Roman"/>
              </a:rPr>
              <a:t> </a:t>
            </a:r>
            <a:r>
              <a:rPr dirty="0" sz="3000">
                <a:latin typeface="Times New Roman"/>
                <a:cs typeface="Times New Roman"/>
              </a:rPr>
              <a:t>a </a:t>
            </a:r>
            <a:r>
              <a:rPr dirty="0" sz="3000" spc="-735">
                <a:latin typeface="Times New Roman"/>
                <a:cs typeface="Times New Roman"/>
              </a:rPr>
              <a:t> </a:t>
            </a:r>
            <a:r>
              <a:rPr dirty="0" sz="3000">
                <a:latin typeface="Times New Roman"/>
                <a:cs typeface="Times New Roman"/>
              </a:rPr>
              <a:t>class named </a:t>
            </a:r>
            <a:r>
              <a:rPr dirty="0" sz="3000" spc="5">
                <a:latin typeface="Times New Roman"/>
                <a:cs typeface="Times New Roman"/>
              </a:rPr>
              <a:t> </a:t>
            </a:r>
            <a:r>
              <a:rPr dirty="0" sz="3000" spc="-5" i="1">
                <a:latin typeface="Times New Roman"/>
                <a:cs typeface="Times New Roman"/>
              </a:rPr>
              <a:t>OuterClassName</a:t>
            </a:r>
            <a:r>
              <a:rPr dirty="0" sz="3000" spc="-5">
                <a:latin typeface="Times New Roman"/>
                <a:cs typeface="Times New Roman"/>
              </a:rPr>
              <a:t>$</a:t>
            </a:r>
            <a:r>
              <a:rPr dirty="0" sz="3000" spc="-5" i="1">
                <a:latin typeface="Times New Roman"/>
                <a:cs typeface="Times New Roman"/>
              </a:rPr>
              <a:t>InnerClassName</a:t>
            </a:r>
            <a:r>
              <a:rPr dirty="0" sz="3000" spc="-5">
                <a:latin typeface="Times New Roman"/>
                <a:cs typeface="Times New Roman"/>
              </a:rPr>
              <a:t>.class.</a:t>
            </a:r>
            <a:endParaRPr sz="3000">
              <a:latin typeface="Times New Roman"/>
              <a:cs typeface="Times New Roman"/>
            </a:endParaRPr>
          </a:p>
          <a:p>
            <a:pPr lvl="1" marL="755650" marR="861694" indent="-285750">
              <a:lnSpc>
                <a:spcPts val="3100"/>
              </a:lnSpc>
              <a:spcBef>
                <a:spcPts val="1614"/>
              </a:spcBef>
              <a:buFont typeface="Wingdings"/>
              <a:buChar char="■"/>
              <a:tabLst>
                <a:tab pos="755015" algn="l"/>
                <a:tab pos="755650" algn="l"/>
              </a:tabLst>
            </a:pPr>
            <a:r>
              <a:rPr dirty="0" sz="2600">
                <a:latin typeface="Times New Roman"/>
                <a:cs typeface="Times New Roman"/>
              </a:rPr>
              <a:t>For</a:t>
            </a:r>
            <a:r>
              <a:rPr dirty="0" sz="2600" spc="-10">
                <a:latin typeface="Times New Roman"/>
                <a:cs typeface="Times New Roman"/>
              </a:rPr>
              <a:t> </a:t>
            </a:r>
            <a:r>
              <a:rPr dirty="0" sz="2600" spc="-5">
                <a:latin typeface="Times New Roman"/>
                <a:cs typeface="Times New Roman"/>
              </a:rPr>
              <a:t>example,</a:t>
            </a:r>
            <a:r>
              <a:rPr dirty="0" sz="2600">
                <a:latin typeface="Times New Roman"/>
                <a:cs typeface="Times New Roman"/>
              </a:rPr>
              <a:t> the</a:t>
            </a:r>
            <a:r>
              <a:rPr dirty="0" sz="2600" spc="-5">
                <a:latin typeface="Times New Roman"/>
                <a:cs typeface="Times New Roman"/>
              </a:rPr>
              <a:t> inner class</a:t>
            </a:r>
            <a:r>
              <a:rPr dirty="0" sz="2600">
                <a:latin typeface="Times New Roman"/>
                <a:cs typeface="Times New Roman"/>
              </a:rPr>
              <a:t> </a:t>
            </a:r>
            <a:r>
              <a:rPr dirty="0" sz="2600" spc="-5" b="1">
                <a:latin typeface="Calibri"/>
                <a:cs typeface="Calibri"/>
              </a:rPr>
              <a:t>InnerClass</a:t>
            </a:r>
            <a:r>
              <a:rPr dirty="0" sz="2600" spc="60" b="1">
                <a:latin typeface="Calibri"/>
                <a:cs typeface="Calibri"/>
              </a:rPr>
              <a:t> </a:t>
            </a:r>
            <a:r>
              <a:rPr dirty="0" sz="2600" spc="-55">
                <a:latin typeface="Times New Roman"/>
                <a:cs typeface="Times New Roman"/>
              </a:rPr>
              <a:t>in </a:t>
            </a:r>
            <a:r>
              <a:rPr dirty="0" sz="2600" spc="-635">
                <a:latin typeface="Times New Roman"/>
                <a:cs typeface="Times New Roman"/>
              </a:rPr>
              <a:t> </a:t>
            </a:r>
            <a:r>
              <a:rPr dirty="0" sz="2600" spc="-5" b="1">
                <a:latin typeface="Calibri"/>
                <a:cs typeface="Calibri"/>
              </a:rPr>
              <a:t>OuterClass</a:t>
            </a:r>
            <a:r>
              <a:rPr dirty="0" sz="2600" spc="55" b="1">
                <a:latin typeface="Calibri"/>
                <a:cs typeface="Calibri"/>
              </a:rPr>
              <a:t> </a:t>
            </a:r>
            <a:r>
              <a:rPr dirty="0" sz="2600">
                <a:latin typeface="Times New Roman"/>
                <a:cs typeface="Times New Roman"/>
              </a:rPr>
              <a:t>is</a:t>
            </a:r>
            <a:r>
              <a:rPr dirty="0" sz="2600" spc="-5">
                <a:latin typeface="Times New Roman"/>
                <a:cs typeface="Times New Roman"/>
              </a:rPr>
              <a:t> compiled</a:t>
            </a:r>
            <a:r>
              <a:rPr dirty="0" sz="2600">
                <a:latin typeface="Times New Roman"/>
                <a:cs typeface="Times New Roman"/>
              </a:rPr>
              <a:t> into </a:t>
            </a:r>
            <a:r>
              <a:rPr dirty="0" sz="2600" spc="5">
                <a:latin typeface="Times New Roman"/>
                <a:cs typeface="Times New Roman"/>
              </a:rPr>
              <a:t> </a:t>
            </a:r>
            <a:r>
              <a:rPr dirty="0" sz="2600" spc="-5" b="1" i="1">
                <a:latin typeface="Calibri"/>
                <a:cs typeface="Calibri"/>
              </a:rPr>
              <a:t>OuterClass$InnerClass.class</a:t>
            </a:r>
            <a:r>
              <a:rPr dirty="0" sz="2600" spc="-5">
                <a:latin typeface="Courier New"/>
                <a:cs typeface="Courier New"/>
              </a:rPr>
              <a:t>.</a:t>
            </a:r>
            <a:endParaRPr sz="26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630"/>
              </a:lnSpc>
            </a:pPr>
            <a:r>
              <a:rPr dirty="0"/>
              <a:t>127</a:t>
            </a: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62287" y="339851"/>
            <a:ext cx="3019425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 b="0">
                <a:latin typeface="Times New Roman"/>
                <a:cs typeface="Times New Roman"/>
              </a:rPr>
              <a:t>Inner</a:t>
            </a:r>
            <a:r>
              <a:rPr dirty="0" spc="-60" b="0">
                <a:latin typeface="Times New Roman"/>
                <a:cs typeface="Times New Roman"/>
              </a:rPr>
              <a:t> </a:t>
            </a:r>
            <a:r>
              <a:rPr dirty="0" spc="-5" b="0">
                <a:latin typeface="Times New Roman"/>
                <a:cs typeface="Times New Roman"/>
              </a:rPr>
              <a:t>Classes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65175" y="1391412"/>
            <a:ext cx="7020559" cy="473392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55600" marR="120014" indent="-342900">
              <a:lnSpc>
                <a:spcPct val="99800"/>
              </a:lnSpc>
              <a:spcBef>
                <a:spcPts val="105"/>
              </a:spcBef>
              <a:buSzPct val="75000"/>
              <a:buFont typeface="Wingdings"/>
              <a:buChar char="■"/>
              <a:tabLst>
                <a:tab pos="354965" algn="l"/>
                <a:tab pos="355600" algn="l"/>
              </a:tabLst>
            </a:pPr>
            <a:r>
              <a:rPr dirty="0" sz="3200">
                <a:latin typeface="Times New Roman"/>
                <a:cs typeface="Times New Roman"/>
              </a:rPr>
              <a:t>An</a:t>
            </a:r>
            <a:r>
              <a:rPr dirty="0" sz="3200" spc="-5">
                <a:latin typeface="Times New Roman"/>
                <a:cs typeface="Times New Roman"/>
              </a:rPr>
              <a:t> inner class</a:t>
            </a:r>
            <a:r>
              <a:rPr dirty="0" sz="3200">
                <a:latin typeface="Times New Roman"/>
                <a:cs typeface="Times New Roman"/>
              </a:rPr>
              <a:t> can be </a:t>
            </a:r>
            <a:r>
              <a:rPr dirty="0" sz="3200" spc="-5">
                <a:latin typeface="Times New Roman"/>
                <a:cs typeface="Times New Roman"/>
              </a:rPr>
              <a:t>declared</a:t>
            </a:r>
            <a:r>
              <a:rPr dirty="0" sz="3200">
                <a:latin typeface="Times New Roman"/>
                <a:cs typeface="Times New Roman"/>
              </a:rPr>
              <a:t> </a:t>
            </a:r>
            <a:r>
              <a:rPr dirty="0" sz="3200" spc="-5">
                <a:latin typeface="Times New Roman"/>
                <a:cs typeface="Times New Roman"/>
              </a:rPr>
              <a:t>public, </a:t>
            </a:r>
            <a:r>
              <a:rPr dirty="0" sz="3200">
                <a:latin typeface="Times New Roman"/>
                <a:cs typeface="Times New Roman"/>
              </a:rPr>
              <a:t> </a:t>
            </a:r>
            <a:r>
              <a:rPr dirty="0" sz="3200" spc="-5">
                <a:latin typeface="Times New Roman"/>
                <a:cs typeface="Times New Roman"/>
              </a:rPr>
              <a:t>protected,</a:t>
            </a:r>
            <a:r>
              <a:rPr dirty="0" sz="3200">
                <a:latin typeface="Times New Roman"/>
                <a:cs typeface="Times New Roman"/>
              </a:rPr>
              <a:t> or</a:t>
            </a:r>
            <a:r>
              <a:rPr dirty="0" sz="3200" spc="-5">
                <a:latin typeface="Times New Roman"/>
                <a:cs typeface="Times New Roman"/>
              </a:rPr>
              <a:t> private</a:t>
            </a:r>
            <a:r>
              <a:rPr dirty="0" sz="3200" spc="5">
                <a:latin typeface="Times New Roman"/>
                <a:cs typeface="Times New Roman"/>
              </a:rPr>
              <a:t> </a:t>
            </a:r>
            <a:r>
              <a:rPr dirty="0" sz="3200" spc="-5">
                <a:latin typeface="Times New Roman"/>
                <a:cs typeface="Times New Roman"/>
              </a:rPr>
              <a:t>subject to</a:t>
            </a:r>
            <a:r>
              <a:rPr dirty="0" sz="3200" spc="5">
                <a:latin typeface="Times New Roman"/>
                <a:cs typeface="Times New Roman"/>
              </a:rPr>
              <a:t> </a:t>
            </a:r>
            <a:r>
              <a:rPr dirty="0" sz="3200" spc="-5">
                <a:latin typeface="Times New Roman"/>
                <a:cs typeface="Times New Roman"/>
              </a:rPr>
              <a:t>the</a:t>
            </a:r>
            <a:r>
              <a:rPr dirty="0" sz="3200" spc="5">
                <a:latin typeface="Times New Roman"/>
                <a:cs typeface="Times New Roman"/>
              </a:rPr>
              <a:t> </a:t>
            </a:r>
            <a:r>
              <a:rPr dirty="0" sz="3200" spc="-5" b="1">
                <a:latin typeface="Times New Roman"/>
                <a:cs typeface="Times New Roman"/>
              </a:rPr>
              <a:t>same </a:t>
            </a:r>
            <a:r>
              <a:rPr dirty="0" sz="3200" spc="-785" b="1">
                <a:latin typeface="Times New Roman"/>
                <a:cs typeface="Times New Roman"/>
              </a:rPr>
              <a:t> </a:t>
            </a:r>
            <a:r>
              <a:rPr dirty="0" sz="3200" spc="-5" b="1">
                <a:latin typeface="Times New Roman"/>
                <a:cs typeface="Times New Roman"/>
              </a:rPr>
              <a:t>visibility rules applied </a:t>
            </a:r>
            <a:r>
              <a:rPr dirty="0" sz="3200" spc="-5">
                <a:latin typeface="Times New Roman"/>
                <a:cs typeface="Times New Roman"/>
              </a:rPr>
              <a:t>to </a:t>
            </a:r>
            <a:r>
              <a:rPr dirty="0" sz="3200">
                <a:latin typeface="Times New Roman"/>
                <a:cs typeface="Times New Roman"/>
              </a:rPr>
              <a:t>a </a:t>
            </a:r>
            <a:r>
              <a:rPr dirty="0" sz="3200" spc="-5">
                <a:latin typeface="Times New Roman"/>
                <a:cs typeface="Times New Roman"/>
              </a:rPr>
              <a:t>member </a:t>
            </a:r>
            <a:r>
              <a:rPr dirty="0" sz="3200">
                <a:latin typeface="Times New Roman"/>
                <a:cs typeface="Times New Roman"/>
              </a:rPr>
              <a:t>of </a:t>
            </a:r>
            <a:r>
              <a:rPr dirty="0" sz="3200" spc="5">
                <a:latin typeface="Times New Roman"/>
                <a:cs typeface="Times New Roman"/>
              </a:rPr>
              <a:t> </a:t>
            </a:r>
            <a:r>
              <a:rPr dirty="0" sz="3200" spc="-5">
                <a:latin typeface="Times New Roman"/>
                <a:cs typeface="Times New Roman"/>
              </a:rPr>
              <a:t>the class.</a:t>
            </a:r>
            <a:endParaRPr sz="3200">
              <a:latin typeface="Times New Roman"/>
              <a:cs typeface="Times New Roman"/>
            </a:endParaRPr>
          </a:p>
          <a:p>
            <a:pPr algn="just" marL="355600" marR="195580" indent="-342900">
              <a:lnSpc>
                <a:spcPct val="100299"/>
              </a:lnSpc>
              <a:spcBef>
                <a:spcPts val="1960"/>
              </a:spcBef>
              <a:buSzPct val="75000"/>
              <a:buFont typeface="Wingdings"/>
              <a:buChar char="■"/>
              <a:tabLst>
                <a:tab pos="355600" algn="l"/>
              </a:tabLst>
            </a:pPr>
            <a:r>
              <a:rPr dirty="0" sz="3200">
                <a:latin typeface="Times New Roman"/>
                <a:cs typeface="Times New Roman"/>
              </a:rPr>
              <a:t>An </a:t>
            </a:r>
            <a:r>
              <a:rPr dirty="0" sz="3200" spc="-5">
                <a:latin typeface="Times New Roman"/>
                <a:cs typeface="Times New Roman"/>
              </a:rPr>
              <a:t>inner class </a:t>
            </a:r>
            <a:r>
              <a:rPr dirty="0" sz="3200">
                <a:latin typeface="Times New Roman"/>
                <a:cs typeface="Times New Roman"/>
              </a:rPr>
              <a:t>can be </a:t>
            </a:r>
            <a:r>
              <a:rPr dirty="0" sz="3200" spc="-5">
                <a:latin typeface="Times New Roman"/>
                <a:cs typeface="Times New Roman"/>
              </a:rPr>
              <a:t>declared </a:t>
            </a:r>
            <a:r>
              <a:rPr dirty="0" sz="3200" spc="-5" b="1">
                <a:latin typeface="Times New Roman"/>
                <a:cs typeface="Times New Roman"/>
              </a:rPr>
              <a:t>static</a:t>
            </a:r>
            <a:r>
              <a:rPr dirty="0" sz="3200" spc="-5">
                <a:latin typeface="Times New Roman"/>
                <a:cs typeface="Times New Roman"/>
              </a:rPr>
              <a:t>. </a:t>
            </a:r>
            <a:r>
              <a:rPr dirty="0" sz="3200" spc="-1050">
                <a:latin typeface="Times New Roman"/>
                <a:cs typeface="Times New Roman"/>
              </a:rPr>
              <a:t>A </a:t>
            </a:r>
            <a:r>
              <a:rPr dirty="0" sz="3200" spc="-785">
                <a:latin typeface="Times New Roman"/>
                <a:cs typeface="Times New Roman"/>
              </a:rPr>
              <a:t> </a:t>
            </a:r>
            <a:r>
              <a:rPr dirty="0" sz="3200" spc="-5">
                <a:latin typeface="Times New Roman"/>
                <a:cs typeface="Times New Roman"/>
              </a:rPr>
              <a:t>static inner class </a:t>
            </a:r>
            <a:r>
              <a:rPr dirty="0" sz="3200">
                <a:latin typeface="Times New Roman"/>
                <a:cs typeface="Times New Roman"/>
              </a:rPr>
              <a:t>can be accessed using </a:t>
            </a:r>
            <a:r>
              <a:rPr dirty="0" sz="3200" spc="5">
                <a:latin typeface="Times New Roman"/>
                <a:cs typeface="Times New Roman"/>
              </a:rPr>
              <a:t> </a:t>
            </a:r>
            <a:r>
              <a:rPr dirty="0" sz="3200" spc="-5">
                <a:latin typeface="Times New Roman"/>
                <a:cs typeface="Times New Roman"/>
              </a:rPr>
              <a:t>the outer class</a:t>
            </a:r>
            <a:r>
              <a:rPr dirty="0" sz="3200">
                <a:latin typeface="Times New Roman"/>
                <a:cs typeface="Times New Roman"/>
              </a:rPr>
              <a:t> </a:t>
            </a:r>
            <a:r>
              <a:rPr dirty="0" sz="3200" spc="-5">
                <a:latin typeface="Times New Roman"/>
                <a:cs typeface="Times New Roman"/>
              </a:rPr>
              <a:t>name.</a:t>
            </a:r>
            <a:endParaRPr sz="3200">
              <a:latin typeface="Times New Roman"/>
              <a:cs typeface="Times New Roman"/>
            </a:endParaRPr>
          </a:p>
          <a:p>
            <a:pPr algn="just" lvl="1" marL="755650" marR="5080" indent="-285750">
              <a:lnSpc>
                <a:spcPts val="3220"/>
              </a:lnSpc>
              <a:spcBef>
                <a:spcPts val="1870"/>
              </a:spcBef>
              <a:buFont typeface="Wingdings"/>
              <a:buChar char="■"/>
              <a:tabLst>
                <a:tab pos="755650" algn="l"/>
              </a:tabLst>
            </a:pPr>
            <a:r>
              <a:rPr dirty="0" sz="2800">
                <a:latin typeface="Times New Roman"/>
                <a:cs typeface="Times New Roman"/>
              </a:rPr>
              <a:t>A </a:t>
            </a:r>
            <a:r>
              <a:rPr dirty="0" sz="2800" spc="-5">
                <a:latin typeface="Times New Roman"/>
                <a:cs typeface="Times New Roman"/>
              </a:rPr>
              <a:t>static inner </a:t>
            </a:r>
            <a:r>
              <a:rPr dirty="0" sz="2800" spc="-10">
                <a:latin typeface="Times New Roman"/>
                <a:cs typeface="Times New Roman"/>
              </a:rPr>
              <a:t>class </a:t>
            </a:r>
            <a:r>
              <a:rPr dirty="0" sz="2800" spc="-5" i="1">
                <a:latin typeface="Times New Roman"/>
                <a:cs typeface="Times New Roman"/>
              </a:rPr>
              <a:t>cannot </a:t>
            </a:r>
            <a:r>
              <a:rPr dirty="0" sz="2800" spc="-10" i="1">
                <a:latin typeface="Times New Roman"/>
                <a:cs typeface="Times New Roman"/>
              </a:rPr>
              <a:t>access </a:t>
            </a:r>
            <a:r>
              <a:rPr dirty="0" sz="2800" spc="-130" i="1">
                <a:latin typeface="Times New Roman"/>
                <a:cs typeface="Times New Roman"/>
              </a:rPr>
              <a:t>non-static </a:t>
            </a:r>
            <a:r>
              <a:rPr dirty="0" sz="2800" spc="-125" i="1">
                <a:latin typeface="Times New Roman"/>
                <a:cs typeface="Times New Roman"/>
              </a:rPr>
              <a:t> </a:t>
            </a:r>
            <a:r>
              <a:rPr dirty="0" sz="2800" spc="-5" i="1">
                <a:latin typeface="Times New Roman"/>
                <a:cs typeface="Times New Roman"/>
              </a:rPr>
              <a:t>members</a:t>
            </a:r>
            <a:r>
              <a:rPr dirty="0" sz="2800" spc="-10" i="1">
                <a:latin typeface="Times New Roman"/>
                <a:cs typeface="Times New Roman"/>
              </a:rPr>
              <a:t> </a:t>
            </a:r>
            <a:r>
              <a:rPr dirty="0" sz="2800">
                <a:latin typeface="Times New Roman"/>
                <a:cs typeface="Times New Roman"/>
              </a:rPr>
              <a:t>of</a:t>
            </a:r>
            <a:r>
              <a:rPr dirty="0" sz="2800" spc="5">
                <a:latin typeface="Times New Roman"/>
                <a:cs typeface="Times New Roman"/>
              </a:rPr>
              <a:t> </a:t>
            </a:r>
            <a:r>
              <a:rPr dirty="0" sz="2800" spc="-5">
                <a:latin typeface="Times New Roman"/>
                <a:cs typeface="Times New Roman"/>
              </a:rPr>
              <a:t>the</a:t>
            </a:r>
            <a:r>
              <a:rPr dirty="0" sz="2800" spc="-10">
                <a:latin typeface="Times New Roman"/>
                <a:cs typeface="Times New Roman"/>
              </a:rPr>
              <a:t> </a:t>
            </a:r>
            <a:r>
              <a:rPr dirty="0" sz="2800" spc="-5">
                <a:latin typeface="Times New Roman"/>
                <a:cs typeface="Times New Roman"/>
              </a:rPr>
              <a:t>outer</a:t>
            </a:r>
            <a:r>
              <a:rPr dirty="0" sz="2800">
                <a:latin typeface="Times New Roman"/>
                <a:cs typeface="Times New Roman"/>
              </a:rPr>
              <a:t> </a:t>
            </a:r>
            <a:r>
              <a:rPr dirty="0" sz="2800" spc="-10">
                <a:latin typeface="Times New Roman"/>
                <a:cs typeface="Times New Roman"/>
              </a:rPr>
              <a:t>class</a:t>
            </a:r>
            <a:endParaRPr sz="2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630"/>
              </a:lnSpc>
            </a:pPr>
            <a:r>
              <a:rPr dirty="0"/>
              <a:t>128</a:t>
            </a: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90712" y="384555"/>
            <a:ext cx="5361940" cy="635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000" spc="-5" b="0">
                <a:latin typeface="Times New Roman"/>
                <a:cs typeface="Times New Roman"/>
              </a:rPr>
              <a:t>Anonymous</a:t>
            </a:r>
            <a:r>
              <a:rPr dirty="0" sz="4000" spc="-15" b="0">
                <a:latin typeface="Times New Roman"/>
                <a:cs typeface="Times New Roman"/>
              </a:rPr>
              <a:t> </a:t>
            </a:r>
            <a:r>
              <a:rPr dirty="0" sz="4000" b="0">
                <a:latin typeface="Times New Roman"/>
                <a:cs typeface="Times New Roman"/>
              </a:rPr>
              <a:t>Inner</a:t>
            </a:r>
            <a:r>
              <a:rPr dirty="0" sz="4000" spc="-10" b="0">
                <a:latin typeface="Times New Roman"/>
                <a:cs typeface="Times New Roman"/>
              </a:rPr>
              <a:t> </a:t>
            </a:r>
            <a:r>
              <a:rPr dirty="0" sz="4000" spc="-5" b="0">
                <a:latin typeface="Times New Roman"/>
                <a:cs typeface="Times New Roman"/>
              </a:rPr>
              <a:t>Classes</a:t>
            </a:r>
            <a:endParaRPr sz="4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84175" y="1087628"/>
            <a:ext cx="8108315" cy="4876800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algn="just" marL="355600" marR="5080" indent="-342900">
              <a:lnSpc>
                <a:spcPct val="100800"/>
              </a:lnSpc>
              <a:spcBef>
                <a:spcPts val="75"/>
              </a:spcBef>
              <a:buSzPct val="75000"/>
              <a:buFont typeface="Wingdings"/>
              <a:buChar char=""/>
              <a:tabLst>
                <a:tab pos="355600" algn="l"/>
              </a:tabLst>
            </a:pPr>
            <a:r>
              <a:rPr dirty="0" sz="2400">
                <a:latin typeface="Times New Roman"/>
                <a:cs typeface="Times New Roman"/>
              </a:rPr>
              <a:t>An </a:t>
            </a:r>
            <a:r>
              <a:rPr dirty="0" sz="2400" b="1">
                <a:latin typeface="Times New Roman"/>
                <a:cs typeface="Times New Roman"/>
              </a:rPr>
              <a:t>anonymous </a:t>
            </a:r>
            <a:r>
              <a:rPr dirty="0" sz="2400" spc="-5" b="1">
                <a:latin typeface="Times New Roman"/>
                <a:cs typeface="Times New Roman"/>
              </a:rPr>
              <a:t>inner class </a:t>
            </a:r>
            <a:r>
              <a:rPr dirty="0" sz="2400" spc="-5">
                <a:latin typeface="Times New Roman"/>
                <a:cs typeface="Times New Roman"/>
              </a:rPr>
              <a:t>must always extend </a:t>
            </a:r>
            <a:r>
              <a:rPr dirty="0" sz="2400">
                <a:latin typeface="Times New Roman"/>
                <a:cs typeface="Times New Roman"/>
              </a:rPr>
              <a:t>a </a:t>
            </a:r>
            <a:r>
              <a:rPr dirty="0" sz="2400" spc="-5">
                <a:latin typeface="Times New Roman"/>
                <a:cs typeface="Times New Roman"/>
              </a:rPr>
              <a:t>superclass </a:t>
            </a:r>
            <a:r>
              <a:rPr dirty="0" sz="2400">
                <a:latin typeface="Times New Roman"/>
                <a:cs typeface="Times New Roman"/>
              </a:rPr>
              <a:t>or </a:t>
            </a:r>
            <a:r>
              <a:rPr dirty="0" sz="2400" spc="-585">
                <a:latin typeface="Times New Roman"/>
                <a:cs typeface="Times New Roman"/>
              </a:rPr>
              <a:t> </a:t>
            </a:r>
            <a:r>
              <a:rPr dirty="0" sz="2400" spc="-5">
                <a:latin typeface="Times New Roman"/>
                <a:cs typeface="Times New Roman"/>
              </a:rPr>
              <a:t>implement an interface, </a:t>
            </a:r>
            <a:r>
              <a:rPr dirty="0" sz="2400">
                <a:latin typeface="Times New Roman"/>
                <a:cs typeface="Times New Roman"/>
              </a:rPr>
              <a:t>but </a:t>
            </a:r>
            <a:r>
              <a:rPr dirty="0" sz="2400" spc="-5" b="1">
                <a:latin typeface="Times New Roman"/>
                <a:cs typeface="Times New Roman"/>
              </a:rPr>
              <a:t>it cannot </a:t>
            </a:r>
            <a:r>
              <a:rPr dirty="0" sz="2400" b="1">
                <a:latin typeface="Times New Roman"/>
                <a:cs typeface="Times New Roman"/>
              </a:rPr>
              <a:t>have an </a:t>
            </a:r>
            <a:r>
              <a:rPr dirty="0" sz="2400" spc="-5" b="1">
                <a:latin typeface="Times New Roman"/>
                <a:cs typeface="Times New Roman"/>
              </a:rPr>
              <a:t>explicit extends </a:t>
            </a:r>
            <a:r>
              <a:rPr dirty="0" sz="2400" spc="-585" b="1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or</a:t>
            </a:r>
            <a:r>
              <a:rPr dirty="0" sz="2400" spc="-5">
                <a:latin typeface="Times New Roman"/>
                <a:cs typeface="Times New Roman"/>
              </a:rPr>
              <a:t> </a:t>
            </a:r>
            <a:r>
              <a:rPr dirty="0" sz="2400" spc="-5" b="1">
                <a:latin typeface="Times New Roman"/>
                <a:cs typeface="Times New Roman"/>
              </a:rPr>
              <a:t>implements</a:t>
            </a:r>
            <a:r>
              <a:rPr dirty="0" sz="2400" b="1">
                <a:latin typeface="Times New Roman"/>
                <a:cs typeface="Times New Roman"/>
              </a:rPr>
              <a:t> </a:t>
            </a:r>
            <a:r>
              <a:rPr dirty="0" sz="2400" spc="-5" b="1">
                <a:latin typeface="Times New Roman"/>
                <a:cs typeface="Times New Roman"/>
              </a:rPr>
              <a:t>clause</a:t>
            </a:r>
            <a:r>
              <a:rPr dirty="0" sz="2400" spc="-5">
                <a:latin typeface="Times New Roman"/>
                <a:cs typeface="Times New Roman"/>
              </a:rPr>
              <a:t>.</a:t>
            </a:r>
            <a:endParaRPr sz="2400">
              <a:latin typeface="Times New Roman"/>
              <a:cs typeface="Times New Roman"/>
            </a:endParaRPr>
          </a:p>
          <a:p>
            <a:pPr marL="355600" marR="453390" indent="-342900">
              <a:lnSpc>
                <a:spcPct val="100800"/>
              </a:lnSpc>
              <a:spcBef>
                <a:spcPts val="480"/>
              </a:spcBef>
              <a:buSzPct val="75000"/>
              <a:buFont typeface="Wingdings"/>
              <a:buChar char=""/>
              <a:tabLst>
                <a:tab pos="354965" algn="l"/>
                <a:tab pos="355600" algn="l"/>
              </a:tabLst>
            </a:pPr>
            <a:r>
              <a:rPr dirty="0" sz="2400">
                <a:latin typeface="Times New Roman"/>
                <a:cs typeface="Times New Roman"/>
              </a:rPr>
              <a:t>An </a:t>
            </a:r>
            <a:r>
              <a:rPr dirty="0" sz="2400" spc="-5">
                <a:latin typeface="Times New Roman"/>
                <a:cs typeface="Times New Roman"/>
              </a:rPr>
              <a:t>anonymous</a:t>
            </a:r>
            <a:r>
              <a:rPr dirty="0" sz="2400" spc="5">
                <a:latin typeface="Times New Roman"/>
                <a:cs typeface="Times New Roman"/>
              </a:rPr>
              <a:t> </a:t>
            </a:r>
            <a:r>
              <a:rPr dirty="0" sz="2400" spc="-5">
                <a:latin typeface="Times New Roman"/>
                <a:cs typeface="Times New Roman"/>
              </a:rPr>
              <a:t>inner</a:t>
            </a:r>
            <a:r>
              <a:rPr dirty="0" sz="2400" spc="5">
                <a:latin typeface="Times New Roman"/>
                <a:cs typeface="Times New Roman"/>
              </a:rPr>
              <a:t> </a:t>
            </a:r>
            <a:r>
              <a:rPr dirty="0" sz="2400" spc="-5">
                <a:latin typeface="Times New Roman"/>
                <a:cs typeface="Times New Roman"/>
              </a:rPr>
              <a:t>class</a:t>
            </a:r>
            <a:r>
              <a:rPr dirty="0" sz="2400">
                <a:latin typeface="Times New Roman"/>
                <a:cs typeface="Times New Roman"/>
              </a:rPr>
              <a:t> </a:t>
            </a:r>
            <a:r>
              <a:rPr dirty="0" sz="2400" spc="-5">
                <a:latin typeface="Times New Roman"/>
                <a:cs typeface="Times New Roman"/>
              </a:rPr>
              <a:t>must</a:t>
            </a:r>
            <a:r>
              <a:rPr dirty="0" sz="2400">
                <a:latin typeface="Times New Roman"/>
                <a:cs typeface="Times New Roman"/>
              </a:rPr>
              <a:t> </a:t>
            </a:r>
            <a:r>
              <a:rPr dirty="0" sz="2400" spc="-5">
                <a:latin typeface="Times New Roman"/>
                <a:cs typeface="Times New Roman"/>
              </a:rPr>
              <a:t>implement</a:t>
            </a:r>
            <a:r>
              <a:rPr dirty="0" sz="2400">
                <a:latin typeface="Times New Roman"/>
                <a:cs typeface="Times New Roman"/>
              </a:rPr>
              <a:t> </a:t>
            </a:r>
            <a:r>
              <a:rPr dirty="0" sz="2400" spc="-5" b="1">
                <a:latin typeface="Times New Roman"/>
                <a:cs typeface="Times New Roman"/>
              </a:rPr>
              <a:t>all</a:t>
            </a:r>
            <a:r>
              <a:rPr dirty="0" sz="2400" b="1">
                <a:latin typeface="Times New Roman"/>
                <a:cs typeface="Times New Roman"/>
              </a:rPr>
              <a:t> the</a:t>
            </a:r>
            <a:r>
              <a:rPr dirty="0" sz="2400" spc="-5" b="1">
                <a:latin typeface="Times New Roman"/>
                <a:cs typeface="Times New Roman"/>
              </a:rPr>
              <a:t> abstract </a:t>
            </a:r>
            <a:r>
              <a:rPr dirty="0" sz="2400" spc="-585" b="1">
                <a:latin typeface="Times New Roman"/>
                <a:cs typeface="Times New Roman"/>
              </a:rPr>
              <a:t> </a:t>
            </a:r>
            <a:r>
              <a:rPr dirty="0" sz="2400" spc="-5" b="1">
                <a:latin typeface="Times New Roman"/>
                <a:cs typeface="Times New Roman"/>
              </a:rPr>
              <a:t>methods</a:t>
            </a:r>
            <a:r>
              <a:rPr dirty="0" sz="2400" b="1">
                <a:latin typeface="Times New Roman"/>
                <a:cs typeface="Times New Roman"/>
              </a:rPr>
              <a:t> </a:t>
            </a:r>
            <a:r>
              <a:rPr dirty="0" sz="2400" spc="-5">
                <a:latin typeface="Times New Roman"/>
                <a:cs typeface="Times New Roman"/>
              </a:rPr>
              <a:t>in</a:t>
            </a:r>
            <a:r>
              <a:rPr dirty="0" sz="2400">
                <a:latin typeface="Times New Roman"/>
                <a:cs typeface="Times New Roman"/>
              </a:rPr>
              <a:t> </a:t>
            </a:r>
            <a:r>
              <a:rPr dirty="0" sz="2400" spc="-5">
                <a:latin typeface="Times New Roman"/>
                <a:cs typeface="Times New Roman"/>
              </a:rPr>
              <a:t>the superclass</a:t>
            </a:r>
            <a:r>
              <a:rPr dirty="0" sz="2400">
                <a:latin typeface="Times New Roman"/>
                <a:cs typeface="Times New Roman"/>
              </a:rPr>
              <a:t> or </a:t>
            </a:r>
            <a:r>
              <a:rPr dirty="0" sz="2400" spc="-5">
                <a:latin typeface="Times New Roman"/>
                <a:cs typeface="Times New Roman"/>
              </a:rPr>
              <a:t>in</a:t>
            </a:r>
            <a:r>
              <a:rPr dirty="0" sz="2400">
                <a:latin typeface="Times New Roman"/>
                <a:cs typeface="Times New Roman"/>
              </a:rPr>
              <a:t> </a:t>
            </a:r>
            <a:r>
              <a:rPr dirty="0" sz="2400" spc="-5">
                <a:latin typeface="Times New Roman"/>
                <a:cs typeface="Times New Roman"/>
              </a:rPr>
              <a:t>the interface.</a:t>
            </a:r>
            <a:endParaRPr sz="2400">
              <a:latin typeface="Times New Roman"/>
              <a:cs typeface="Times New Roman"/>
            </a:endParaRPr>
          </a:p>
          <a:p>
            <a:pPr marL="355600" indent="-342900">
              <a:lnSpc>
                <a:spcPts val="2845"/>
              </a:lnSpc>
              <a:spcBef>
                <a:spcPts val="625"/>
              </a:spcBef>
              <a:buSzPct val="75000"/>
              <a:buFont typeface="Wingdings"/>
              <a:buChar char=""/>
              <a:tabLst>
                <a:tab pos="354965" algn="l"/>
                <a:tab pos="355600" algn="l"/>
              </a:tabLst>
            </a:pPr>
            <a:r>
              <a:rPr dirty="0" sz="2400">
                <a:latin typeface="Times New Roman"/>
                <a:cs typeface="Times New Roman"/>
              </a:rPr>
              <a:t>An</a:t>
            </a:r>
            <a:r>
              <a:rPr dirty="0" sz="2400" spc="5">
                <a:latin typeface="Times New Roman"/>
                <a:cs typeface="Times New Roman"/>
              </a:rPr>
              <a:t> </a:t>
            </a:r>
            <a:r>
              <a:rPr dirty="0" sz="2400" spc="-5">
                <a:latin typeface="Times New Roman"/>
                <a:cs typeface="Times New Roman"/>
              </a:rPr>
              <a:t>anonymous</a:t>
            </a:r>
            <a:r>
              <a:rPr dirty="0" sz="2400" spc="10">
                <a:latin typeface="Times New Roman"/>
                <a:cs typeface="Times New Roman"/>
              </a:rPr>
              <a:t> </a:t>
            </a:r>
            <a:r>
              <a:rPr dirty="0" sz="2400" spc="-5">
                <a:latin typeface="Times New Roman"/>
                <a:cs typeface="Times New Roman"/>
              </a:rPr>
              <a:t>inner</a:t>
            </a:r>
            <a:r>
              <a:rPr dirty="0" sz="2400" spc="5">
                <a:latin typeface="Times New Roman"/>
                <a:cs typeface="Times New Roman"/>
              </a:rPr>
              <a:t> </a:t>
            </a:r>
            <a:r>
              <a:rPr dirty="0" sz="2400" spc="-5">
                <a:latin typeface="Times New Roman"/>
                <a:cs typeface="Times New Roman"/>
              </a:rPr>
              <a:t>class</a:t>
            </a:r>
            <a:r>
              <a:rPr dirty="0" sz="2400" spc="10">
                <a:latin typeface="Times New Roman"/>
                <a:cs typeface="Times New Roman"/>
              </a:rPr>
              <a:t> </a:t>
            </a:r>
            <a:r>
              <a:rPr dirty="0" sz="2400" spc="-5">
                <a:latin typeface="Times New Roman"/>
                <a:cs typeface="Times New Roman"/>
              </a:rPr>
              <a:t>always</a:t>
            </a:r>
            <a:r>
              <a:rPr dirty="0" sz="2400" spc="5">
                <a:latin typeface="Times New Roman"/>
                <a:cs typeface="Times New Roman"/>
              </a:rPr>
              <a:t> </a:t>
            </a:r>
            <a:r>
              <a:rPr dirty="0" sz="2400" spc="-5">
                <a:latin typeface="Times New Roman"/>
                <a:cs typeface="Times New Roman"/>
              </a:rPr>
              <a:t>uses</a:t>
            </a:r>
            <a:r>
              <a:rPr dirty="0" sz="2400" spc="10">
                <a:latin typeface="Times New Roman"/>
                <a:cs typeface="Times New Roman"/>
              </a:rPr>
              <a:t> </a:t>
            </a:r>
            <a:r>
              <a:rPr dirty="0" sz="2400" spc="-5">
                <a:latin typeface="Times New Roman"/>
                <a:cs typeface="Times New Roman"/>
              </a:rPr>
              <a:t>the</a:t>
            </a:r>
            <a:r>
              <a:rPr dirty="0" sz="2400">
                <a:latin typeface="Times New Roman"/>
                <a:cs typeface="Times New Roman"/>
              </a:rPr>
              <a:t> </a:t>
            </a:r>
            <a:r>
              <a:rPr dirty="0" sz="2400" spc="-5" b="1">
                <a:latin typeface="Times New Roman"/>
                <a:cs typeface="Times New Roman"/>
              </a:rPr>
              <a:t>no-arg</a:t>
            </a:r>
            <a:r>
              <a:rPr dirty="0" sz="2400" spc="10" b="1">
                <a:latin typeface="Times New Roman"/>
                <a:cs typeface="Times New Roman"/>
              </a:rPr>
              <a:t> </a:t>
            </a:r>
            <a:r>
              <a:rPr dirty="0" sz="2400" spc="-5" b="1">
                <a:latin typeface="Times New Roman"/>
                <a:cs typeface="Times New Roman"/>
              </a:rPr>
              <a:t>constructor</a:t>
            </a:r>
            <a:endParaRPr sz="2400">
              <a:latin typeface="Times New Roman"/>
              <a:cs typeface="Times New Roman"/>
            </a:endParaRPr>
          </a:p>
          <a:p>
            <a:pPr marL="355600">
              <a:lnSpc>
                <a:spcPts val="2845"/>
              </a:lnSpc>
            </a:pPr>
            <a:r>
              <a:rPr dirty="0" sz="2400">
                <a:latin typeface="Times New Roman"/>
                <a:cs typeface="Times New Roman"/>
              </a:rPr>
              <a:t>from</a:t>
            </a:r>
            <a:r>
              <a:rPr dirty="0" sz="2400" spc="-10">
                <a:latin typeface="Times New Roman"/>
                <a:cs typeface="Times New Roman"/>
              </a:rPr>
              <a:t> </a:t>
            </a:r>
            <a:r>
              <a:rPr dirty="0" sz="2400" spc="-5">
                <a:latin typeface="Times New Roman"/>
                <a:cs typeface="Times New Roman"/>
              </a:rPr>
              <a:t>its superclass to</a:t>
            </a:r>
            <a:r>
              <a:rPr dirty="0" sz="2400">
                <a:latin typeface="Times New Roman"/>
                <a:cs typeface="Times New Roman"/>
              </a:rPr>
              <a:t> </a:t>
            </a:r>
            <a:r>
              <a:rPr dirty="0" sz="2400" spc="-5">
                <a:latin typeface="Times New Roman"/>
                <a:cs typeface="Times New Roman"/>
              </a:rPr>
              <a:t>create</a:t>
            </a:r>
            <a:r>
              <a:rPr dirty="0" sz="2400" spc="-10">
                <a:latin typeface="Times New Roman"/>
                <a:cs typeface="Times New Roman"/>
              </a:rPr>
              <a:t> </a:t>
            </a:r>
            <a:r>
              <a:rPr dirty="0" sz="2400" spc="-5">
                <a:latin typeface="Times New Roman"/>
                <a:cs typeface="Times New Roman"/>
              </a:rPr>
              <a:t>an instance.</a:t>
            </a:r>
            <a:endParaRPr sz="2400">
              <a:latin typeface="Times New Roman"/>
              <a:cs typeface="Times New Roman"/>
            </a:endParaRPr>
          </a:p>
          <a:p>
            <a:pPr lvl="1" marL="755650" indent="-285750">
              <a:lnSpc>
                <a:spcPct val="100000"/>
              </a:lnSpc>
              <a:spcBef>
                <a:spcPts val="520"/>
              </a:spcBef>
              <a:buFont typeface="Wingdings"/>
              <a:buChar char=""/>
              <a:tabLst>
                <a:tab pos="755650" algn="l"/>
              </a:tabLst>
            </a:pPr>
            <a:r>
              <a:rPr dirty="0" sz="2000" spc="-5">
                <a:latin typeface="Times New Roman"/>
                <a:cs typeface="Times New Roman"/>
              </a:rPr>
              <a:t>If an</a:t>
            </a:r>
            <a:r>
              <a:rPr dirty="0" sz="200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anonymous inner</a:t>
            </a:r>
            <a:r>
              <a:rPr dirty="0" sz="200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class </a:t>
            </a:r>
            <a:r>
              <a:rPr dirty="0" sz="2000" spc="-10">
                <a:latin typeface="Times New Roman"/>
                <a:cs typeface="Times New Roman"/>
              </a:rPr>
              <a:t>implements</a:t>
            </a:r>
            <a:r>
              <a:rPr dirty="0" sz="2000" spc="-5">
                <a:latin typeface="Times New Roman"/>
                <a:cs typeface="Times New Roman"/>
              </a:rPr>
              <a:t> an</a:t>
            </a:r>
            <a:r>
              <a:rPr dirty="0" sz="200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interface,</a:t>
            </a:r>
            <a:r>
              <a:rPr dirty="0" sz="2000" spc="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the constructor is</a:t>
            </a:r>
            <a:endParaRPr sz="2000">
              <a:latin typeface="Times New Roman"/>
              <a:cs typeface="Times New Roman"/>
            </a:endParaRPr>
          </a:p>
          <a:p>
            <a:pPr marL="755015">
              <a:lnSpc>
                <a:spcPct val="100000"/>
              </a:lnSpc>
            </a:pPr>
            <a:r>
              <a:rPr dirty="0" sz="2000" spc="-5" b="1">
                <a:latin typeface="Calibri"/>
                <a:cs typeface="Calibri"/>
              </a:rPr>
              <a:t>Object().</a:t>
            </a:r>
            <a:endParaRPr sz="2000">
              <a:latin typeface="Calibri"/>
              <a:cs typeface="Calibri"/>
            </a:endParaRPr>
          </a:p>
          <a:p>
            <a:pPr marL="355600" marR="716915" indent="-342900">
              <a:lnSpc>
                <a:spcPct val="100800"/>
              </a:lnSpc>
              <a:spcBef>
                <a:spcPts val="560"/>
              </a:spcBef>
              <a:buSzPct val="75000"/>
              <a:buFont typeface="Wingdings"/>
              <a:buChar char=""/>
              <a:tabLst>
                <a:tab pos="354965" algn="l"/>
                <a:tab pos="355600" algn="l"/>
              </a:tabLst>
            </a:pPr>
            <a:r>
              <a:rPr dirty="0" sz="2400">
                <a:latin typeface="Times New Roman"/>
                <a:cs typeface="Times New Roman"/>
              </a:rPr>
              <a:t>An </a:t>
            </a:r>
            <a:r>
              <a:rPr dirty="0" sz="2400" spc="-5">
                <a:latin typeface="Times New Roman"/>
                <a:cs typeface="Times New Roman"/>
              </a:rPr>
              <a:t>anonymous</a:t>
            </a:r>
            <a:r>
              <a:rPr dirty="0" sz="2400">
                <a:latin typeface="Times New Roman"/>
                <a:cs typeface="Times New Roman"/>
              </a:rPr>
              <a:t> </a:t>
            </a:r>
            <a:r>
              <a:rPr dirty="0" sz="2400" spc="-5">
                <a:latin typeface="Times New Roman"/>
                <a:cs typeface="Times New Roman"/>
              </a:rPr>
              <a:t>inner</a:t>
            </a:r>
            <a:r>
              <a:rPr dirty="0" sz="2400">
                <a:latin typeface="Times New Roman"/>
                <a:cs typeface="Times New Roman"/>
              </a:rPr>
              <a:t> </a:t>
            </a:r>
            <a:r>
              <a:rPr dirty="0" sz="2400" spc="-5">
                <a:latin typeface="Times New Roman"/>
                <a:cs typeface="Times New Roman"/>
              </a:rPr>
              <a:t>class</a:t>
            </a:r>
            <a:r>
              <a:rPr dirty="0" sz="2400">
                <a:latin typeface="Times New Roman"/>
                <a:cs typeface="Times New Roman"/>
              </a:rPr>
              <a:t> </a:t>
            </a:r>
            <a:r>
              <a:rPr dirty="0" sz="2400" spc="-5">
                <a:latin typeface="Times New Roman"/>
                <a:cs typeface="Times New Roman"/>
              </a:rPr>
              <a:t>is</a:t>
            </a:r>
            <a:r>
              <a:rPr dirty="0" sz="2400" spc="5">
                <a:latin typeface="Times New Roman"/>
                <a:cs typeface="Times New Roman"/>
              </a:rPr>
              <a:t> </a:t>
            </a:r>
            <a:r>
              <a:rPr dirty="0" sz="2400" spc="-5">
                <a:latin typeface="Times New Roman"/>
                <a:cs typeface="Times New Roman"/>
              </a:rPr>
              <a:t>compiled</a:t>
            </a:r>
            <a:r>
              <a:rPr dirty="0" sz="2400">
                <a:latin typeface="Times New Roman"/>
                <a:cs typeface="Times New Roman"/>
              </a:rPr>
              <a:t> </a:t>
            </a:r>
            <a:r>
              <a:rPr dirty="0" sz="2400" spc="-5">
                <a:latin typeface="Times New Roman"/>
                <a:cs typeface="Times New Roman"/>
              </a:rPr>
              <a:t>into</a:t>
            </a:r>
            <a:r>
              <a:rPr dirty="0" sz="2400">
                <a:latin typeface="Times New Roman"/>
                <a:cs typeface="Times New Roman"/>
              </a:rPr>
              <a:t> a</a:t>
            </a:r>
            <a:r>
              <a:rPr dirty="0" sz="2400" spc="-5">
                <a:latin typeface="Times New Roman"/>
                <a:cs typeface="Times New Roman"/>
              </a:rPr>
              <a:t> class</a:t>
            </a:r>
            <a:r>
              <a:rPr dirty="0" sz="2400">
                <a:latin typeface="Times New Roman"/>
                <a:cs typeface="Times New Roman"/>
              </a:rPr>
              <a:t> </a:t>
            </a:r>
            <a:r>
              <a:rPr dirty="0" sz="2400" spc="-5">
                <a:latin typeface="Times New Roman"/>
                <a:cs typeface="Times New Roman"/>
              </a:rPr>
              <a:t>named </a:t>
            </a:r>
            <a:r>
              <a:rPr dirty="0" sz="2400" spc="-585">
                <a:latin typeface="Times New Roman"/>
                <a:cs typeface="Times New Roman"/>
              </a:rPr>
              <a:t> </a:t>
            </a:r>
            <a:r>
              <a:rPr dirty="0" sz="2400" spc="-5">
                <a:latin typeface="Times New Roman"/>
                <a:cs typeface="Times New Roman"/>
              </a:rPr>
              <a:t>OuterClassName$</a:t>
            </a:r>
            <a:r>
              <a:rPr dirty="0" sz="2400" spc="-5" i="1">
                <a:latin typeface="Times New Roman"/>
                <a:cs typeface="Times New Roman"/>
              </a:rPr>
              <a:t>n</a:t>
            </a:r>
            <a:r>
              <a:rPr dirty="0" sz="2400" spc="-5">
                <a:latin typeface="Times New Roman"/>
                <a:cs typeface="Times New Roman"/>
              </a:rPr>
              <a:t>.class.</a:t>
            </a:r>
            <a:endParaRPr sz="2400">
              <a:latin typeface="Times New Roman"/>
              <a:cs typeface="Times New Roman"/>
            </a:endParaRPr>
          </a:p>
          <a:p>
            <a:pPr lvl="1" marL="755015" marR="304165" indent="-285750">
              <a:lnSpc>
                <a:spcPct val="100000"/>
              </a:lnSpc>
              <a:spcBef>
                <a:spcPts val="425"/>
              </a:spcBef>
              <a:buFont typeface="Wingdings"/>
              <a:buChar char=""/>
              <a:tabLst>
                <a:tab pos="755650" algn="l"/>
              </a:tabLst>
            </a:pPr>
            <a:r>
              <a:rPr dirty="0" sz="2000">
                <a:latin typeface="Times New Roman"/>
                <a:cs typeface="Times New Roman"/>
              </a:rPr>
              <a:t>For </a:t>
            </a:r>
            <a:r>
              <a:rPr dirty="0" sz="2000" spc="-5">
                <a:latin typeface="Times New Roman"/>
                <a:cs typeface="Times New Roman"/>
              </a:rPr>
              <a:t>example, if the outer class </a:t>
            </a:r>
            <a:r>
              <a:rPr dirty="0" sz="2000" spc="-40">
                <a:latin typeface="Times New Roman"/>
                <a:cs typeface="Times New Roman"/>
              </a:rPr>
              <a:t>Test </a:t>
            </a:r>
            <a:r>
              <a:rPr dirty="0" sz="2000" spc="-5">
                <a:latin typeface="Times New Roman"/>
                <a:cs typeface="Times New Roman"/>
              </a:rPr>
              <a:t>has two anonymous inner classes, </a:t>
            </a:r>
            <a:r>
              <a:rPr dirty="0" sz="2000" spc="-484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these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two</a:t>
            </a:r>
            <a:r>
              <a:rPr dirty="0" sz="200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classes are compiled</a:t>
            </a:r>
            <a:r>
              <a:rPr dirty="0" sz="200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into</a:t>
            </a:r>
            <a:r>
              <a:rPr dirty="0" sz="2000">
                <a:latin typeface="Times New Roman"/>
                <a:cs typeface="Times New Roman"/>
              </a:rPr>
              <a:t> </a:t>
            </a:r>
            <a:r>
              <a:rPr dirty="0" sz="2000" spc="-20" b="1">
                <a:latin typeface="Calibri"/>
                <a:cs typeface="Calibri"/>
              </a:rPr>
              <a:t>Test$1.class</a:t>
            </a:r>
            <a:r>
              <a:rPr dirty="0" sz="2000" spc="-10" b="1">
                <a:latin typeface="Calibri"/>
                <a:cs typeface="Calibri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and</a:t>
            </a:r>
            <a:r>
              <a:rPr dirty="0" sz="2000">
                <a:latin typeface="Times New Roman"/>
                <a:cs typeface="Times New Roman"/>
              </a:rPr>
              <a:t> </a:t>
            </a:r>
            <a:r>
              <a:rPr dirty="0" sz="2000" spc="-20" b="1">
                <a:latin typeface="Calibri"/>
                <a:cs typeface="Calibri"/>
              </a:rPr>
              <a:t>Test$2.class</a:t>
            </a:r>
            <a:r>
              <a:rPr dirty="0" sz="2000" spc="-20">
                <a:latin typeface="Times New Roman"/>
                <a:cs typeface="Times New Roman"/>
              </a:rPr>
              <a:t>.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630"/>
              </a:lnSpc>
            </a:pPr>
            <a:r>
              <a:rPr dirty="0"/>
              <a:t>129</a:t>
            </a: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90712" y="384555"/>
            <a:ext cx="5361940" cy="635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000" spc="-5" b="0">
                <a:latin typeface="Times New Roman"/>
                <a:cs typeface="Times New Roman"/>
              </a:rPr>
              <a:t>Anonymous</a:t>
            </a:r>
            <a:r>
              <a:rPr dirty="0" sz="4000" spc="-15" b="0">
                <a:latin typeface="Times New Roman"/>
                <a:cs typeface="Times New Roman"/>
              </a:rPr>
              <a:t> </a:t>
            </a:r>
            <a:r>
              <a:rPr dirty="0" sz="4000" b="0">
                <a:latin typeface="Times New Roman"/>
                <a:cs typeface="Times New Roman"/>
              </a:rPr>
              <a:t>Inner</a:t>
            </a:r>
            <a:r>
              <a:rPr dirty="0" sz="4000" spc="-10" b="0">
                <a:latin typeface="Times New Roman"/>
                <a:cs typeface="Times New Roman"/>
              </a:rPr>
              <a:t> </a:t>
            </a:r>
            <a:r>
              <a:rPr dirty="0" sz="4000" spc="-5" b="0">
                <a:latin typeface="Times New Roman"/>
                <a:cs typeface="Times New Roman"/>
              </a:rPr>
              <a:t>Classes</a:t>
            </a:r>
            <a:endParaRPr sz="4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84175" y="1317243"/>
            <a:ext cx="8193405" cy="416369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355600" marR="1574800" indent="-342900">
              <a:lnSpc>
                <a:spcPct val="100699"/>
              </a:lnSpc>
              <a:spcBef>
                <a:spcPts val="75"/>
              </a:spcBef>
              <a:buSzPct val="75000"/>
              <a:buFont typeface="Wingdings"/>
              <a:buChar char="■"/>
              <a:tabLst>
                <a:tab pos="354965" algn="l"/>
                <a:tab pos="355600" algn="l"/>
              </a:tabLst>
            </a:pPr>
            <a:r>
              <a:rPr dirty="0" sz="2800" spc="-5">
                <a:latin typeface="Times New Roman"/>
                <a:cs typeface="Times New Roman"/>
              </a:rPr>
              <a:t>Inner</a:t>
            </a:r>
            <a:r>
              <a:rPr dirty="0" sz="2800" spc="5">
                <a:latin typeface="Times New Roman"/>
                <a:cs typeface="Times New Roman"/>
              </a:rPr>
              <a:t> </a:t>
            </a:r>
            <a:r>
              <a:rPr dirty="0" sz="2800" spc="-10">
                <a:latin typeface="Times New Roman"/>
                <a:cs typeface="Times New Roman"/>
              </a:rPr>
              <a:t>class</a:t>
            </a:r>
            <a:r>
              <a:rPr dirty="0" sz="2800" spc="-5">
                <a:latin typeface="Times New Roman"/>
                <a:cs typeface="Times New Roman"/>
              </a:rPr>
              <a:t> listeners </a:t>
            </a:r>
            <a:r>
              <a:rPr dirty="0" sz="2800" spc="-10">
                <a:latin typeface="Times New Roman"/>
                <a:cs typeface="Times New Roman"/>
              </a:rPr>
              <a:t>can</a:t>
            </a:r>
            <a:r>
              <a:rPr dirty="0" sz="2800">
                <a:latin typeface="Times New Roman"/>
                <a:cs typeface="Times New Roman"/>
              </a:rPr>
              <a:t> be</a:t>
            </a:r>
            <a:r>
              <a:rPr dirty="0" sz="2800" spc="-10">
                <a:latin typeface="Times New Roman"/>
                <a:cs typeface="Times New Roman"/>
              </a:rPr>
              <a:t> </a:t>
            </a:r>
            <a:r>
              <a:rPr dirty="0" sz="2800" spc="-5" b="1">
                <a:latin typeface="Times New Roman"/>
                <a:cs typeface="Times New Roman"/>
              </a:rPr>
              <a:t>shortened</a:t>
            </a:r>
            <a:r>
              <a:rPr dirty="0" sz="2800" spc="5" b="1">
                <a:latin typeface="Times New Roman"/>
                <a:cs typeface="Times New Roman"/>
              </a:rPr>
              <a:t> </a:t>
            </a:r>
            <a:r>
              <a:rPr dirty="0" sz="2800" spc="-5">
                <a:latin typeface="Times New Roman"/>
                <a:cs typeface="Times New Roman"/>
              </a:rPr>
              <a:t>using </a:t>
            </a:r>
            <a:r>
              <a:rPr dirty="0" sz="2800" spc="-685">
                <a:latin typeface="Times New Roman"/>
                <a:cs typeface="Times New Roman"/>
              </a:rPr>
              <a:t> </a:t>
            </a:r>
            <a:r>
              <a:rPr dirty="0" sz="2800" spc="-5">
                <a:latin typeface="Times New Roman"/>
                <a:cs typeface="Times New Roman"/>
              </a:rPr>
              <a:t>anonymous</a:t>
            </a:r>
            <a:r>
              <a:rPr dirty="0" sz="2800" spc="-10">
                <a:latin typeface="Times New Roman"/>
                <a:cs typeface="Times New Roman"/>
              </a:rPr>
              <a:t> </a:t>
            </a:r>
            <a:r>
              <a:rPr dirty="0" sz="2800" spc="-5">
                <a:latin typeface="Times New Roman"/>
                <a:cs typeface="Times New Roman"/>
              </a:rPr>
              <a:t>inner</a:t>
            </a:r>
            <a:r>
              <a:rPr dirty="0" sz="2800" spc="5">
                <a:latin typeface="Times New Roman"/>
                <a:cs typeface="Times New Roman"/>
              </a:rPr>
              <a:t> </a:t>
            </a:r>
            <a:r>
              <a:rPr dirty="0" sz="2800" spc="-10">
                <a:latin typeface="Times New Roman"/>
                <a:cs typeface="Times New Roman"/>
              </a:rPr>
              <a:t>classes.</a:t>
            </a:r>
            <a:endParaRPr sz="2800">
              <a:latin typeface="Times New Roman"/>
              <a:cs typeface="Times New Roman"/>
            </a:endParaRPr>
          </a:p>
          <a:p>
            <a:pPr lvl="1" marL="755650" indent="-285750">
              <a:lnSpc>
                <a:spcPts val="2825"/>
              </a:lnSpc>
              <a:buFont typeface="Wingdings"/>
              <a:buChar char="■"/>
              <a:tabLst>
                <a:tab pos="755015" algn="l"/>
                <a:tab pos="755650" algn="l"/>
              </a:tabLst>
            </a:pPr>
            <a:r>
              <a:rPr dirty="0" sz="2400">
                <a:latin typeface="Times New Roman"/>
                <a:cs typeface="Times New Roman"/>
              </a:rPr>
              <a:t>An </a:t>
            </a:r>
            <a:r>
              <a:rPr dirty="0" sz="2400" spc="-5" i="1">
                <a:latin typeface="Times New Roman"/>
                <a:cs typeface="Times New Roman"/>
              </a:rPr>
              <a:t>anonymous</a:t>
            </a:r>
            <a:r>
              <a:rPr dirty="0" sz="2400" spc="5" i="1">
                <a:latin typeface="Times New Roman"/>
                <a:cs typeface="Times New Roman"/>
              </a:rPr>
              <a:t> </a:t>
            </a:r>
            <a:r>
              <a:rPr dirty="0" sz="2400" spc="-5" i="1">
                <a:latin typeface="Times New Roman"/>
                <a:cs typeface="Times New Roman"/>
              </a:rPr>
              <a:t>inner</a:t>
            </a:r>
            <a:r>
              <a:rPr dirty="0" sz="2400" spc="5" i="1">
                <a:latin typeface="Times New Roman"/>
                <a:cs typeface="Times New Roman"/>
              </a:rPr>
              <a:t> </a:t>
            </a:r>
            <a:r>
              <a:rPr dirty="0" sz="2400" spc="-5" i="1">
                <a:latin typeface="Times New Roman"/>
                <a:cs typeface="Times New Roman"/>
              </a:rPr>
              <a:t>class</a:t>
            </a:r>
            <a:r>
              <a:rPr dirty="0" sz="2400" spc="5" i="1">
                <a:latin typeface="Times New Roman"/>
                <a:cs typeface="Times New Roman"/>
              </a:rPr>
              <a:t> </a:t>
            </a:r>
            <a:r>
              <a:rPr dirty="0" sz="2400" spc="-5">
                <a:latin typeface="Times New Roman"/>
                <a:cs typeface="Times New Roman"/>
              </a:rPr>
              <a:t>is</a:t>
            </a:r>
            <a:r>
              <a:rPr dirty="0" sz="2400" spc="5">
                <a:latin typeface="Times New Roman"/>
                <a:cs typeface="Times New Roman"/>
              </a:rPr>
              <a:t> </a:t>
            </a:r>
            <a:r>
              <a:rPr dirty="0" sz="2400" spc="-5">
                <a:latin typeface="Times New Roman"/>
                <a:cs typeface="Times New Roman"/>
              </a:rPr>
              <a:t>an</a:t>
            </a:r>
            <a:r>
              <a:rPr dirty="0" sz="2400" spc="5">
                <a:latin typeface="Times New Roman"/>
                <a:cs typeface="Times New Roman"/>
              </a:rPr>
              <a:t> </a:t>
            </a:r>
            <a:r>
              <a:rPr dirty="0" sz="2400" spc="-5">
                <a:latin typeface="Times New Roman"/>
                <a:cs typeface="Times New Roman"/>
              </a:rPr>
              <a:t>inner</a:t>
            </a:r>
            <a:r>
              <a:rPr dirty="0" sz="2400" spc="5">
                <a:latin typeface="Times New Roman"/>
                <a:cs typeface="Times New Roman"/>
              </a:rPr>
              <a:t> </a:t>
            </a:r>
            <a:r>
              <a:rPr dirty="0" sz="2400" spc="-5">
                <a:latin typeface="Times New Roman"/>
                <a:cs typeface="Times New Roman"/>
              </a:rPr>
              <a:t>class</a:t>
            </a:r>
            <a:r>
              <a:rPr dirty="0" sz="2400" spc="5">
                <a:latin typeface="Times New Roman"/>
                <a:cs typeface="Times New Roman"/>
              </a:rPr>
              <a:t> </a:t>
            </a:r>
            <a:r>
              <a:rPr dirty="0" sz="2400" spc="-5" b="1">
                <a:latin typeface="Times New Roman"/>
                <a:cs typeface="Times New Roman"/>
              </a:rPr>
              <a:t>without</a:t>
            </a:r>
            <a:r>
              <a:rPr dirty="0" sz="2400" spc="5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a</a:t>
            </a:r>
            <a:r>
              <a:rPr dirty="0" sz="2400" spc="5" b="1">
                <a:latin typeface="Times New Roman"/>
                <a:cs typeface="Times New Roman"/>
              </a:rPr>
              <a:t> </a:t>
            </a:r>
            <a:r>
              <a:rPr dirty="0" sz="2400" spc="-5" b="1">
                <a:latin typeface="Times New Roman"/>
                <a:cs typeface="Times New Roman"/>
              </a:rPr>
              <a:t>name</a:t>
            </a:r>
            <a:r>
              <a:rPr dirty="0" sz="2400" spc="-5">
                <a:latin typeface="Times New Roman"/>
                <a:cs typeface="Times New Roman"/>
              </a:rPr>
              <a:t>.</a:t>
            </a:r>
            <a:endParaRPr sz="2400">
              <a:latin typeface="Times New Roman"/>
              <a:cs typeface="Times New Roman"/>
            </a:endParaRPr>
          </a:p>
          <a:p>
            <a:pPr lvl="1">
              <a:lnSpc>
                <a:spcPct val="100000"/>
              </a:lnSpc>
              <a:spcBef>
                <a:spcPts val="15"/>
              </a:spcBef>
              <a:buFont typeface="Wingdings"/>
              <a:buChar char="■"/>
            </a:pPr>
            <a:endParaRPr sz="2650">
              <a:latin typeface="Times New Roman"/>
              <a:cs typeface="Times New Roman"/>
            </a:endParaRPr>
          </a:p>
          <a:p>
            <a:pPr marL="355600" marR="474980" indent="-342900">
              <a:lnSpc>
                <a:spcPts val="3310"/>
              </a:lnSpc>
              <a:buSzPct val="75000"/>
              <a:buFont typeface="Wingdings"/>
              <a:buChar char="■"/>
              <a:tabLst>
                <a:tab pos="354965" algn="l"/>
                <a:tab pos="355600" algn="l"/>
              </a:tabLst>
            </a:pPr>
            <a:r>
              <a:rPr dirty="0" sz="2800">
                <a:latin typeface="Times New Roman"/>
                <a:cs typeface="Times New Roman"/>
              </a:rPr>
              <a:t>It </a:t>
            </a:r>
            <a:r>
              <a:rPr dirty="0" sz="2800" spc="-5">
                <a:latin typeface="Times New Roman"/>
                <a:cs typeface="Times New Roman"/>
              </a:rPr>
              <a:t>combines declaring an inner </a:t>
            </a:r>
            <a:r>
              <a:rPr dirty="0" sz="2800" spc="-10">
                <a:latin typeface="Times New Roman"/>
                <a:cs typeface="Times New Roman"/>
              </a:rPr>
              <a:t>class </a:t>
            </a:r>
            <a:r>
              <a:rPr dirty="0" sz="2800" spc="-5">
                <a:latin typeface="Times New Roman"/>
                <a:cs typeface="Times New Roman"/>
              </a:rPr>
              <a:t>and creating an </a:t>
            </a:r>
            <a:r>
              <a:rPr dirty="0" sz="2800" spc="-685">
                <a:latin typeface="Times New Roman"/>
                <a:cs typeface="Times New Roman"/>
              </a:rPr>
              <a:t> </a:t>
            </a:r>
            <a:r>
              <a:rPr dirty="0" sz="2800" spc="-5">
                <a:latin typeface="Times New Roman"/>
                <a:cs typeface="Times New Roman"/>
              </a:rPr>
              <a:t>instance</a:t>
            </a:r>
            <a:r>
              <a:rPr dirty="0" sz="2800" spc="-15">
                <a:latin typeface="Times New Roman"/>
                <a:cs typeface="Times New Roman"/>
              </a:rPr>
              <a:t> </a:t>
            </a:r>
            <a:r>
              <a:rPr dirty="0" sz="2800">
                <a:latin typeface="Times New Roman"/>
                <a:cs typeface="Times New Roman"/>
              </a:rPr>
              <a:t>of</a:t>
            </a:r>
            <a:r>
              <a:rPr dirty="0" sz="2800" spc="5">
                <a:latin typeface="Times New Roman"/>
                <a:cs typeface="Times New Roman"/>
              </a:rPr>
              <a:t> </a:t>
            </a:r>
            <a:r>
              <a:rPr dirty="0" sz="2800" spc="-5">
                <a:latin typeface="Times New Roman"/>
                <a:cs typeface="Times New Roman"/>
              </a:rPr>
              <a:t>the</a:t>
            </a:r>
            <a:r>
              <a:rPr dirty="0" sz="2800" spc="-10">
                <a:latin typeface="Times New Roman"/>
                <a:cs typeface="Times New Roman"/>
              </a:rPr>
              <a:t> class </a:t>
            </a:r>
            <a:r>
              <a:rPr dirty="0" sz="2800" spc="-5">
                <a:latin typeface="Times New Roman"/>
                <a:cs typeface="Times New Roman"/>
              </a:rPr>
              <a:t>in</a:t>
            </a:r>
            <a:r>
              <a:rPr dirty="0" sz="2800">
                <a:latin typeface="Times New Roman"/>
                <a:cs typeface="Times New Roman"/>
              </a:rPr>
              <a:t> one</a:t>
            </a:r>
            <a:r>
              <a:rPr dirty="0" sz="2800" spc="-10">
                <a:latin typeface="Times New Roman"/>
                <a:cs typeface="Times New Roman"/>
              </a:rPr>
              <a:t> </a:t>
            </a:r>
            <a:r>
              <a:rPr dirty="0" sz="2800" spc="-5">
                <a:latin typeface="Times New Roman"/>
                <a:cs typeface="Times New Roman"/>
              </a:rPr>
              <a:t>step.</a:t>
            </a:r>
            <a:endParaRPr sz="2800">
              <a:latin typeface="Times New Roman"/>
              <a:cs typeface="Times New Roman"/>
            </a:endParaRPr>
          </a:p>
          <a:p>
            <a:pPr marL="240665">
              <a:lnSpc>
                <a:spcPct val="100000"/>
              </a:lnSpc>
              <a:spcBef>
                <a:spcPts val="1764"/>
              </a:spcBef>
            </a:pPr>
            <a:r>
              <a:rPr dirty="0" sz="2400" spc="-5" b="1">
                <a:latin typeface="Calibri"/>
                <a:cs typeface="Calibri"/>
              </a:rPr>
              <a:t>new</a:t>
            </a:r>
            <a:r>
              <a:rPr dirty="0" sz="2400" spc="-45" b="1">
                <a:latin typeface="Calibri"/>
                <a:cs typeface="Calibri"/>
              </a:rPr>
              <a:t> </a:t>
            </a:r>
            <a:r>
              <a:rPr dirty="0" sz="2400" spc="-5" b="1">
                <a:latin typeface="Calibri"/>
                <a:cs typeface="Calibri"/>
              </a:rPr>
              <a:t>SuperClassName/InterfaceName()</a:t>
            </a:r>
            <a:r>
              <a:rPr dirty="0" sz="2400" spc="-40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{</a:t>
            </a:r>
            <a:endParaRPr sz="2400">
              <a:latin typeface="Calibri"/>
              <a:cs typeface="Calibri"/>
            </a:endParaRPr>
          </a:p>
          <a:p>
            <a:pPr marL="377190">
              <a:lnSpc>
                <a:spcPct val="100000"/>
              </a:lnSpc>
              <a:spcBef>
                <a:spcPts val="25"/>
              </a:spcBef>
            </a:pPr>
            <a:r>
              <a:rPr dirty="0" sz="2400" b="1">
                <a:latin typeface="Calibri"/>
                <a:cs typeface="Calibri"/>
              </a:rPr>
              <a:t>//</a:t>
            </a:r>
            <a:r>
              <a:rPr dirty="0" sz="2400" spc="5" b="1">
                <a:latin typeface="Calibri"/>
                <a:cs typeface="Calibri"/>
              </a:rPr>
              <a:t> </a:t>
            </a:r>
            <a:r>
              <a:rPr dirty="0" sz="2400" spc="-10" b="1">
                <a:latin typeface="Calibri"/>
                <a:cs typeface="Calibri"/>
              </a:rPr>
              <a:t>Implement</a:t>
            </a:r>
            <a:r>
              <a:rPr dirty="0" sz="2400" spc="5" b="1">
                <a:latin typeface="Calibri"/>
                <a:cs typeface="Calibri"/>
              </a:rPr>
              <a:t> </a:t>
            </a:r>
            <a:r>
              <a:rPr dirty="0" sz="2400" spc="-5" b="1">
                <a:latin typeface="Calibri"/>
                <a:cs typeface="Calibri"/>
              </a:rPr>
              <a:t>or </a:t>
            </a:r>
            <a:r>
              <a:rPr dirty="0" sz="2400" spc="-10" b="1">
                <a:latin typeface="Calibri"/>
                <a:cs typeface="Calibri"/>
              </a:rPr>
              <a:t>override</a:t>
            </a:r>
            <a:r>
              <a:rPr dirty="0" sz="2400" b="1">
                <a:latin typeface="Calibri"/>
                <a:cs typeface="Calibri"/>
              </a:rPr>
              <a:t> </a:t>
            </a:r>
            <a:r>
              <a:rPr dirty="0" sz="2400" spc="-5" b="1">
                <a:latin typeface="Calibri"/>
                <a:cs typeface="Calibri"/>
              </a:rPr>
              <a:t>methods</a:t>
            </a:r>
            <a:r>
              <a:rPr dirty="0" sz="2400" spc="5" b="1">
                <a:latin typeface="Calibri"/>
                <a:cs typeface="Calibri"/>
              </a:rPr>
              <a:t> </a:t>
            </a:r>
            <a:r>
              <a:rPr dirty="0" sz="2400" spc="-5" b="1">
                <a:latin typeface="Calibri"/>
                <a:cs typeface="Calibri"/>
              </a:rPr>
              <a:t>in</a:t>
            </a:r>
            <a:r>
              <a:rPr dirty="0" sz="2400" b="1">
                <a:latin typeface="Calibri"/>
                <a:cs typeface="Calibri"/>
              </a:rPr>
              <a:t> </a:t>
            </a:r>
            <a:r>
              <a:rPr dirty="0" sz="2400" spc="-10" b="1">
                <a:latin typeface="Calibri"/>
                <a:cs typeface="Calibri"/>
              </a:rPr>
              <a:t>superclass</a:t>
            </a:r>
            <a:r>
              <a:rPr dirty="0" sz="2400" spc="10" b="1">
                <a:latin typeface="Calibri"/>
                <a:cs typeface="Calibri"/>
              </a:rPr>
              <a:t> </a:t>
            </a:r>
            <a:r>
              <a:rPr dirty="0" sz="2400" spc="-5" b="1">
                <a:latin typeface="Calibri"/>
                <a:cs typeface="Calibri"/>
              </a:rPr>
              <a:t>or </a:t>
            </a:r>
            <a:r>
              <a:rPr dirty="0" sz="2400" spc="-15" b="1">
                <a:latin typeface="Calibri"/>
                <a:cs typeface="Calibri"/>
              </a:rPr>
              <a:t>interface</a:t>
            </a:r>
            <a:endParaRPr sz="2400">
              <a:latin typeface="Calibri"/>
              <a:cs typeface="Calibri"/>
            </a:endParaRPr>
          </a:p>
          <a:p>
            <a:pPr marL="377190">
              <a:lnSpc>
                <a:spcPct val="100000"/>
              </a:lnSpc>
              <a:spcBef>
                <a:spcPts val="25"/>
              </a:spcBef>
            </a:pPr>
            <a:r>
              <a:rPr dirty="0" sz="2400" b="1">
                <a:latin typeface="Calibri"/>
                <a:cs typeface="Calibri"/>
              </a:rPr>
              <a:t>//</a:t>
            </a:r>
            <a:r>
              <a:rPr dirty="0" sz="2400" spc="-10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Other</a:t>
            </a:r>
            <a:r>
              <a:rPr dirty="0" sz="2400" spc="-20" b="1">
                <a:latin typeface="Calibri"/>
                <a:cs typeface="Calibri"/>
              </a:rPr>
              <a:t> </a:t>
            </a:r>
            <a:r>
              <a:rPr dirty="0" sz="2400" spc="-5" b="1">
                <a:latin typeface="Calibri"/>
                <a:cs typeface="Calibri"/>
              </a:rPr>
              <a:t>methods</a:t>
            </a:r>
            <a:r>
              <a:rPr dirty="0" sz="2400" spc="-10" b="1">
                <a:latin typeface="Calibri"/>
                <a:cs typeface="Calibri"/>
              </a:rPr>
              <a:t> </a:t>
            </a:r>
            <a:r>
              <a:rPr dirty="0" sz="2400" spc="-5" b="1">
                <a:latin typeface="Calibri"/>
                <a:cs typeface="Calibri"/>
              </a:rPr>
              <a:t>if</a:t>
            </a:r>
            <a:r>
              <a:rPr dirty="0" sz="2400" spc="-15" b="1">
                <a:latin typeface="Calibri"/>
                <a:cs typeface="Calibri"/>
              </a:rPr>
              <a:t> </a:t>
            </a:r>
            <a:r>
              <a:rPr dirty="0" sz="2400" spc="-5" b="1">
                <a:latin typeface="Calibri"/>
                <a:cs typeface="Calibri"/>
              </a:rPr>
              <a:t>necessary</a:t>
            </a:r>
            <a:endParaRPr sz="2400">
              <a:latin typeface="Calibri"/>
              <a:cs typeface="Calibri"/>
            </a:endParaRPr>
          </a:p>
          <a:p>
            <a:pPr marL="240665">
              <a:lnSpc>
                <a:spcPct val="100000"/>
              </a:lnSpc>
            </a:pPr>
            <a:r>
              <a:rPr dirty="0" sz="2400" b="1">
                <a:latin typeface="Calibri"/>
                <a:cs typeface="Calibri"/>
              </a:rPr>
              <a:t>}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90712" y="384555"/>
            <a:ext cx="5361940" cy="635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000" spc="-5" b="0">
                <a:latin typeface="Times New Roman"/>
                <a:cs typeface="Times New Roman"/>
              </a:rPr>
              <a:t>Anonymous</a:t>
            </a:r>
            <a:r>
              <a:rPr dirty="0" sz="4000" spc="-15" b="0">
                <a:latin typeface="Times New Roman"/>
                <a:cs typeface="Times New Roman"/>
              </a:rPr>
              <a:t> </a:t>
            </a:r>
            <a:r>
              <a:rPr dirty="0" sz="4000" b="0">
                <a:latin typeface="Times New Roman"/>
                <a:cs typeface="Times New Roman"/>
              </a:rPr>
              <a:t>Inner</a:t>
            </a:r>
            <a:r>
              <a:rPr dirty="0" sz="4000" spc="-10" b="0">
                <a:latin typeface="Times New Roman"/>
                <a:cs typeface="Times New Roman"/>
              </a:rPr>
              <a:t> </a:t>
            </a:r>
            <a:r>
              <a:rPr dirty="0" sz="4000" spc="-5" b="0">
                <a:latin typeface="Times New Roman"/>
                <a:cs typeface="Times New Roman"/>
              </a:rPr>
              <a:t>Classes</a:t>
            </a:r>
            <a:endParaRPr sz="400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48000" y="4343400"/>
            <a:ext cx="2838450" cy="101917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6569" y="1410063"/>
            <a:ext cx="8979869" cy="274735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2971800" y="5638800"/>
            <a:ext cx="3002280" cy="381000"/>
          </a:xfrm>
          <a:prstGeom prst="rect">
            <a:avLst/>
          </a:prstGeom>
          <a:solidFill>
            <a:srgbClr val="92D050"/>
          </a:solidFill>
        </p:spPr>
        <p:txBody>
          <a:bodyPr wrap="square" lIns="0" tIns="32384" rIns="0" bIns="0" rtlCol="0" vert="horz">
            <a:spAutoFit/>
          </a:bodyPr>
          <a:lstStyle/>
          <a:p>
            <a:pPr marL="160655">
              <a:lnSpc>
                <a:spcPct val="100000"/>
              </a:lnSpc>
              <a:spcBef>
                <a:spcPts val="254"/>
              </a:spcBef>
            </a:pPr>
            <a:r>
              <a:rPr dirty="0" sz="2000" spc="-5">
                <a:latin typeface="Times New Roman"/>
                <a:cs typeface="Times New Roman"/>
              </a:rPr>
              <a:t>AnonymousHandlerDemo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630"/>
              </a:lnSpc>
            </a:pPr>
            <a:r>
              <a:rPr dirty="0"/>
              <a:t>130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43993" y="7619"/>
            <a:ext cx="3656329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890395" algn="l"/>
              </a:tabLst>
            </a:pPr>
            <a:r>
              <a:rPr dirty="0" spc="-5" b="0">
                <a:latin typeface="Times New Roman"/>
                <a:cs typeface="Times New Roman"/>
              </a:rPr>
              <a:t>Display	</a:t>
            </a:r>
            <a:r>
              <a:rPr dirty="0" b="0">
                <a:latin typeface="Times New Roman"/>
                <a:cs typeface="Times New Roman"/>
              </a:rPr>
              <a:t>a</a:t>
            </a:r>
            <a:r>
              <a:rPr dirty="0" spc="-80" b="0">
                <a:latin typeface="Times New Roman"/>
                <a:cs typeface="Times New Roman"/>
              </a:rPr>
              <a:t> </a:t>
            </a:r>
            <a:r>
              <a:rPr dirty="0" spc="-5" b="0">
                <a:latin typeface="Times New Roman"/>
                <a:cs typeface="Times New Roman"/>
              </a:rPr>
              <a:t>Shape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46075" y="1012443"/>
            <a:ext cx="7921625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5">
                <a:latin typeface="Times New Roman"/>
                <a:cs typeface="Times New Roman"/>
              </a:rPr>
              <a:t>This</a:t>
            </a:r>
            <a:r>
              <a:rPr dirty="0" sz="2800" spc="-10">
                <a:latin typeface="Times New Roman"/>
                <a:cs typeface="Times New Roman"/>
              </a:rPr>
              <a:t> </a:t>
            </a:r>
            <a:r>
              <a:rPr dirty="0" sz="2800" spc="-5">
                <a:latin typeface="Times New Roman"/>
                <a:cs typeface="Times New Roman"/>
              </a:rPr>
              <a:t>example</a:t>
            </a:r>
            <a:r>
              <a:rPr dirty="0" sz="2800" spc="-10">
                <a:latin typeface="Times New Roman"/>
                <a:cs typeface="Times New Roman"/>
              </a:rPr>
              <a:t> </a:t>
            </a:r>
            <a:r>
              <a:rPr dirty="0" sz="2800" spc="-5">
                <a:latin typeface="Times New Roman"/>
                <a:cs typeface="Times New Roman"/>
              </a:rPr>
              <a:t>displays </a:t>
            </a:r>
            <a:r>
              <a:rPr dirty="0" sz="2800">
                <a:latin typeface="Times New Roman"/>
                <a:cs typeface="Times New Roman"/>
              </a:rPr>
              <a:t>a</a:t>
            </a:r>
            <a:r>
              <a:rPr dirty="0" sz="2800" spc="-10">
                <a:latin typeface="Times New Roman"/>
                <a:cs typeface="Times New Roman"/>
              </a:rPr>
              <a:t> </a:t>
            </a:r>
            <a:r>
              <a:rPr dirty="0" sz="2800" spc="-5">
                <a:latin typeface="Times New Roman"/>
                <a:cs typeface="Times New Roman"/>
              </a:rPr>
              <a:t>circle</a:t>
            </a:r>
            <a:r>
              <a:rPr dirty="0" sz="2800" spc="-10">
                <a:latin typeface="Times New Roman"/>
                <a:cs typeface="Times New Roman"/>
              </a:rPr>
              <a:t> </a:t>
            </a:r>
            <a:r>
              <a:rPr dirty="0" sz="2800" spc="-5">
                <a:latin typeface="Times New Roman"/>
                <a:cs typeface="Times New Roman"/>
              </a:rPr>
              <a:t>in</a:t>
            </a:r>
            <a:r>
              <a:rPr dirty="0" sz="2800">
                <a:latin typeface="Times New Roman"/>
                <a:cs typeface="Times New Roman"/>
              </a:rPr>
              <a:t> </a:t>
            </a:r>
            <a:r>
              <a:rPr dirty="0" sz="2800" spc="-5">
                <a:latin typeface="Times New Roman"/>
                <a:cs typeface="Times New Roman"/>
              </a:rPr>
              <a:t>the</a:t>
            </a:r>
            <a:r>
              <a:rPr dirty="0" sz="2800" spc="-10">
                <a:latin typeface="Times New Roman"/>
                <a:cs typeface="Times New Roman"/>
              </a:rPr>
              <a:t> center</a:t>
            </a:r>
            <a:r>
              <a:rPr dirty="0" sz="2800" spc="5">
                <a:latin typeface="Times New Roman"/>
                <a:cs typeface="Times New Roman"/>
              </a:rPr>
              <a:t> </a:t>
            </a:r>
            <a:r>
              <a:rPr dirty="0" sz="2800">
                <a:latin typeface="Times New Roman"/>
                <a:cs typeface="Times New Roman"/>
              </a:rPr>
              <a:t>of</a:t>
            </a:r>
            <a:r>
              <a:rPr dirty="0" sz="2800" spc="5">
                <a:latin typeface="Times New Roman"/>
                <a:cs typeface="Times New Roman"/>
              </a:rPr>
              <a:t> </a:t>
            </a:r>
            <a:r>
              <a:rPr dirty="0" sz="2800" spc="-5">
                <a:latin typeface="Times New Roman"/>
                <a:cs typeface="Times New Roman"/>
              </a:rPr>
              <a:t>the</a:t>
            </a:r>
            <a:r>
              <a:rPr dirty="0" sz="2800" spc="-10">
                <a:latin typeface="Times New Roman"/>
                <a:cs typeface="Times New Roman"/>
              </a:rPr>
              <a:t> </a:t>
            </a:r>
            <a:r>
              <a:rPr dirty="0" sz="2800" spc="-5">
                <a:latin typeface="Times New Roman"/>
                <a:cs typeface="Times New Roman"/>
              </a:rPr>
              <a:t>pane.</a:t>
            </a:r>
            <a:endParaRPr sz="2800">
              <a:latin typeface="Times New Roman"/>
              <a:cs typeface="Times New Roman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617644" y="2544599"/>
            <a:ext cx="2916555" cy="2289810"/>
            <a:chOff x="617644" y="2544599"/>
            <a:chExt cx="2916555" cy="2289810"/>
          </a:xfrm>
        </p:grpSpPr>
        <p:sp>
          <p:nvSpPr>
            <p:cNvPr id="5" name="object 5"/>
            <p:cNvSpPr/>
            <p:nvPr/>
          </p:nvSpPr>
          <p:spPr>
            <a:xfrm>
              <a:off x="695926" y="2622891"/>
              <a:ext cx="2735580" cy="0"/>
            </a:xfrm>
            <a:custGeom>
              <a:avLst/>
              <a:gdLst/>
              <a:ahLst/>
              <a:cxnLst/>
              <a:rect l="l" t="t" r="r" b="b"/>
              <a:pathLst>
                <a:path w="2735579" h="0">
                  <a:moveTo>
                    <a:pt x="2735556" y="0"/>
                  </a:moveTo>
                  <a:lnTo>
                    <a:pt x="0" y="0"/>
                  </a:lnTo>
                </a:path>
              </a:pathLst>
            </a:custGeom>
            <a:ln w="1465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3372956" y="2544599"/>
              <a:ext cx="161290" cy="161925"/>
            </a:xfrm>
            <a:custGeom>
              <a:avLst/>
              <a:gdLst/>
              <a:ahLst/>
              <a:cxnLst/>
              <a:rect l="l" t="t" r="r" b="b"/>
              <a:pathLst>
                <a:path w="161289" h="161925">
                  <a:moveTo>
                    <a:pt x="0" y="0"/>
                  </a:moveTo>
                  <a:lnTo>
                    <a:pt x="48760" y="78291"/>
                  </a:lnTo>
                  <a:lnTo>
                    <a:pt x="0" y="161467"/>
                  </a:lnTo>
                  <a:lnTo>
                    <a:pt x="161066" y="782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695926" y="2608237"/>
              <a:ext cx="0" cy="2128520"/>
            </a:xfrm>
            <a:custGeom>
              <a:avLst/>
              <a:gdLst/>
              <a:ahLst/>
              <a:cxnLst/>
              <a:rect l="l" t="t" r="r" b="b"/>
              <a:pathLst>
                <a:path w="0" h="2128520">
                  <a:moveTo>
                    <a:pt x="0" y="2127977"/>
                  </a:moveTo>
                  <a:lnTo>
                    <a:pt x="0" y="0"/>
                  </a:lnTo>
                </a:path>
              </a:pathLst>
            </a:custGeom>
            <a:ln w="1464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617644" y="4677604"/>
              <a:ext cx="161290" cy="156845"/>
            </a:xfrm>
            <a:custGeom>
              <a:avLst/>
              <a:gdLst/>
              <a:ahLst/>
              <a:cxnLst/>
              <a:rect l="l" t="t" r="r" b="b"/>
              <a:pathLst>
                <a:path w="161290" h="156845">
                  <a:moveTo>
                    <a:pt x="161284" y="0"/>
                  </a:moveTo>
                  <a:lnTo>
                    <a:pt x="83164" y="48840"/>
                  </a:lnTo>
                  <a:lnTo>
                    <a:pt x="0" y="0"/>
                  </a:lnTo>
                  <a:lnTo>
                    <a:pt x="83164" y="156461"/>
                  </a:lnTo>
                  <a:lnTo>
                    <a:pt x="16128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/>
          <p:nvPr/>
        </p:nvSpPr>
        <p:spPr>
          <a:xfrm>
            <a:off x="775987" y="2707838"/>
            <a:ext cx="377190" cy="21971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250" spc="5">
                <a:latin typeface="Times New Roman"/>
                <a:cs typeface="Times New Roman"/>
              </a:rPr>
              <a:t>(</a:t>
            </a:r>
            <a:r>
              <a:rPr dirty="0" sz="1250" spc="25">
                <a:latin typeface="Times New Roman"/>
                <a:cs typeface="Times New Roman"/>
              </a:rPr>
              <a:t>0</a:t>
            </a:r>
            <a:r>
              <a:rPr dirty="0" sz="1250" spc="5">
                <a:latin typeface="Times New Roman"/>
                <a:cs typeface="Times New Roman"/>
              </a:rPr>
              <a:t>,</a:t>
            </a:r>
            <a:r>
              <a:rPr dirty="0" sz="1250" spc="-15">
                <a:latin typeface="Times New Roman"/>
                <a:cs typeface="Times New Roman"/>
              </a:rPr>
              <a:t> </a:t>
            </a:r>
            <a:r>
              <a:rPr dirty="0" sz="1250" spc="25">
                <a:latin typeface="Times New Roman"/>
                <a:cs typeface="Times New Roman"/>
              </a:rPr>
              <a:t>0</a:t>
            </a:r>
            <a:r>
              <a:rPr dirty="0" sz="1250" spc="5">
                <a:latin typeface="Times New Roman"/>
                <a:cs typeface="Times New Roman"/>
              </a:rPr>
              <a:t>)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793571" y="2727547"/>
            <a:ext cx="461645" cy="19558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baseline="5050" sz="1650" spc="7">
                <a:latin typeface="Courier New"/>
                <a:cs typeface="Courier New"/>
              </a:rPr>
              <a:t>X</a:t>
            </a:r>
            <a:r>
              <a:rPr dirty="0" baseline="5050" sz="1650" spc="-97">
                <a:latin typeface="Courier New"/>
                <a:cs typeface="Courier New"/>
              </a:rPr>
              <a:t> </a:t>
            </a:r>
            <a:r>
              <a:rPr dirty="0" sz="1100">
                <a:latin typeface="Times New Roman"/>
                <a:cs typeface="Times New Roman"/>
              </a:rPr>
              <a:t>Axis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24816" y="4317623"/>
            <a:ext cx="462280" cy="19558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baseline="5050" sz="1650" spc="7">
                <a:latin typeface="Courier New"/>
                <a:cs typeface="Courier New"/>
              </a:rPr>
              <a:t>Y</a:t>
            </a:r>
            <a:r>
              <a:rPr dirty="0" baseline="5050" sz="1650" spc="-97">
                <a:latin typeface="Courier New"/>
                <a:cs typeface="Courier New"/>
              </a:rPr>
              <a:t> </a:t>
            </a:r>
            <a:r>
              <a:rPr dirty="0" sz="1100">
                <a:latin typeface="Times New Roman"/>
                <a:cs typeface="Times New Roman"/>
              </a:rPr>
              <a:t>Axis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606489" y="3485977"/>
            <a:ext cx="535305" cy="19558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1100" spc="-5">
                <a:latin typeface="Courier New"/>
                <a:cs typeface="Courier New"/>
              </a:rPr>
              <a:t>(x,</a:t>
            </a:r>
            <a:r>
              <a:rPr dirty="0" sz="1100" spc="-60">
                <a:latin typeface="Courier New"/>
                <a:cs typeface="Courier New"/>
              </a:rPr>
              <a:t> </a:t>
            </a:r>
            <a:r>
              <a:rPr dirty="0" sz="1100" spc="15">
                <a:latin typeface="Courier New"/>
                <a:cs typeface="Courier New"/>
              </a:rPr>
              <a:t>y)</a:t>
            </a:r>
            <a:endParaRPr sz="1100">
              <a:latin typeface="Courier New"/>
              <a:cs typeface="Courier New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715454" y="2637548"/>
            <a:ext cx="1016635" cy="812165"/>
          </a:xfrm>
          <a:custGeom>
            <a:avLst/>
            <a:gdLst/>
            <a:ahLst/>
            <a:cxnLst/>
            <a:rect l="l" t="t" r="r" b="b"/>
            <a:pathLst>
              <a:path w="1016635" h="812164">
                <a:moveTo>
                  <a:pt x="14643" y="802322"/>
                </a:moveTo>
                <a:lnTo>
                  <a:pt x="9766" y="797445"/>
                </a:lnTo>
                <a:lnTo>
                  <a:pt x="4876" y="797445"/>
                </a:lnTo>
                <a:lnTo>
                  <a:pt x="0" y="802322"/>
                </a:lnTo>
                <a:lnTo>
                  <a:pt x="0" y="807212"/>
                </a:lnTo>
                <a:lnTo>
                  <a:pt x="4876" y="812101"/>
                </a:lnTo>
                <a:lnTo>
                  <a:pt x="14643" y="812101"/>
                </a:lnTo>
                <a:lnTo>
                  <a:pt x="14643" y="802322"/>
                </a:lnTo>
                <a:close/>
              </a:path>
              <a:path w="1016635" h="812164">
                <a:moveTo>
                  <a:pt x="43942" y="802322"/>
                </a:moveTo>
                <a:lnTo>
                  <a:pt x="39052" y="797445"/>
                </a:lnTo>
                <a:lnTo>
                  <a:pt x="34175" y="797445"/>
                </a:lnTo>
                <a:lnTo>
                  <a:pt x="29286" y="802322"/>
                </a:lnTo>
                <a:lnTo>
                  <a:pt x="29286" y="807212"/>
                </a:lnTo>
                <a:lnTo>
                  <a:pt x="34175" y="812101"/>
                </a:lnTo>
                <a:lnTo>
                  <a:pt x="43942" y="812101"/>
                </a:lnTo>
                <a:lnTo>
                  <a:pt x="43942" y="802322"/>
                </a:lnTo>
                <a:close/>
              </a:path>
              <a:path w="1016635" h="812164">
                <a:moveTo>
                  <a:pt x="73228" y="802322"/>
                </a:moveTo>
                <a:lnTo>
                  <a:pt x="68338" y="797445"/>
                </a:lnTo>
                <a:lnTo>
                  <a:pt x="63461" y="797445"/>
                </a:lnTo>
                <a:lnTo>
                  <a:pt x="58585" y="802322"/>
                </a:lnTo>
                <a:lnTo>
                  <a:pt x="58585" y="807212"/>
                </a:lnTo>
                <a:lnTo>
                  <a:pt x="63461" y="812101"/>
                </a:lnTo>
                <a:lnTo>
                  <a:pt x="73228" y="812101"/>
                </a:lnTo>
                <a:lnTo>
                  <a:pt x="73228" y="802322"/>
                </a:lnTo>
                <a:close/>
              </a:path>
              <a:path w="1016635" h="812164">
                <a:moveTo>
                  <a:pt x="102527" y="802322"/>
                </a:moveTo>
                <a:lnTo>
                  <a:pt x="97637" y="797445"/>
                </a:lnTo>
                <a:lnTo>
                  <a:pt x="92760" y="797445"/>
                </a:lnTo>
                <a:lnTo>
                  <a:pt x="87871" y="802322"/>
                </a:lnTo>
                <a:lnTo>
                  <a:pt x="87871" y="807212"/>
                </a:lnTo>
                <a:lnTo>
                  <a:pt x="92760" y="812101"/>
                </a:lnTo>
                <a:lnTo>
                  <a:pt x="102527" y="812101"/>
                </a:lnTo>
                <a:lnTo>
                  <a:pt x="102527" y="802322"/>
                </a:lnTo>
                <a:close/>
              </a:path>
              <a:path w="1016635" h="812164">
                <a:moveTo>
                  <a:pt x="131813" y="802322"/>
                </a:moveTo>
                <a:lnTo>
                  <a:pt x="126936" y="797445"/>
                </a:lnTo>
                <a:lnTo>
                  <a:pt x="122059" y="797445"/>
                </a:lnTo>
                <a:lnTo>
                  <a:pt x="117170" y="802322"/>
                </a:lnTo>
                <a:lnTo>
                  <a:pt x="117170" y="807212"/>
                </a:lnTo>
                <a:lnTo>
                  <a:pt x="122059" y="812101"/>
                </a:lnTo>
                <a:lnTo>
                  <a:pt x="131813" y="812101"/>
                </a:lnTo>
                <a:lnTo>
                  <a:pt x="131813" y="802322"/>
                </a:lnTo>
                <a:close/>
              </a:path>
              <a:path w="1016635" h="812164">
                <a:moveTo>
                  <a:pt x="161112" y="802322"/>
                </a:moveTo>
                <a:lnTo>
                  <a:pt x="156222" y="797445"/>
                </a:lnTo>
                <a:lnTo>
                  <a:pt x="151345" y="797445"/>
                </a:lnTo>
                <a:lnTo>
                  <a:pt x="146469" y="802322"/>
                </a:lnTo>
                <a:lnTo>
                  <a:pt x="146469" y="807212"/>
                </a:lnTo>
                <a:lnTo>
                  <a:pt x="151345" y="812101"/>
                </a:lnTo>
                <a:lnTo>
                  <a:pt x="161112" y="812101"/>
                </a:lnTo>
                <a:lnTo>
                  <a:pt x="161112" y="802322"/>
                </a:lnTo>
                <a:close/>
              </a:path>
              <a:path w="1016635" h="812164">
                <a:moveTo>
                  <a:pt x="190398" y="802322"/>
                </a:moveTo>
                <a:lnTo>
                  <a:pt x="185521" y="797445"/>
                </a:lnTo>
                <a:lnTo>
                  <a:pt x="180632" y="797445"/>
                </a:lnTo>
                <a:lnTo>
                  <a:pt x="175755" y="802322"/>
                </a:lnTo>
                <a:lnTo>
                  <a:pt x="175755" y="807212"/>
                </a:lnTo>
                <a:lnTo>
                  <a:pt x="180632" y="812101"/>
                </a:lnTo>
                <a:lnTo>
                  <a:pt x="190398" y="812101"/>
                </a:lnTo>
                <a:lnTo>
                  <a:pt x="190398" y="802322"/>
                </a:lnTo>
                <a:close/>
              </a:path>
              <a:path w="1016635" h="812164">
                <a:moveTo>
                  <a:pt x="219722" y="802322"/>
                </a:moveTo>
                <a:lnTo>
                  <a:pt x="214833" y="797445"/>
                </a:lnTo>
                <a:lnTo>
                  <a:pt x="209956" y="797445"/>
                </a:lnTo>
                <a:lnTo>
                  <a:pt x="205066" y="802322"/>
                </a:lnTo>
                <a:lnTo>
                  <a:pt x="205066" y="807212"/>
                </a:lnTo>
                <a:lnTo>
                  <a:pt x="209956" y="812101"/>
                </a:lnTo>
                <a:lnTo>
                  <a:pt x="219722" y="812101"/>
                </a:lnTo>
                <a:lnTo>
                  <a:pt x="219722" y="802322"/>
                </a:lnTo>
                <a:close/>
              </a:path>
              <a:path w="1016635" h="812164">
                <a:moveTo>
                  <a:pt x="249021" y="802322"/>
                </a:moveTo>
                <a:lnTo>
                  <a:pt x="244132" y="797445"/>
                </a:lnTo>
                <a:lnTo>
                  <a:pt x="239255" y="797445"/>
                </a:lnTo>
                <a:lnTo>
                  <a:pt x="234365" y="802322"/>
                </a:lnTo>
                <a:lnTo>
                  <a:pt x="234365" y="807212"/>
                </a:lnTo>
                <a:lnTo>
                  <a:pt x="239255" y="812101"/>
                </a:lnTo>
                <a:lnTo>
                  <a:pt x="249021" y="812101"/>
                </a:lnTo>
                <a:lnTo>
                  <a:pt x="249021" y="802322"/>
                </a:lnTo>
                <a:close/>
              </a:path>
              <a:path w="1016635" h="812164">
                <a:moveTo>
                  <a:pt x="278447" y="802322"/>
                </a:moveTo>
                <a:lnTo>
                  <a:pt x="273570" y="797445"/>
                </a:lnTo>
                <a:lnTo>
                  <a:pt x="268681" y="797445"/>
                </a:lnTo>
                <a:lnTo>
                  <a:pt x="263804" y="802322"/>
                </a:lnTo>
                <a:lnTo>
                  <a:pt x="263804" y="807212"/>
                </a:lnTo>
                <a:lnTo>
                  <a:pt x="268681" y="812101"/>
                </a:lnTo>
                <a:lnTo>
                  <a:pt x="278447" y="812101"/>
                </a:lnTo>
                <a:lnTo>
                  <a:pt x="278447" y="802322"/>
                </a:lnTo>
                <a:close/>
              </a:path>
              <a:path w="1016635" h="812164">
                <a:moveTo>
                  <a:pt x="307746" y="802322"/>
                </a:moveTo>
                <a:lnTo>
                  <a:pt x="302869" y="797445"/>
                </a:lnTo>
                <a:lnTo>
                  <a:pt x="297980" y="797445"/>
                </a:lnTo>
                <a:lnTo>
                  <a:pt x="293103" y="802322"/>
                </a:lnTo>
                <a:lnTo>
                  <a:pt x="293103" y="807212"/>
                </a:lnTo>
                <a:lnTo>
                  <a:pt x="297980" y="812101"/>
                </a:lnTo>
                <a:lnTo>
                  <a:pt x="307746" y="812101"/>
                </a:lnTo>
                <a:lnTo>
                  <a:pt x="307746" y="802322"/>
                </a:lnTo>
                <a:close/>
              </a:path>
              <a:path w="1016635" h="812164">
                <a:moveTo>
                  <a:pt x="337045" y="802322"/>
                </a:moveTo>
                <a:lnTo>
                  <a:pt x="332155" y="797445"/>
                </a:lnTo>
                <a:lnTo>
                  <a:pt x="327279" y="797445"/>
                </a:lnTo>
                <a:lnTo>
                  <a:pt x="322389" y="802322"/>
                </a:lnTo>
                <a:lnTo>
                  <a:pt x="322389" y="807212"/>
                </a:lnTo>
                <a:lnTo>
                  <a:pt x="327279" y="812101"/>
                </a:lnTo>
                <a:lnTo>
                  <a:pt x="337045" y="812101"/>
                </a:lnTo>
                <a:lnTo>
                  <a:pt x="337045" y="802322"/>
                </a:lnTo>
                <a:close/>
              </a:path>
              <a:path w="1016635" h="812164">
                <a:moveTo>
                  <a:pt x="366344" y="802322"/>
                </a:moveTo>
                <a:lnTo>
                  <a:pt x="361454" y="797445"/>
                </a:lnTo>
                <a:lnTo>
                  <a:pt x="356577" y="797445"/>
                </a:lnTo>
                <a:lnTo>
                  <a:pt x="351688" y="802322"/>
                </a:lnTo>
                <a:lnTo>
                  <a:pt x="351688" y="807212"/>
                </a:lnTo>
                <a:lnTo>
                  <a:pt x="356577" y="812101"/>
                </a:lnTo>
                <a:lnTo>
                  <a:pt x="366344" y="812101"/>
                </a:lnTo>
                <a:lnTo>
                  <a:pt x="366344" y="802322"/>
                </a:lnTo>
                <a:close/>
              </a:path>
              <a:path w="1016635" h="812164">
                <a:moveTo>
                  <a:pt x="395643" y="802322"/>
                </a:moveTo>
                <a:lnTo>
                  <a:pt x="390753" y="797445"/>
                </a:lnTo>
                <a:lnTo>
                  <a:pt x="385876" y="797445"/>
                </a:lnTo>
                <a:lnTo>
                  <a:pt x="380987" y="802322"/>
                </a:lnTo>
                <a:lnTo>
                  <a:pt x="380987" y="807212"/>
                </a:lnTo>
                <a:lnTo>
                  <a:pt x="385876" y="812101"/>
                </a:lnTo>
                <a:lnTo>
                  <a:pt x="395643" y="812101"/>
                </a:lnTo>
                <a:lnTo>
                  <a:pt x="395643" y="802322"/>
                </a:lnTo>
                <a:close/>
              </a:path>
              <a:path w="1016635" h="812164">
                <a:moveTo>
                  <a:pt x="424942" y="802322"/>
                </a:moveTo>
                <a:lnTo>
                  <a:pt x="420052" y="797445"/>
                </a:lnTo>
                <a:lnTo>
                  <a:pt x="415175" y="797445"/>
                </a:lnTo>
                <a:lnTo>
                  <a:pt x="410286" y="802322"/>
                </a:lnTo>
                <a:lnTo>
                  <a:pt x="410286" y="807212"/>
                </a:lnTo>
                <a:lnTo>
                  <a:pt x="415175" y="812101"/>
                </a:lnTo>
                <a:lnTo>
                  <a:pt x="424942" y="812101"/>
                </a:lnTo>
                <a:lnTo>
                  <a:pt x="424942" y="802322"/>
                </a:lnTo>
                <a:close/>
              </a:path>
              <a:path w="1016635" h="812164">
                <a:moveTo>
                  <a:pt x="454228" y="802322"/>
                </a:moveTo>
                <a:lnTo>
                  <a:pt x="449351" y="797445"/>
                </a:lnTo>
                <a:lnTo>
                  <a:pt x="444461" y="797445"/>
                </a:lnTo>
                <a:lnTo>
                  <a:pt x="439585" y="802322"/>
                </a:lnTo>
                <a:lnTo>
                  <a:pt x="439585" y="807212"/>
                </a:lnTo>
                <a:lnTo>
                  <a:pt x="444461" y="812101"/>
                </a:lnTo>
                <a:lnTo>
                  <a:pt x="454228" y="812101"/>
                </a:lnTo>
                <a:lnTo>
                  <a:pt x="454228" y="802322"/>
                </a:lnTo>
                <a:close/>
              </a:path>
              <a:path w="1016635" h="812164">
                <a:moveTo>
                  <a:pt x="483527" y="802322"/>
                </a:moveTo>
                <a:lnTo>
                  <a:pt x="478650" y="797445"/>
                </a:lnTo>
                <a:lnTo>
                  <a:pt x="473760" y="797445"/>
                </a:lnTo>
                <a:lnTo>
                  <a:pt x="468884" y="802322"/>
                </a:lnTo>
                <a:lnTo>
                  <a:pt x="468884" y="807212"/>
                </a:lnTo>
                <a:lnTo>
                  <a:pt x="473760" y="812101"/>
                </a:lnTo>
                <a:lnTo>
                  <a:pt x="483527" y="812101"/>
                </a:lnTo>
                <a:lnTo>
                  <a:pt x="483527" y="802322"/>
                </a:lnTo>
                <a:close/>
              </a:path>
              <a:path w="1016635" h="812164">
                <a:moveTo>
                  <a:pt x="512826" y="802322"/>
                </a:moveTo>
                <a:lnTo>
                  <a:pt x="507949" y="797445"/>
                </a:lnTo>
                <a:lnTo>
                  <a:pt x="503059" y="797445"/>
                </a:lnTo>
                <a:lnTo>
                  <a:pt x="498182" y="802322"/>
                </a:lnTo>
                <a:lnTo>
                  <a:pt x="498182" y="807212"/>
                </a:lnTo>
                <a:lnTo>
                  <a:pt x="503059" y="812101"/>
                </a:lnTo>
                <a:lnTo>
                  <a:pt x="512826" y="812101"/>
                </a:lnTo>
                <a:lnTo>
                  <a:pt x="512826" y="802322"/>
                </a:lnTo>
                <a:close/>
              </a:path>
              <a:path w="1016635" h="812164">
                <a:moveTo>
                  <a:pt x="542124" y="802322"/>
                </a:moveTo>
                <a:lnTo>
                  <a:pt x="537248" y="797445"/>
                </a:lnTo>
                <a:lnTo>
                  <a:pt x="532358" y="797445"/>
                </a:lnTo>
                <a:lnTo>
                  <a:pt x="527481" y="802322"/>
                </a:lnTo>
                <a:lnTo>
                  <a:pt x="527481" y="807212"/>
                </a:lnTo>
                <a:lnTo>
                  <a:pt x="532358" y="812101"/>
                </a:lnTo>
                <a:lnTo>
                  <a:pt x="542124" y="812101"/>
                </a:lnTo>
                <a:lnTo>
                  <a:pt x="542124" y="802322"/>
                </a:lnTo>
                <a:close/>
              </a:path>
              <a:path w="1016635" h="812164">
                <a:moveTo>
                  <a:pt x="571563" y="802322"/>
                </a:moveTo>
                <a:lnTo>
                  <a:pt x="566674" y="797445"/>
                </a:lnTo>
                <a:lnTo>
                  <a:pt x="561797" y="797445"/>
                </a:lnTo>
                <a:lnTo>
                  <a:pt x="556907" y="802322"/>
                </a:lnTo>
                <a:lnTo>
                  <a:pt x="556907" y="807212"/>
                </a:lnTo>
                <a:lnTo>
                  <a:pt x="561797" y="812101"/>
                </a:lnTo>
                <a:lnTo>
                  <a:pt x="571563" y="812101"/>
                </a:lnTo>
                <a:lnTo>
                  <a:pt x="571563" y="802322"/>
                </a:lnTo>
                <a:close/>
              </a:path>
              <a:path w="1016635" h="812164">
                <a:moveTo>
                  <a:pt x="600849" y="802322"/>
                </a:moveTo>
                <a:lnTo>
                  <a:pt x="595972" y="797445"/>
                </a:lnTo>
                <a:lnTo>
                  <a:pt x="591096" y="797445"/>
                </a:lnTo>
                <a:lnTo>
                  <a:pt x="586206" y="802322"/>
                </a:lnTo>
                <a:lnTo>
                  <a:pt x="586206" y="807212"/>
                </a:lnTo>
                <a:lnTo>
                  <a:pt x="591096" y="812101"/>
                </a:lnTo>
                <a:lnTo>
                  <a:pt x="600849" y="812101"/>
                </a:lnTo>
                <a:lnTo>
                  <a:pt x="600849" y="802322"/>
                </a:lnTo>
                <a:close/>
              </a:path>
              <a:path w="1016635" h="812164">
                <a:moveTo>
                  <a:pt x="630148" y="802322"/>
                </a:moveTo>
                <a:lnTo>
                  <a:pt x="625271" y="797445"/>
                </a:lnTo>
                <a:lnTo>
                  <a:pt x="620382" y="797445"/>
                </a:lnTo>
                <a:lnTo>
                  <a:pt x="615505" y="802322"/>
                </a:lnTo>
                <a:lnTo>
                  <a:pt x="615505" y="807212"/>
                </a:lnTo>
                <a:lnTo>
                  <a:pt x="620382" y="812101"/>
                </a:lnTo>
                <a:lnTo>
                  <a:pt x="630148" y="812101"/>
                </a:lnTo>
                <a:lnTo>
                  <a:pt x="630148" y="802322"/>
                </a:lnTo>
                <a:close/>
              </a:path>
              <a:path w="1016635" h="812164">
                <a:moveTo>
                  <a:pt x="659447" y="802322"/>
                </a:moveTo>
                <a:lnTo>
                  <a:pt x="654570" y="797445"/>
                </a:lnTo>
                <a:lnTo>
                  <a:pt x="649681" y="797445"/>
                </a:lnTo>
                <a:lnTo>
                  <a:pt x="644804" y="802322"/>
                </a:lnTo>
                <a:lnTo>
                  <a:pt x="644804" y="807212"/>
                </a:lnTo>
                <a:lnTo>
                  <a:pt x="649681" y="812101"/>
                </a:lnTo>
                <a:lnTo>
                  <a:pt x="659447" y="812101"/>
                </a:lnTo>
                <a:lnTo>
                  <a:pt x="659447" y="802322"/>
                </a:lnTo>
                <a:close/>
              </a:path>
              <a:path w="1016635" h="812164">
                <a:moveTo>
                  <a:pt x="688746" y="802322"/>
                </a:moveTo>
                <a:lnTo>
                  <a:pt x="683869" y="797445"/>
                </a:lnTo>
                <a:lnTo>
                  <a:pt x="678980" y="797445"/>
                </a:lnTo>
                <a:lnTo>
                  <a:pt x="674103" y="802322"/>
                </a:lnTo>
                <a:lnTo>
                  <a:pt x="674103" y="807212"/>
                </a:lnTo>
                <a:lnTo>
                  <a:pt x="678980" y="812101"/>
                </a:lnTo>
                <a:lnTo>
                  <a:pt x="688746" y="812101"/>
                </a:lnTo>
                <a:lnTo>
                  <a:pt x="688746" y="802322"/>
                </a:lnTo>
                <a:close/>
              </a:path>
              <a:path w="1016635" h="812164">
                <a:moveTo>
                  <a:pt x="718045" y="802322"/>
                </a:moveTo>
                <a:lnTo>
                  <a:pt x="713155" y="797445"/>
                </a:lnTo>
                <a:lnTo>
                  <a:pt x="708279" y="797445"/>
                </a:lnTo>
                <a:lnTo>
                  <a:pt x="703402" y="802322"/>
                </a:lnTo>
                <a:lnTo>
                  <a:pt x="703402" y="807212"/>
                </a:lnTo>
                <a:lnTo>
                  <a:pt x="708279" y="812101"/>
                </a:lnTo>
                <a:lnTo>
                  <a:pt x="718045" y="812101"/>
                </a:lnTo>
                <a:lnTo>
                  <a:pt x="718045" y="802322"/>
                </a:lnTo>
                <a:close/>
              </a:path>
              <a:path w="1016635" h="812164">
                <a:moveTo>
                  <a:pt x="747344" y="802322"/>
                </a:moveTo>
                <a:lnTo>
                  <a:pt x="742454" y="797445"/>
                </a:lnTo>
                <a:lnTo>
                  <a:pt x="737577" y="797445"/>
                </a:lnTo>
                <a:lnTo>
                  <a:pt x="732688" y="802322"/>
                </a:lnTo>
                <a:lnTo>
                  <a:pt x="732688" y="807212"/>
                </a:lnTo>
                <a:lnTo>
                  <a:pt x="737577" y="812101"/>
                </a:lnTo>
                <a:lnTo>
                  <a:pt x="747344" y="812101"/>
                </a:lnTo>
                <a:lnTo>
                  <a:pt x="747344" y="802322"/>
                </a:lnTo>
                <a:close/>
              </a:path>
              <a:path w="1016635" h="812164">
                <a:moveTo>
                  <a:pt x="776643" y="802322"/>
                </a:moveTo>
                <a:lnTo>
                  <a:pt x="771753" y="797445"/>
                </a:lnTo>
                <a:lnTo>
                  <a:pt x="766876" y="797445"/>
                </a:lnTo>
                <a:lnTo>
                  <a:pt x="761987" y="802322"/>
                </a:lnTo>
                <a:lnTo>
                  <a:pt x="761987" y="807212"/>
                </a:lnTo>
                <a:lnTo>
                  <a:pt x="766876" y="812101"/>
                </a:lnTo>
                <a:lnTo>
                  <a:pt x="776643" y="812101"/>
                </a:lnTo>
                <a:lnTo>
                  <a:pt x="776643" y="802322"/>
                </a:lnTo>
                <a:close/>
              </a:path>
              <a:path w="1016635" h="812164">
                <a:moveTo>
                  <a:pt x="805942" y="802322"/>
                </a:moveTo>
                <a:lnTo>
                  <a:pt x="801052" y="797445"/>
                </a:lnTo>
                <a:lnTo>
                  <a:pt x="796175" y="797445"/>
                </a:lnTo>
                <a:lnTo>
                  <a:pt x="791286" y="802322"/>
                </a:lnTo>
                <a:lnTo>
                  <a:pt x="791286" y="807212"/>
                </a:lnTo>
                <a:lnTo>
                  <a:pt x="796175" y="812101"/>
                </a:lnTo>
                <a:lnTo>
                  <a:pt x="805942" y="812101"/>
                </a:lnTo>
                <a:lnTo>
                  <a:pt x="805942" y="802322"/>
                </a:lnTo>
                <a:close/>
              </a:path>
              <a:path w="1016635" h="812164">
                <a:moveTo>
                  <a:pt x="835228" y="802322"/>
                </a:moveTo>
                <a:lnTo>
                  <a:pt x="830351" y="797445"/>
                </a:lnTo>
                <a:lnTo>
                  <a:pt x="825461" y="797445"/>
                </a:lnTo>
                <a:lnTo>
                  <a:pt x="820585" y="802322"/>
                </a:lnTo>
                <a:lnTo>
                  <a:pt x="820585" y="807212"/>
                </a:lnTo>
                <a:lnTo>
                  <a:pt x="825461" y="812101"/>
                </a:lnTo>
                <a:lnTo>
                  <a:pt x="835228" y="812101"/>
                </a:lnTo>
                <a:lnTo>
                  <a:pt x="835228" y="802322"/>
                </a:lnTo>
                <a:close/>
              </a:path>
              <a:path w="1016635" h="812164">
                <a:moveTo>
                  <a:pt x="864666" y="802322"/>
                </a:moveTo>
                <a:lnTo>
                  <a:pt x="859790" y="797445"/>
                </a:lnTo>
                <a:lnTo>
                  <a:pt x="854900" y="797445"/>
                </a:lnTo>
                <a:lnTo>
                  <a:pt x="850023" y="802322"/>
                </a:lnTo>
                <a:lnTo>
                  <a:pt x="850023" y="807212"/>
                </a:lnTo>
                <a:lnTo>
                  <a:pt x="854900" y="812101"/>
                </a:lnTo>
                <a:lnTo>
                  <a:pt x="864666" y="812101"/>
                </a:lnTo>
                <a:lnTo>
                  <a:pt x="864666" y="802322"/>
                </a:lnTo>
                <a:close/>
              </a:path>
              <a:path w="1016635" h="812164">
                <a:moveTo>
                  <a:pt x="893965" y="802322"/>
                </a:moveTo>
                <a:lnTo>
                  <a:pt x="889076" y="797445"/>
                </a:lnTo>
                <a:lnTo>
                  <a:pt x="884199" y="797445"/>
                </a:lnTo>
                <a:lnTo>
                  <a:pt x="879309" y="802322"/>
                </a:lnTo>
                <a:lnTo>
                  <a:pt x="879309" y="807212"/>
                </a:lnTo>
                <a:lnTo>
                  <a:pt x="884199" y="812101"/>
                </a:lnTo>
                <a:lnTo>
                  <a:pt x="893965" y="812101"/>
                </a:lnTo>
                <a:lnTo>
                  <a:pt x="893965" y="802322"/>
                </a:lnTo>
                <a:close/>
              </a:path>
              <a:path w="1016635" h="812164">
                <a:moveTo>
                  <a:pt x="923264" y="802322"/>
                </a:moveTo>
                <a:lnTo>
                  <a:pt x="918375" y="797445"/>
                </a:lnTo>
                <a:lnTo>
                  <a:pt x="913498" y="797445"/>
                </a:lnTo>
                <a:lnTo>
                  <a:pt x="908608" y="802322"/>
                </a:lnTo>
                <a:lnTo>
                  <a:pt x="908608" y="807212"/>
                </a:lnTo>
                <a:lnTo>
                  <a:pt x="913498" y="812101"/>
                </a:lnTo>
                <a:lnTo>
                  <a:pt x="923264" y="812101"/>
                </a:lnTo>
                <a:lnTo>
                  <a:pt x="923264" y="802322"/>
                </a:lnTo>
                <a:close/>
              </a:path>
              <a:path w="1016635" h="812164">
                <a:moveTo>
                  <a:pt x="952563" y="802322"/>
                </a:moveTo>
                <a:lnTo>
                  <a:pt x="947674" y="797445"/>
                </a:lnTo>
                <a:lnTo>
                  <a:pt x="942797" y="797445"/>
                </a:lnTo>
                <a:lnTo>
                  <a:pt x="937907" y="802322"/>
                </a:lnTo>
                <a:lnTo>
                  <a:pt x="937907" y="807212"/>
                </a:lnTo>
                <a:lnTo>
                  <a:pt x="942797" y="812101"/>
                </a:lnTo>
                <a:lnTo>
                  <a:pt x="952563" y="812101"/>
                </a:lnTo>
                <a:lnTo>
                  <a:pt x="952563" y="802322"/>
                </a:lnTo>
                <a:close/>
              </a:path>
              <a:path w="1016635" h="812164">
                <a:moveTo>
                  <a:pt x="981849" y="802322"/>
                </a:moveTo>
                <a:lnTo>
                  <a:pt x="976972" y="797445"/>
                </a:lnTo>
                <a:lnTo>
                  <a:pt x="972096" y="797445"/>
                </a:lnTo>
                <a:lnTo>
                  <a:pt x="967206" y="802322"/>
                </a:lnTo>
                <a:lnTo>
                  <a:pt x="967206" y="807212"/>
                </a:lnTo>
                <a:lnTo>
                  <a:pt x="972096" y="812101"/>
                </a:lnTo>
                <a:lnTo>
                  <a:pt x="981849" y="812101"/>
                </a:lnTo>
                <a:lnTo>
                  <a:pt x="981849" y="802322"/>
                </a:lnTo>
                <a:close/>
              </a:path>
              <a:path w="1016635" h="812164">
                <a:moveTo>
                  <a:pt x="1016038" y="797445"/>
                </a:moveTo>
                <a:lnTo>
                  <a:pt x="1011148" y="792556"/>
                </a:lnTo>
                <a:lnTo>
                  <a:pt x="1006271" y="792556"/>
                </a:lnTo>
                <a:lnTo>
                  <a:pt x="1001382" y="797445"/>
                </a:lnTo>
                <a:lnTo>
                  <a:pt x="996505" y="802322"/>
                </a:lnTo>
                <a:lnTo>
                  <a:pt x="996505" y="807212"/>
                </a:lnTo>
                <a:lnTo>
                  <a:pt x="1001382" y="812101"/>
                </a:lnTo>
                <a:lnTo>
                  <a:pt x="1011148" y="812101"/>
                </a:lnTo>
                <a:lnTo>
                  <a:pt x="1011148" y="802322"/>
                </a:lnTo>
                <a:lnTo>
                  <a:pt x="1016038" y="802322"/>
                </a:lnTo>
                <a:lnTo>
                  <a:pt x="1016038" y="797445"/>
                </a:lnTo>
                <a:close/>
              </a:path>
              <a:path w="1016635" h="812164">
                <a:moveTo>
                  <a:pt x="1016038" y="767994"/>
                </a:moveTo>
                <a:lnTo>
                  <a:pt x="1011148" y="763117"/>
                </a:lnTo>
                <a:lnTo>
                  <a:pt x="1006271" y="763117"/>
                </a:lnTo>
                <a:lnTo>
                  <a:pt x="1001382" y="767994"/>
                </a:lnTo>
                <a:lnTo>
                  <a:pt x="1001382" y="777900"/>
                </a:lnTo>
                <a:lnTo>
                  <a:pt x="1006271" y="777900"/>
                </a:lnTo>
                <a:lnTo>
                  <a:pt x="1011148" y="772883"/>
                </a:lnTo>
                <a:lnTo>
                  <a:pt x="1016038" y="772883"/>
                </a:lnTo>
                <a:lnTo>
                  <a:pt x="1016038" y="767994"/>
                </a:lnTo>
                <a:close/>
              </a:path>
              <a:path w="1016635" h="812164">
                <a:moveTo>
                  <a:pt x="1016038" y="738695"/>
                </a:moveTo>
                <a:lnTo>
                  <a:pt x="1011148" y="733806"/>
                </a:lnTo>
                <a:lnTo>
                  <a:pt x="1006271" y="733806"/>
                </a:lnTo>
                <a:lnTo>
                  <a:pt x="1001382" y="738695"/>
                </a:lnTo>
                <a:lnTo>
                  <a:pt x="1001382" y="748461"/>
                </a:lnTo>
                <a:lnTo>
                  <a:pt x="1006271" y="748461"/>
                </a:lnTo>
                <a:lnTo>
                  <a:pt x="1011148" y="743572"/>
                </a:lnTo>
                <a:lnTo>
                  <a:pt x="1016038" y="743572"/>
                </a:lnTo>
                <a:lnTo>
                  <a:pt x="1016038" y="738695"/>
                </a:lnTo>
                <a:close/>
              </a:path>
              <a:path w="1016635" h="812164">
                <a:moveTo>
                  <a:pt x="1016038" y="709383"/>
                </a:moveTo>
                <a:lnTo>
                  <a:pt x="1011148" y="704494"/>
                </a:lnTo>
                <a:lnTo>
                  <a:pt x="1006271" y="704494"/>
                </a:lnTo>
                <a:lnTo>
                  <a:pt x="1001382" y="709383"/>
                </a:lnTo>
                <a:lnTo>
                  <a:pt x="1001382" y="719150"/>
                </a:lnTo>
                <a:lnTo>
                  <a:pt x="1006271" y="719150"/>
                </a:lnTo>
                <a:lnTo>
                  <a:pt x="1011148" y="714260"/>
                </a:lnTo>
                <a:lnTo>
                  <a:pt x="1016038" y="714260"/>
                </a:lnTo>
                <a:lnTo>
                  <a:pt x="1016038" y="709383"/>
                </a:lnTo>
                <a:close/>
              </a:path>
              <a:path w="1016635" h="812164">
                <a:moveTo>
                  <a:pt x="1016038" y="680072"/>
                </a:moveTo>
                <a:lnTo>
                  <a:pt x="1011148" y="675182"/>
                </a:lnTo>
                <a:lnTo>
                  <a:pt x="1006271" y="675182"/>
                </a:lnTo>
                <a:lnTo>
                  <a:pt x="1001382" y="680072"/>
                </a:lnTo>
                <a:lnTo>
                  <a:pt x="1001382" y="689838"/>
                </a:lnTo>
                <a:lnTo>
                  <a:pt x="1006271" y="689838"/>
                </a:lnTo>
                <a:lnTo>
                  <a:pt x="1011148" y="684961"/>
                </a:lnTo>
                <a:lnTo>
                  <a:pt x="1016038" y="684961"/>
                </a:lnTo>
                <a:lnTo>
                  <a:pt x="1016038" y="680072"/>
                </a:lnTo>
                <a:close/>
              </a:path>
              <a:path w="1016635" h="812164">
                <a:moveTo>
                  <a:pt x="1016038" y="650633"/>
                </a:moveTo>
                <a:lnTo>
                  <a:pt x="1011148" y="645744"/>
                </a:lnTo>
                <a:lnTo>
                  <a:pt x="1006271" y="645744"/>
                </a:lnTo>
                <a:lnTo>
                  <a:pt x="1001382" y="650633"/>
                </a:lnTo>
                <a:lnTo>
                  <a:pt x="1001382" y="660400"/>
                </a:lnTo>
                <a:lnTo>
                  <a:pt x="1006271" y="660400"/>
                </a:lnTo>
                <a:lnTo>
                  <a:pt x="1011148" y="655510"/>
                </a:lnTo>
                <a:lnTo>
                  <a:pt x="1016038" y="655510"/>
                </a:lnTo>
                <a:lnTo>
                  <a:pt x="1016038" y="650633"/>
                </a:lnTo>
                <a:close/>
              </a:path>
              <a:path w="1016635" h="812164">
                <a:moveTo>
                  <a:pt x="1016038" y="621322"/>
                </a:moveTo>
                <a:lnTo>
                  <a:pt x="1011148" y="616432"/>
                </a:lnTo>
                <a:lnTo>
                  <a:pt x="1006271" y="616432"/>
                </a:lnTo>
                <a:lnTo>
                  <a:pt x="1001382" y="621322"/>
                </a:lnTo>
                <a:lnTo>
                  <a:pt x="1001382" y="631088"/>
                </a:lnTo>
                <a:lnTo>
                  <a:pt x="1006271" y="631088"/>
                </a:lnTo>
                <a:lnTo>
                  <a:pt x="1011148" y="626198"/>
                </a:lnTo>
                <a:lnTo>
                  <a:pt x="1016038" y="626198"/>
                </a:lnTo>
                <a:lnTo>
                  <a:pt x="1016038" y="621322"/>
                </a:lnTo>
                <a:close/>
              </a:path>
              <a:path w="1016635" h="812164">
                <a:moveTo>
                  <a:pt x="1016038" y="592010"/>
                </a:moveTo>
                <a:lnTo>
                  <a:pt x="1011148" y="587121"/>
                </a:lnTo>
                <a:lnTo>
                  <a:pt x="1006271" y="587121"/>
                </a:lnTo>
                <a:lnTo>
                  <a:pt x="1001382" y="592010"/>
                </a:lnTo>
                <a:lnTo>
                  <a:pt x="1001382" y="601776"/>
                </a:lnTo>
                <a:lnTo>
                  <a:pt x="1006271" y="601776"/>
                </a:lnTo>
                <a:lnTo>
                  <a:pt x="1011148" y="596900"/>
                </a:lnTo>
                <a:lnTo>
                  <a:pt x="1016038" y="596900"/>
                </a:lnTo>
                <a:lnTo>
                  <a:pt x="1016038" y="592010"/>
                </a:lnTo>
                <a:close/>
              </a:path>
              <a:path w="1016635" h="812164">
                <a:moveTo>
                  <a:pt x="1016038" y="562495"/>
                </a:moveTo>
                <a:lnTo>
                  <a:pt x="1011148" y="557618"/>
                </a:lnTo>
                <a:lnTo>
                  <a:pt x="1006271" y="557618"/>
                </a:lnTo>
                <a:lnTo>
                  <a:pt x="1001382" y="562495"/>
                </a:lnTo>
                <a:lnTo>
                  <a:pt x="1001382" y="572465"/>
                </a:lnTo>
                <a:lnTo>
                  <a:pt x="1006271" y="572465"/>
                </a:lnTo>
                <a:lnTo>
                  <a:pt x="1011148" y="567385"/>
                </a:lnTo>
                <a:lnTo>
                  <a:pt x="1016038" y="567385"/>
                </a:lnTo>
                <a:lnTo>
                  <a:pt x="1016038" y="562495"/>
                </a:lnTo>
                <a:close/>
              </a:path>
              <a:path w="1016635" h="812164">
                <a:moveTo>
                  <a:pt x="1016038" y="533184"/>
                </a:moveTo>
                <a:lnTo>
                  <a:pt x="1011148" y="528307"/>
                </a:lnTo>
                <a:lnTo>
                  <a:pt x="1006271" y="528307"/>
                </a:lnTo>
                <a:lnTo>
                  <a:pt x="1001382" y="533184"/>
                </a:lnTo>
                <a:lnTo>
                  <a:pt x="1001382" y="542963"/>
                </a:lnTo>
                <a:lnTo>
                  <a:pt x="1006271" y="542963"/>
                </a:lnTo>
                <a:lnTo>
                  <a:pt x="1011148" y="538073"/>
                </a:lnTo>
                <a:lnTo>
                  <a:pt x="1016038" y="538073"/>
                </a:lnTo>
                <a:lnTo>
                  <a:pt x="1016038" y="533184"/>
                </a:lnTo>
                <a:close/>
              </a:path>
              <a:path w="1016635" h="812164">
                <a:moveTo>
                  <a:pt x="1016038" y="503885"/>
                </a:moveTo>
                <a:lnTo>
                  <a:pt x="1011148" y="498995"/>
                </a:lnTo>
                <a:lnTo>
                  <a:pt x="1006271" y="498995"/>
                </a:lnTo>
                <a:lnTo>
                  <a:pt x="1001382" y="503885"/>
                </a:lnTo>
                <a:lnTo>
                  <a:pt x="1001382" y="513651"/>
                </a:lnTo>
                <a:lnTo>
                  <a:pt x="1006271" y="513651"/>
                </a:lnTo>
                <a:lnTo>
                  <a:pt x="1011148" y="508762"/>
                </a:lnTo>
                <a:lnTo>
                  <a:pt x="1016038" y="508762"/>
                </a:lnTo>
                <a:lnTo>
                  <a:pt x="1016038" y="503885"/>
                </a:lnTo>
                <a:close/>
              </a:path>
              <a:path w="1016635" h="812164">
                <a:moveTo>
                  <a:pt x="1016038" y="474573"/>
                </a:moveTo>
                <a:lnTo>
                  <a:pt x="1011148" y="469684"/>
                </a:lnTo>
                <a:lnTo>
                  <a:pt x="1006271" y="469684"/>
                </a:lnTo>
                <a:lnTo>
                  <a:pt x="1001382" y="474573"/>
                </a:lnTo>
                <a:lnTo>
                  <a:pt x="1001382" y="484339"/>
                </a:lnTo>
                <a:lnTo>
                  <a:pt x="1006271" y="484339"/>
                </a:lnTo>
                <a:lnTo>
                  <a:pt x="1011148" y="479463"/>
                </a:lnTo>
                <a:lnTo>
                  <a:pt x="1016038" y="479463"/>
                </a:lnTo>
                <a:lnTo>
                  <a:pt x="1016038" y="474573"/>
                </a:lnTo>
                <a:close/>
              </a:path>
              <a:path w="1016635" h="812164">
                <a:moveTo>
                  <a:pt x="1016038" y="445122"/>
                </a:moveTo>
                <a:lnTo>
                  <a:pt x="1011148" y="440245"/>
                </a:lnTo>
                <a:lnTo>
                  <a:pt x="1006271" y="440245"/>
                </a:lnTo>
                <a:lnTo>
                  <a:pt x="1001382" y="445122"/>
                </a:lnTo>
                <a:lnTo>
                  <a:pt x="1001382" y="454901"/>
                </a:lnTo>
                <a:lnTo>
                  <a:pt x="1006271" y="454901"/>
                </a:lnTo>
                <a:lnTo>
                  <a:pt x="1011148" y="450011"/>
                </a:lnTo>
                <a:lnTo>
                  <a:pt x="1016038" y="450011"/>
                </a:lnTo>
                <a:lnTo>
                  <a:pt x="1016038" y="445122"/>
                </a:lnTo>
                <a:close/>
              </a:path>
              <a:path w="1016635" h="812164">
                <a:moveTo>
                  <a:pt x="1016038" y="415823"/>
                </a:moveTo>
                <a:lnTo>
                  <a:pt x="1011148" y="410933"/>
                </a:lnTo>
                <a:lnTo>
                  <a:pt x="1006271" y="410933"/>
                </a:lnTo>
                <a:lnTo>
                  <a:pt x="1001382" y="415823"/>
                </a:lnTo>
                <a:lnTo>
                  <a:pt x="1001382" y="425589"/>
                </a:lnTo>
                <a:lnTo>
                  <a:pt x="1006271" y="425589"/>
                </a:lnTo>
                <a:lnTo>
                  <a:pt x="1011148" y="420700"/>
                </a:lnTo>
                <a:lnTo>
                  <a:pt x="1016038" y="420700"/>
                </a:lnTo>
                <a:lnTo>
                  <a:pt x="1016038" y="415823"/>
                </a:lnTo>
                <a:close/>
              </a:path>
              <a:path w="1016635" h="812164">
                <a:moveTo>
                  <a:pt x="1016038" y="386511"/>
                </a:moveTo>
                <a:lnTo>
                  <a:pt x="1011148" y="381622"/>
                </a:lnTo>
                <a:lnTo>
                  <a:pt x="1006271" y="381622"/>
                </a:lnTo>
                <a:lnTo>
                  <a:pt x="1001382" y="386511"/>
                </a:lnTo>
                <a:lnTo>
                  <a:pt x="1001382" y="396278"/>
                </a:lnTo>
                <a:lnTo>
                  <a:pt x="1006271" y="396278"/>
                </a:lnTo>
                <a:lnTo>
                  <a:pt x="1011148" y="391401"/>
                </a:lnTo>
                <a:lnTo>
                  <a:pt x="1016038" y="391401"/>
                </a:lnTo>
                <a:lnTo>
                  <a:pt x="1016038" y="386511"/>
                </a:lnTo>
                <a:close/>
              </a:path>
              <a:path w="1016635" h="812164">
                <a:moveTo>
                  <a:pt x="1016038" y="357060"/>
                </a:moveTo>
                <a:lnTo>
                  <a:pt x="1011148" y="352183"/>
                </a:lnTo>
                <a:lnTo>
                  <a:pt x="1006271" y="352183"/>
                </a:lnTo>
                <a:lnTo>
                  <a:pt x="1001382" y="357060"/>
                </a:lnTo>
                <a:lnTo>
                  <a:pt x="1001382" y="366966"/>
                </a:lnTo>
                <a:lnTo>
                  <a:pt x="1006271" y="366966"/>
                </a:lnTo>
                <a:lnTo>
                  <a:pt x="1011148" y="361950"/>
                </a:lnTo>
                <a:lnTo>
                  <a:pt x="1016038" y="361950"/>
                </a:lnTo>
                <a:lnTo>
                  <a:pt x="1016038" y="357060"/>
                </a:lnTo>
                <a:close/>
              </a:path>
              <a:path w="1016635" h="812164">
                <a:moveTo>
                  <a:pt x="1016038" y="327761"/>
                </a:moveTo>
                <a:lnTo>
                  <a:pt x="1011148" y="322872"/>
                </a:lnTo>
                <a:lnTo>
                  <a:pt x="1006271" y="322872"/>
                </a:lnTo>
                <a:lnTo>
                  <a:pt x="1001382" y="327761"/>
                </a:lnTo>
                <a:lnTo>
                  <a:pt x="1001382" y="337527"/>
                </a:lnTo>
                <a:lnTo>
                  <a:pt x="1006271" y="337527"/>
                </a:lnTo>
                <a:lnTo>
                  <a:pt x="1011148" y="332638"/>
                </a:lnTo>
                <a:lnTo>
                  <a:pt x="1016038" y="332638"/>
                </a:lnTo>
                <a:lnTo>
                  <a:pt x="1016038" y="327761"/>
                </a:lnTo>
                <a:close/>
              </a:path>
              <a:path w="1016635" h="812164">
                <a:moveTo>
                  <a:pt x="1016038" y="298450"/>
                </a:moveTo>
                <a:lnTo>
                  <a:pt x="1011148" y="293560"/>
                </a:lnTo>
                <a:lnTo>
                  <a:pt x="1006271" y="293560"/>
                </a:lnTo>
                <a:lnTo>
                  <a:pt x="1001382" y="298450"/>
                </a:lnTo>
                <a:lnTo>
                  <a:pt x="1001382" y="308216"/>
                </a:lnTo>
                <a:lnTo>
                  <a:pt x="1006271" y="308216"/>
                </a:lnTo>
                <a:lnTo>
                  <a:pt x="1011148" y="303339"/>
                </a:lnTo>
                <a:lnTo>
                  <a:pt x="1016038" y="303339"/>
                </a:lnTo>
                <a:lnTo>
                  <a:pt x="1016038" y="298450"/>
                </a:lnTo>
                <a:close/>
              </a:path>
              <a:path w="1016635" h="812164">
                <a:moveTo>
                  <a:pt x="1016038" y="269138"/>
                </a:moveTo>
                <a:lnTo>
                  <a:pt x="1011148" y="264261"/>
                </a:lnTo>
                <a:lnTo>
                  <a:pt x="1006271" y="264261"/>
                </a:lnTo>
                <a:lnTo>
                  <a:pt x="1001382" y="269138"/>
                </a:lnTo>
                <a:lnTo>
                  <a:pt x="1001382" y="278904"/>
                </a:lnTo>
                <a:lnTo>
                  <a:pt x="1006271" y="278904"/>
                </a:lnTo>
                <a:lnTo>
                  <a:pt x="1011148" y="274027"/>
                </a:lnTo>
                <a:lnTo>
                  <a:pt x="1016038" y="274027"/>
                </a:lnTo>
                <a:lnTo>
                  <a:pt x="1016038" y="269138"/>
                </a:lnTo>
                <a:close/>
              </a:path>
              <a:path w="1016635" h="812164">
                <a:moveTo>
                  <a:pt x="1016038" y="239623"/>
                </a:moveTo>
                <a:lnTo>
                  <a:pt x="1011148" y="234746"/>
                </a:lnTo>
                <a:lnTo>
                  <a:pt x="1006271" y="234746"/>
                </a:lnTo>
                <a:lnTo>
                  <a:pt x="1001382" y="239623"/>
                </a:lnTo>
                <a:lnTo>
                  <a:pt x="1001382" y="249402"/>
                </a:lnTo>
                <a:lnTo>
                  <a:pt x="1006271" y="249402"/>
                </a:lnTo>
                <a:lnTo>
                  <a:pt x="1011148" y="244513"/>
                </a:lnTo>
                <a:lnTo>
                  <a:pt x="1016038" y="244513"/>
                </a:lnTo>
                <a:lnTo>
                  <a:pt x="1016038" y="239623"/>
                </a:lnTo>
                <a:close/>
              </a:path>
              <a:path w="1016635" h="812164">
                <a:moveTo>
                  <a:pt x="1016038" y="210324"/>
                </a:moveTo>
                <a:lnTo>
                  <a:pt x="1011148" y="205435"/>
                </a:lnTo>
                <a:lnTo>
                  <a:pt x="1006271" y="205435"/>
                </a:lnTo>
                <a:lnTo>
                  <a:pt x="1001382" y="210324"/>
                </a:lnTo>
                <a:lnTo>
                  <a:pt x="1001382" y="220091"/>
                </a:lnTo>
                <a:lnTo>
                  <a:pt x="1006271" y="220091"/>
                </a:lnTo>
                <a:lnTo>
                  <a:pt x="1011148" y="215201"/>
                </a:lnTo>
                <a:lnTo>
                  <a:pt x="1016038" y="215201"/>
                </a:lnTo>
                <a:lnTo>
                  <a:pt x="1016038" y="210324"/>
                </a:lnTo>
                <a:close/>
              </a:path>
              <a:path w="1016635" h="812164">
                <a:moveTo>
                  <a:pt x="1016038" y="181076"/>
                </a:moveTo>
                <a:lnTo>
                  <a:pt x="1011148" y="176199"/>
                </a:lnTo>
                <a:lnTo>
                  <a:pt x="1006271" y="176199"/>
                </a:lnTo>
                <a:lnTo>
                  <a:pt x="1001382" y="181076"/>
                </a:lnTo>
                <a:lnTo>
                  <a:pt x="1001382" y="190779"/>
                </a:lnTo>
                <a:lnTo>
                  <a:pt x="1006271" y="190779"/>
                </a:lnTo>
                <a:lnTo>
                  <a:pt x="1011148" y="185966"/>
                </a:lnTo>
                <a:lnTo>
                  <a:pt x="1016038" y="185966"/>
                </a:lnTo>
                <a:lnTo>
                  <a:pt x="1016038" y="181076"/>
                </a:lnTo>
                <a:close/>
              </a:path>
              <a:path w="1016635" h="812164">
                <a:moveTo>
                  <a:pt x="1016038" y="151561"/>
                </a:moveTo>
                <a:lnTo>
                  <a:pt x="1011148" y="146685"/>
                </a:lnTo>
                <a:lnTo>
                  <a:pt x="1006271" y="146685"/>
                </a:lnTo>
                <a:lnTo>
                  <a:pt x="1001382" y="151561"/>
                </a:lnTo>
                <a:lnTo>
                  <a:pt x="1001382" y="161544"/>
                </a:lnTo>
                <a:lnTo>
                  <a:pt x="1006271" y="161544"/>
                </a:lnTo>
                <a:lnTo>
                  <a:pt x="1011148" y="156451"/>
                </a:lnTo>
                <a:lnTo>
                  <a:pt x="1016038" y="156451"/>
                </a:lnTo>
                <a:lnTo>
                  <a:pt x="1016038" y="151561"/>
                </a:lnTo>
                <a:close/>
              </a:path>
              <a:path w="1016635" h="812164">
                <a:moveTo>
                  <a:pt x="1016038" y="122262"/>
                </a:moveTo>
                <a:lnTo>
                  <a:pt x="1011148" y="117373"/>
                </a:lnTo>
                <a:lnTo>
                  <a:pt x="1006271" y="117373"/>
                </a:lnTo>
                <a:lnTo>
                  <a:pt x="1001382" y="122262"/>
                </a:lnTo>
                <a:lnTo>
                  <a:pt x="1001382" y="132029"/>
                </a:lnTo>
                <a:lnTo>
                  <a:pt x="1006271" y="132029"/>
                </a:lnTo>
                <a:lnTo>
                  <a:pt x="1011148" y="127139"/>
                </a:lnTo>
                <a:lnTo>
                  <a:pt x="1016038" y="127139"/>
                </a:lnTo>
                <a:lnTo>
                  <a:pt x="1016038" y="122262"/>
                </a:lnTo>
                <a:close/>
              </a:path>
              <a:path w="1016635" h="812164">
                <a:moveTo>
                  <a:pt x="1016038" y="92951"/>
                </a:moveTo>
                <a:lnTo>
                  <a:pt x="1011148" y="88061"/>
                </a:lnTo>
                <a:lnTo>
                  <a:pt x="1006271" y="88061"/>
                </a:lnTo>
                <a:lnTo>
                  <a:pt x="1001382" y="92951"/>
                </a:lnTo>
                <a:lnTo>
                  <a:pt x="1001382" y="102717"/>
                </a:lnTo>
                <a:lnTo>
                  <a:pt x="1006271" y="102717"/>
                </a:lnTo>
                <a:lnTo>
                  <a:pt x="1011148" y="97828"/>
                </a:lnTo>
                <a:lnTo>
                  <a:pt x="1016038" y="97828"/>
                </a:lnTo>
                <a:lnTo>
                  <a:pt x="1016038" y="92951"/>
                </a:lnTo>
                <a:close/>
              </a:path>
              <a:path w="1016635" h="812164">
                <a:moveTo>
                  <a:pt x="1016038" y="63639"/>
                </a:moveTo>
                <a:lnTo>
                  <a:pt x="1011148" y="58750"/>
                </a:lnTo>
                <a:lnTo>
                  <a:pt x="1006271" y="58750"/>
                </a:lnTo>
                <a:lnTo>
                  <a:pt x="1001382" y="63639"/>
                </a:lnTo>
                <a:lnTo>
                  <a:pt x="1001382" y="73406"/>
                </a:lnTo>
                <a:lnTo>
                  <a:pt x="1006271" y="73406"/>
                </a:lnTo>
                <a:lnTo>
                  <a:pt x="1011148" y="68529"/>
                </a:lnTo>
                <a:lnTo>
                  <a:pt x="1016038" y="68529"/>
                </a:lnTo>
                <a:lnTo>
                  <a:pt x="1016038" y="63639"/>
                </a:lnTo>
                <a:close/>
              </a:path>
              <a:path w="1016635" h="812164">
                <a:moveTo>
                  <a:pt x="1016038" y="34201"/>
                </a:moveTo>
                <a:lnTo>
                  <a:pt x="1011148" y="29311"/>
                </a:lnTo>
                <a:lnTo>
                  <a:pt x="1006271" y="29311"/>
                </a:lnTo>
                <a:lnTo>
                  <a:pt x="1001382" y="34201"/>
                </a:lnTo>
                <a:lnTo>
                  <a:pt x="1001382" y="43967"/>
                </a:lnTo>
                <a:lnTo>
                  <a:pt x="1006271" y="43967"/>
                </a:lnTo>
                <a:lnTo>
                  <a:pt x="1011148" y="39077"/>
                </a:lnTo>
                <a:lnTo>
                  <a:pt x="1016038" y="39077"/>
                </a:lnTo>
                <a:lnTo>
                  <a:pt x="1016038" y="34201"/>
                </a:lnTo>
                <a:close/>
              </a:path>
              <a:path w="1016635" h="812164">
                <a:moveTo>
                  <a:pt x="1016038" y="4889"/>
                </a:moveTo>
                <a:lnTo>
                  <a:pt x="1011148" y="0"/>
                </a:lnTo>
                <a:lnTo>
                  <a:pt x="1006271" y="0"/>
                </a:lnTo>
                <a:lnTo>
                  <a:pt x="1001382" y="4889"/>
                </a:lnTo>
                <a:lnTo>
                  <a:pt x="1001382" y="14655"/>
                </a:lnTo>
                <a:lnTo>
                  <a:pt x="1006271" y="14655"/>
                </a:lnTo>
                <a:lnTo>
                  <a:pt x="1011148" y="9766"/>
                </a:lnTo>
                <a:lnTo>
                  <a:pt x="1016038" y="9766"/>
                </a:lnTo>
                <a:lnTo>
                  <a:pt x="1016038" y="488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394831" y="3373491"/>
            <a:ext cx="110489" cy="19558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1100" spc="5">
                <a:latin typeface="Courier New"/>
                <a:cs typeface="Courier New"/>
              </a:rPr>
              <a:t>y</a:t>
            </a:r>
            <a:endParaRPr sz="1100">
              <a:latin typeface="Courier New"/>
              <a:cs typeface="Courier New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427220" y="3886969"/>
            <a:ext cx="746125" cy="591185"/>
          </a:xfrm>
          <a:prstGeom prst="rect">
            <a:avLst/>
          </a:prstGeom>
        </p:spPr>
        <p:txBody>
          <a:bodyPr wrap="square" lIns="0" tIns="25400" rIns="0" bIns="0" rtlCol="0" vert="horz">
            <a:spAutoFit/>
          </a:bodyPr>
          <a:lstStyle/>
          <a:p>
            <a:pPr marL="12700" marR="5080">
              <a:lnSpc>
                <a:spcPts val="1460"/>
              </a:lnSpc>
              <a:spcBef>
                <a:spcPts val="200"/>
              </a:spcBef>
            </a:pPr>
            <a:r>
              <a:rPr dirty="0" sz="1250" spc="5">
                <a:latin typeface="Times New Roman"/>
                <a:cs typeface="Times New Roman"/>
              </a:rPr>
              <a:t>Java </a:t>
            </a:r>
            <a:r>
              <a:rPr dirty="0" sz="1250" spc="10">
                <a:latin typeface="Times New Roman"/>
                <a:cs typeface="Times New Roman"/>
              </a:rPr>
              <a:t> </a:t>
            </a:r>
            <a:r>
              <a:rPr dirty="0" sz="1250" spc="10">
                <a:latin typeface="Times New Roman"/>
                <a:cs typeface="Times New Roman"/>
              </a:rPr>
              <a:t>C</a:t>
            </a:r>
            <a:r>
              <a:rPr dirty="0" sz="1250" spc="20">
                <a:latin typeface="Times New Roman"/>
                <a:cs typeface="Times New Roman"/>
              </a:rPr>
              <a:t>o</a:t>
            </a:r>
            <a:r>
              <a:rPr dirty="0" sz="1250" spc="-15">
                <a:latin typeface="Times New Roman"/>
                <a:cs typeface="Times New Roman"/>
              </a:rPr>
              <a:t>o</a:t>
            </a:r>
            <a:r>
              <a:rPr dirty="0" sz="1250" spc="5">
                <a:latin typeface="Times New Roman"/>
                <a:cs typeface="Times New Roman"/>
              </a:rPr>
              <a:t>r</a:t>
            </a:r>
            <a:r>
              <a:rPr dirty="0" sz="1250" spc="25">
                <a:latin typeface="Times New Roman"/>
                <a:cs typeface="Times New Roman"/>
              </a:rPr>
              <a:t>d</a:t>
            </a:r>
            <a:r>
              <a:rPr dirty="0" sz="1250" spc="-5">
                <a:latin typeface="Times New Roman"/>
                <a:cs typeface="Times New Roman"/>
              </a:rPr>
              <a:t>i</a:t>
            </a:r>
            <a:r>
              <a:rPr dirty="0" sz="1250" spc="-15">
                <a:latin typeface="Times New Roman"/>
                <a:cs typeface="Times New Roman"/>
              </a:rPr>
              <a:t>n</a:t>
            </a:r>
            <a:r>
              <a:rPr dirty="0" sz="1250" spc="15">
                <a:latin typeface="Times New Roman"/>
                <a:cs typeface="Times New Roman"/>
              </a:rPr>
              <a:t>a</a:t>
            </a:r>
            <a:r>
              <a:rPr dirty="0" sz="1250" spc="30">
                <a:latin typeface="Times New Roman"/>
                <a:cs typeface="Times New Roman"/>
              </a:rPr>
              <a:t>t</a:t>
            </a:r>
            <a:r>
              <a:rPr dirty="0" sz="1250" spc="5">
                <a:latin typeface="Times New Roman"/>
                <a:cs typeface="Times New Roman"/>
              </a:rPr>
              <a:t>e  </a:t>
            </a:r>
            <a:r>
              <a:rPr dirty="0" sz="1250" spc="5">
                <a:latin typeface="Times New Roman"/>
                <a:cs typeface="Times New Roman"/>
              </a:rPr>
              <a:t>System</a:t>
            </a:r>
            <a:endParaRPr sz="1250">
              <a:latin typeface="Times New Roman"/>
              <a:cs typeface="Times New Roman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4994681" y="2564138"/>
            <a:ext cx="3092450" cy="2260600"/>
            <a:chOff x="4994681" y="2564138"/>
            <a:chExt cx="3092450" cy="2260600"/>
          </a:xfrm>
        </p:grpSpPr>
        <p:sp>
          <p:nvSpPr>
            <p:cNvPr id="17" name="object 17"/>
            <p:cNvSpPr/>
            <p:nvPr/>
          </p:nvSpPr>
          <p:spPr>
            <a:xfrm>
              <a:off x="4994681" y="3601202"/>
              <a:ext cx="2990215" cy="0"/>
            </a:xfrm>
            <a:custGeom>
              <a:avLst/>
              <a:gdLst/>
              <a:ahLst/>
              <a:cxnLst/>
              <a:rect l="l" t="t" r="r" b="b"/>
              <a:pathLst>
                <a:path w="2990215" h="0">
                  <a:moveTo>
                    <a:pt x="2989608" y="0"/>
                  </a:moveTo>
                  <a:lnTo>
                    <a:pt x="0" y="0"/>
                  </a:lnTo>
                </a:path>
              </a:pathLst>
            </a:custGeom>
            <a:ln w="1465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7925695" y="3523114"/>
              <a:ext cx="161925" cy="161925"/>
            </a:xfrm>
            <a:custGeom>
              <a:avLst/>
              <a:gdLst/>
              <a:ahLst/>
              <a:cxnLst/>
              <a:rect l="l" t="t" r="r" b="b"/>
              <a:pathLst>
                <a:path w="161925" h="161925">
                  <a:moveTo>
                    <a:pt x="0" y="0"/>
                  </a:moveTo>
                  <a:lnTo>
                    <a:pt x="48828" y="78088"/>
                  </a:lnTo>
                  <a:lnTo>
                    <a:pt x="0" y="161333"/>
                  </a:lnTo>
                  <a:lnTo>
                    <a:pt x="161338" y="780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6435807" y="2657084"/>
              <a:ext cx="0" cy="2167255"/>
            </a:xfrm>
            <a:custGeom>
              <a:avLst/>
              <a:gdLst/>
              <a:ahLst/>
              <a:cxnLst/>
              <a:rect l="l" t="t" r="r" b="b"/>
              <a:pathLst>
                <a:path w="0" h="2167254">
                  <a:moveTo>
                    <a:pt x="0" y="0"/>
                  </a:moveTo>
                  <a:lnTo>
                    <a:pt x="0" y="2167211"/>
                  </a:lnTo>
                </a:path>
              </a:pathLst>
            </a:custGeom>
            <a:ln w="1464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6357682" y="2564138"/>
              <a:ext cx="161290" cy="156845"/>
            </a:xfrm>
            <a:custGeom>
              <a:avLst/>
              <a:gdLst/>
              <a:ahLst/>
              <a:cxnLst/>
              <a:rect l="l" t="t" r="r" b="b"/>
              <a:pathLst>
                <a:path w="161290" h="156844">
                  <a:moveTo>
                    <a:pt x="78125" y="0"/>
                  </a:moveTo>
                  <a:lnTo>
                    <a:pt x="0" y="156583"/>
                  </a:lnTo>
                  <a:lnTo>
                    <a:pt x="78125" y="107600"/>
                  </a:lnTo>
                  <a:lnTo>
                    <a:pt x="161135" y="156583"/>
                  </a:lnTo>
                  <a:lnTo>
                    <a:pt x="7812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1" name="object 21"/>
          <p:cNvSpPr txBox="1"/>
          <p:nvPr/>
        </p:nvSpPr>
        <p:spPr>
          <a:xfrm>
            <a:off x="7458819" y="3691408"/>
            <a:ext cx="461645" cy="19558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baseline="5050" sz="1650" spc="7">
                <a:latin typeface="Courier New"/>
                <a:cs typeface="Courier New"/>
              </a:rPr>
              <a:t>X</a:t>
            </a:r>
            <a:r>
              <a:rPr dirty="0" baseline="5050" sz="1650" spc="-97">
                <a:latin typeface="Courier New"/>
                <a:cs typeface="Courier New"/>
              </a:rPr>
              <a:t> </a:t>
            </a:r>
            <a:r>
              <a:rPr dirty="0" sz="1100">
                <a:latin typeface="Times New Roman"/>
                <a:cs typeface="Times New Roman"/>
              </a:rPr>
              <a:t>Axis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26" name="object 2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0">
              <a:lnSpc>
                <a:spcPts val="1630"/>
              </a:lnSpc>
            </a:pPr>
            <a:fld id="{81D60167-4931-47E6-BA6A-407CBD079E47}" type="slidenum">
              <a:rPr dirty="0"/>
              <a:t>17</a:t>
            </a:fld>
          </a:p>
        </p:txBody>
      </p:sp>
      <p:sp>
        <p:nvSpPr>
          <p:cNvPr id="22" name="object 22"/>
          <p:cNvSpPr txBox="1"/>
          <p:nvPr/>
        </p:nvSpPr>
        <p:spPr>
          <a:xfrm>
            <a:off x="5113954" y="3828216"/>
            <a:ext cx="899794" cy="586740"/>
          </a:xfrm>
          <a:prstGeom prst="rect">
            <a:avLst/>
          </a:prstGeom>
        </p:spPr>
        <p:txBody>
          <a:bodyPr wrap="square" lIns="0" tIns="22225" rIns="0" bIns="0" rtlCol="0" vert="horz">
            <a:spAutoFit/>
          </a:bodyPr>
          <a:lstStyle/>
          <a:p>
            <a:pPr marL="12700" marR="5080">
              <a:lnSpc>
                <a:spcPct val="96300"/>
              </a:lnSpc>
              <a:spcBef>
                <a:spcPts val="175"/>
              </a:spcBef>
            </a:pPr>
            <a:r>
              <a:rPr dirty="0" sz="1250" spc="10">
                <a:latin typeface="Times New Roman"/>
                <a:cs typeface="Times New Roman"/>
              </a:rPr>
              <a:t>C</a:t>
            </a:r>
            <a:r>
              <a:rPr dirty="0" sz="1250" spc="20">
                <a:latin typeface="Times New Roman"/>
                <a:cs typeface="Times New Roman"/>
              </a:rPr>
              <a:t>o</a:t>
            </a:r>
            <a:r>
              <a:rPr dirty="0" sz="1250" spc="-15">
                <a:latin typeface="Times New Roman"/>
                <a:cs typeface="Times New Roman"/>
              </a:rPr>
              <a:t>n</a:t>
            </a:r>
            <a:r>
              <a:rPr dirty="0" sz="1250" spc="25">
                <a:latin typeface="Times New Roman"/>
                <a:cs typeface="Times New Roman"/>
              </a:rPr>
              <a:t>v</a:t>
            </a:r>
            <a:r>
              <a:rPr dirty="0" sz="1250" spc="15">
                <a:latin typeface="Times New Roman"/>
                <a:cs typeface="Times New Roman"/>
              </a:rPr>
              <a:t>e</a:t>
            </a:r>
            <a:r>
              <a:rPr dirty="0" sz="1250" spc="-15">
                <a:latin typeface="Times New Roman"/>
                <a:cs typeface="Times New Roman"/>
              </a:rPr>
              <a:t>n</a:t>
            </a:r>
            <a:r>
              <a:rPr dirty="0" sz="1250" spc="-5">
                <a:latin typeface="Times New Roman"/>
                <a:cs typeface="Times New Roman"/>
              </a:rPr>
              <a:t>t</a:t>
            </a:r>
            <a:r>
              <a:rPr dirty="0" sz="1250" spc="30">
                <a:latin typeface="Times New Roman"/>
                <a:cs typeface="Times New Roman"/>
              </a:rPr>
              <a:t>i</a:t>
            </a:r>
            <a:r>
              <a:rPr dirty="0" sz="1250" spc="25">
                <a:latin typeface="Times New Roman"/>
                <a:cs typeface="Times New Roman"/>
              </a:rPr>
              <a:t>o</a:t>
            </a:r>
            <a:r>
              <a:rPr dirty="0" sz="1250" spc="-15">
                <a:latin typeface="Times New Roman"/>
                <a:cs typeface="Times New Roman"/>
              </a:rPr>
              <a:t>n</a:t>
            </a:r>
            <a:r>
              <a:rPr dirty="0" sz="1250" spc="15">
                <a:latin typeface="Times New Roman"/>
                <a:cs typeface="Times New Roman"/>
              </a:rPr>
              <a:t>a</a:t>
            </a:r>
            <a:r>
              <a:rPr dirty="0" sz="1250" spc="5">
                <a:latin typeface="Times New Roman"/>
                <a:cs typeface="Times New Roman"/>
              </a:rPr>
              <a:t>l  </a:t>
            </a:r>
            <a:r>
              <a:rPr dirty="0" sz="1250" spc="5">
                <a:latin typeface="Times New Roman"/>
                <a:cs typeface="Times New Roman"/>
              </a:rPr>
              <a:t>Coordinate </a:t>
            </a:r>
            <a:r>
              <a:rPr dirty="0" sz="1250" spc="10">
                <a:latin typeface="Times New Roman"/>
                <a:cs typeface="Times New Roman"/>
              </a:rPr>
              <a:t> </a:t>
            </a:r>
            <a:r>
              <a:rPr dirty="0" sz="1250" spc="5">
                <a:latin typeface="Times New Roman"/>
                <a:cs typeface="Times New Roman"/>
              </a:rPr>
              <a:t>System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467053" y="3618001"/>
            <a:ext cx="535305" cy="19558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1100" spc="-5">
                <a:latin typeface="Courier New"/>
                <a:cs typeface="Courier New"/>
              </a:rPr>
              <a:t>(0,</a:t>
            </a:r>
            <a:r>
              <a:rPr dirty="0" sz="1100" spc="-60">
                <a:latin typeface="Courier New"/>
                <a:cs typeface="Courier New"/>
              </a:rPr>
              <a:t> </a:t>
            </a:r>
            <a:r>
              <a:rPr dirty="0" sz="1100" spc="15">
                <a:latin typeface="Courier New"/>
                <a:cs typeface="Courier New"/>
              </a:rPr>
              <a:t>0)</a:t>
            </a:r>
            <a:endParaRPr sz="1100">
              <a:latin typeface="Courier New"/>
              <a:cs typeface="Courier New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603910" y="2629717"/>
            <a:ext cx="462280" cy="19558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baseline="5050" sz="1650" spc="7">
                <a:latin typeface="Courier New"/>
                <a:cs typeface="Courier New"/>
              </a:rPr>
              <a:t>Y</a:t>
            </a:r>
            <a:r>
              <a:rPr dirty="0" baseline="5050" sz="1650" spc="-97">
                <a:latin typeface="Courier New"/>
                <a:cs typeface="Courier New"/>
              </a:rPr>
              <a:t> </a:t>
            </a:r>
            <a:r>
              <a:rPr dirty="0" sz="1100">
                <a:latin typeface="Times New Roman"/>
                <a:cs typeface="Times New Roman"/>
              </a:rPr>
              <a:t>Axis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259387" y="5562600"/>
            <a:ext cx="2324100" cy="381000"/>
          </a:xfrm>
          <a:prstGeom prst="rect">
            <a:avLst/>
          </a:prstGeom>
          <a:solidFill>
            <a:srgbClr val="92D050"/>
          </a:solidFill>
        </p:spPr>
        <p:txBody>
          <a:bodyPr wrap="square" lIns="0" tIns="32384" rIns="0" bIns="0" rtlCol="0" vert="horz">
            <a:spAutoFit/>
          </a:bodyPr>
          <a:lstStyle/>
          <a:p>
            <a:pPr marL="562610">
              <a:lnSpc>
                <a:spcPct val="100000"/>
              </a:lnSpc>
              <a:spcBef>
                <a:spcPts val="254"/>
              </a:spcBef>
            </a:pPr>
            <a:r>
              <a:rPr dirty="0" sz="2000" spc="-5">
                <a:latin typeface="Times New Roman"/>
                <a:cs typeface="Times New Roman"/>
              </a:rPr>
              <a:t>ShowCircle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630"/>
              </a:lnSpc>
            </a:pPr>
            <a:r>
              <a:rPr dirty="0"/>
              <a:t>131</a:t>
            </a:r>
          </a:p>
        </p:txBody>
      </p:sp>
      <p:sp>
        <p:nvSpPr>
          <p:cNvPr id="2" name="object 2"/>
          <p:cNvSpPr txBox="1"/>
          <p:nvPr/>
        </p:nvSpPr>
        <p:spPr>
          <a:xfrm>
            <a:off x="78739" y="1098803"/>
            <a:ext cx="6948805" cy="4902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0"/>
              </a:spcBef>
            </a:pPr>
            <a:r>
              <a:rPr dirty="0" sz="2000" spc="-5" b="1">
                <a:solidFill>
                  <a:srgbClr val="0033B3"/>
                </a:solidFill>
                <a:latin typeface="Calibri"/>
                <a:cs typeface="Calibri"/>
              </a:rPr>
              <a:t>public class</a:t>
            </a:r>
            <a:r>
              <a:rPr dirty="0" sz="2000" spc="5" b="1">
                <a:solidFill>
                  <a:srgbClr val="0033B3"/>
                </a:solidFill>
                <a:latin typeface="Calibri"/>
                <a:cs typeface="Calibri"/>
              </a:rPr>
              <a:t> </a:t>
            </a:r>
            <a:r>
              <a:rPr dirty="0" sz="2000" spc="-5" b="1">
                <a:latin typeface="Calibri"/>
                <a:cs typeface="Calibri"/>
              </a:rPr>
              <a:t>AnonymousHandlerDemo</a:t>
            </a:r>
            <a:r>
              <a:rPr dirty="0" sz="2000" spc="5" b="1">
                <a:latin typeface="Calibri"/>
                <a:cs typeface="Calibri"/>
              </a:rPr>
              <a:t> </a:t>
            </a:r>
            <a:r>
              <a:rPr dirty="0" sz="2000" spc="-10" b="1">
                <a:solidFill>
                  <a:srgbClr val="0033B3"/>
                </a:solidFill>
                <a:latin typeface="Calibri"/>
                <a:cs typeface="Calibri"/>
              </a:rPr>
              <a:t>extends</a:t>
            </a:r>
            <a:r>
              <a:rPr dirty="0" sz="2000" spc="-5" b="1">
                <a:solidFill>
                  <a:srgbClr val="0033B3"/>
                </a:solidFill>
                <a:latin typeface="Calibri"/>
                <a:cs typeface="Calibri"/>
              </a:rPr>
              <a:t> </a:t>
            </a:r>
            <a:r>
              <a:rPr dirty="0" sz="2000" spc="-10" b="1">
                <a:latin typeface="Calibri"/>
                <a:cs typeface="Calibri"/>
              </a:rPr>
              <a:t>Application</a:t>
            </a:r>
            <a:r>
              <a:rPr dirty="0" sz="2000" spc="5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{ </a:t>
            </a:r>
            <a:r>
              <a:rPr dirty="0" sz="2000" spc="5" b="1">
                <a:latin typeface="Calibri"/>
                <a:cs typeface="Calibri"/>
              </a:rPr>
              <a:t> </a:t>
            </a:r>
            <a:r>
              <a:rPr dirty="0" sz="2000" spc="-5" b="1">
                <a:solidFill>
                  <a:srgbClr val="9E880D"/>
                </a:solidFill>
                <a:latin typeface="Calibri"/>
                <a:cs typeface="Calibri"/>
              </a:rPr>
              <a:t>@Override</a:t>
            </a:r>
            <a:r>
              <a:rPr dirty="0" sz="2000" b="1">
                <a:solidFill>
                  <a:srgbClr val="9E880D"/>
                </a:solidFill>
                <a:latin typeface="Calibri"/>
                <a:cs typeface="Calibri"/>
              </a:rPr>
              <a:t> </a:t>
            </a:r>
            <a:r>
              <a:rPr dirty="0" sz="2000" spc="-5" b="1" i="1">
                <a:solidFill>
                  <a:srgbClr val="8C8C8C"/>
                </a:solidFill>
                <a:latin typeface="Calibri"/>
                <a:cs typeface="Calibri"/>
              </a:rPr>
              <a:t>//</a:t>
            </a:r>
            <a:r>
              <a:rPr dirty="0" sz="2000" spc="-10" b="1" i="1">
                <a:solidFill>
                  <a:srgbClr val="8C8C8C"/>
                </a:solidFill>
                <a:latin typeface="Calibri"/>
                <a:cs typeface="Calibri"/>
              </a:rPr>
              <a:t> </a:t>
            </a:r>
            <a:r>
              <a:rPr dirty="0" sz="2000" spc="-5" b="1" i="1">
                <a:solidFill>
                  <a:srgbClr val="8C8C8C"/>
                </a:solidFill>
                <a:latin typeface="Calibri"/>
                <a:cs typeface="Calibri"/>
              </a:rPr>
              <a:t>Override</a:t>
            </a:r>
            <a:r>
              <a:rPr dirty="0" sz="2000" spc="5" b="1" i="1">
                <a:solidFill>
                  <a:srgbClr val="8C8C8C"/>
                </a:solidFill>
                <a:latin typeface="Calibri"/>
                <a:cs typeface="Calibri"/>
              </a:rPr>
              <a:t> </a:t>
            </a:r>
            <a:r>
              <a:rPr dirty="0" sz="2000" spc="-5" b="1" i="1">
                <a:solidFill>
                  <a:srgbClr val="8C8C8C"/>
                </a:solidFill>
                <a:latin typeface="Calibri"/>
                <a:cs typeface="Calibri"/>
              </a:rPr>
              <a:t>the</a:t>
            </a:r>
            <a:r>
              <a:rPr dirty="0" sz="2000" b="1" i="1">
                <a:solidFill>
                  <a:srgbClr val="8C8C8C"/>
                </a:solidFill>
                <a:latin typeface="Calibri"/>
                <a:cs typeface="Calibri"/>
              </a:rPr>
              <a:t> </a:t>
            </a:r>
            <a:r>
              <a:rPr dirty="0" sz="2000" spc="-15" b="1" i="1">
                <a:solidFill>
                  <a:srgbClr val="8C8C8C"/>
                </a:solidFill>
                <a:latin typeface="Calibri"/>
                <a:cs typeface="Calibri"/>
              </a:rPr>
              <a:t>start</a:t>
            </a:r>
            <a:r>
              <a:rPr dirty="0" sz="2000" spc="-10" b="1" i="1">
                <a:solidFill>
                  <a:srgbClr val="8C8C8C"/>
                </a:solidFill>
                <a:latin typeface="Calibri"/>
                <a:cs typeface="Calibri"/>
              </a:rPr>
              <a:t> </a:t>
            </a:r>
            <a:r>
              <a:rPr dirty="0" sz="2000" spc="-5" b="1" i="1">
                <a:solidFill>
                  <a:srgbClr val="8C8C8C"/>
                </a:solidFill>
                <a:latin typeface="Calibri"/>
                <a:cs typeface="Calibri"/>
              </a:rPr>
              <a:t>method</a:t>
            </a:r>
            <a:r>
              <a:rPr dirty="0" sz="2000" spc="-10" b="1" i="1">
                <a:solidFill>
                  <a:srgbClr val="8C8C8C"/>
                </a:solidFill>
                <a:latin typeface="Calibri"/>
                <a:cs typeface="Calibri"/>
              </a:rPr>
              <a:t> </a:t>
            </a:r>
            <a:r>
              <a:rPr dirty="0" sz="2000" spc="-5" b="1" i="1">
                <a:solidFill>
                  <a:srgbClr val="8C8C8C"/>
                </a:solidFill>
                <a:latin typeface="Calibri"/>
                <a:cs typeface="Calibri"/>
              </a:rPr>
              <a:t>in</a:t>
            </a:r>
            <a:r>
              <a:rPr dirty="0" sz="2000" spc="-10" b="1" i="1">
                <a:solidFill>
                  <a:srgbClr val="8C8C8C"/>
                </a:solidFill>
                <a:latin typeface="Calibri"/>
                <a:cs typeface="Calibri"/>
              </a:rPr>
              <a:t> </a:t>
            </a:r>
            <a:r>
              <a:rPr dirty="0" sz="2000" spc="-5" b="1" i="1">
                <a:solidFill>
                  <a:srgbClr val="8C8C8C"/>
                </a:solidFill>
                <a:latin typeface="Calibri"/>
                <a:cs typeface="Calibri"/>
              </a:rPr>
              <a:t>the</a:t>
            </a:r>
            <a:r>
              <a:rPr dirty="0" sz="2000" b="1" i="1">
                <a:solidFill>
                  <a:srgbClr val="8C8C8C"/>
                </a:solidFill>
                <a:latin typeface="Calibri"/>
                <a:cs typeface="Calibri"/>
              </a:rPr>
              <a:t> </a:t>
            </a:r>
            <a:r>
              <a:rPr dirty="0" sz="2000" spc="-10" b="1" i="1">
                <a:solidFill>
                  <a:srgbClr val="8C8C8C"/>
                </a:solidFill>
                <a:latin typeface="Calibri"/>
                <a:cs typeface="Calibri"/>
              </a:rPr>
              <a:t>Application </a:t>
            </a:r>
            <a:r>
              <a:rPr dirty="0" sz="2000" spc="-5" b="1" i="1">
                <a:solidFill>
                  <a:srgbClr val="8C8C8C"/>
                </a:solidFill>
                <a:latin typeface="Calibri"/>
                <a:cs typeface="Calibri"/>
              </a:rPr>
              <a:t>class </a:t>
            </a:r>
            <a:r>
              <a:rPr dirty="0" sz="2000" spc="-440" b="1" i="1">
                <a:solidFill>
                  <a:srgbClr val="8C8C8C"/>
                </a:solidFill>
                <a:latin typeface="Calibri"/>
                <a:cs typeface="Calibri"/>
              </a:rPr>
              <a:t> </a:t>
            </a:r>
            <a:r>
              <a:rPr dirty="0" sz="2000" spc="-5" b="1">
                <a:solidFill>
                  <a:srgbClr val="0033B3"/>
                </a:solidFill>
                <a:latin typeface="Calibri"/>
                <a:cs typeface="Calibri"/>
              </a:rPr>
              <a:t>public</a:t>
            </a:r>
            <a:r>
              <a:rPr dirty="0" sz="2000" spc="-10" b="1">
                <a:solidFill>
                  <a:srgbClr val="0033B3"/>
                </a:solidFill>
                <a:latin typeface="Calibri"/>
                <a:cs typeface="Calibri"/>
              </a:rPr>
              <a:t> void</a:t>
            </a:r>
            <a:r>
              <a:rPr dirty="0" sz="2000" b="1">
                <a:solidFill>
                  <a:srgbClr val="0033B3"/>
                </a:solidFill>
                <a:latin typeface="Calibri"/>
                <a:cs typeface="Calibri"/>
              </a:rPr>
              <a:t> </a:t>
            </a:r>
            <a:r>
              <a:rPr dirty="0" sz="2000" spc="-15" b="1">
                <a:solidFill>
                  <a:srgbClr val="00627A"/>
                </a:solidFill>
                <a:latin typeface="Calibri"/>
                <a:cs typeface="Calibri"/>
              </a:rPr>
              <a:t>start</a:t>
            </a:r>
            <a:r>
              <a:rPr dirty="0" sz="2000" spc="-15" b="1">
                <a:latin typeface="Calibri"/>
                <a:cs typeface="Calibri"/>
              </a:rPr>
              <a:t>(Stage</a:t>
            </a:r>
            <a:r>
              <a:rPr dirty="0" sz="2000" b="1">
                <a:latin typeface="Calibri"/>
                <a:cs typeface="Calibri"/>
              </a:rPr>
              <a:t> </a:t>
            </a:r>
            <a:r>
              <a:rPr dirty="0" sz="2000" spc="-5" b="1">
                <a:latin typeface="Calibri"/>
                <a:cs typeface="Calibri"/>
              </a:rPr>
              <a:t>primaryStage) </a:t>
            </a:r>
            <a:r>
              <a:rPr dirty="0" sz="2000" b="1">
                <a:latin typeface="Calibri"/>
                <a:cs typeface="Calibri"/>
              </a:rPr>
              <a:t>{</a:t>
            </a:r>
            <a:endParaRPr sz="2000">
              <a:latin typeface="Calibri"/>
              <a:cs typeface="Calibri"/>
            </a:endParaRPr>
          </a:p>
          <a:p>
            <a:pPr marL="469900" marR="2579370">
              <a:lnSpc>
                <a:spcPct val="100000"/>
              </a:lnSpc>
            </a:pPr>
            <a:r>
              <a:rPr dirty="0" sz="2000" spc="-5" b="1" i="1">
                <a:solidFill>
                  <a:srgbClr val="00B050"/>
                </a:solidFill>
                <a:latin typeface="Calibri"/>
                <a:cs typeface="Calibri"/>
              </a:rPr>
              <a:t>//</a:t>
            </a:r>
            <a:r>
              <a:rPr dirty="0" sz="2000" spc="70" b="1" i="1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dirty="0" sz="2000" spc="-5" b="1" i="1">
                <a:solidFill>
                  <a:srgbClr val="00B050"/>
                </a:solidFill>
                <a:latin typeface="Calibri"/>
                <a:cs typeface="Calibri"/>
              </a:rPr>
              <a:t>Hold</a:t>
            </a:r>
            <a:r>
              <a:rPr dirty="0" sz="2000" spc="70" b="1" i="1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dirty="0" sz="2000" spc="-10" b="1" i="1">
                <a:solidFill>
                  <a:srgbClr val="00B050"/>
                </a:solidFill>
                <a:latin typeface="Calibri"/>
                <a:cs typeface="Calibri"/>
              </a:rPr>
              <a:t>four</a:t>
            </a:r>
            <a:r>
              <a:rPr dirty="0" sz="2000" spc="70" b="1" i="1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dirty="0" sz="2000" spc="-15" b="1" i="1">
                <a:solidFill>
                  <a:srgbClr val="00B050"/>
                </a:solidFill>
                <a:latin typeface="Calibri"/>
                <a:cs typeface="Calibri"/>
              </a:rPr>
              <a:t>buttons</a:t>
            </a:r>
            <a:r>
              <a:rPr dirty="0" sz="2000" spc="75" b="1" i="1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dirty="0" sz="2000" spc="-5" b="1" i="1">
                <a:solidFill>
                  <a:srgbClr val="00B050"/>
                </a:solidFill>
                <a:latin typeface="Calibri"/>
                <a:cs typeface="Calibri"/>
              </a:rPr>
              <a:t>in</a:t>
            </a:r>
            <a:r>
              <a:rPr dirty="0" sz="2000" spc="70" b="1" i="1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dirty="0" sz="2000" spc="-5" b="1" i="1">
                <a:solidFill>
                  <a:srgbClr val="00B050"/>
                </a:solidFill>
                <a:latin typeface="Calibri"/>
                <a:cs typeface="Calibri"/>
              </a:rPr>
              <a:t>an</a:t>
            </a:r>
            <a:r>
              <a:rPr dirty="0" sz="2000" spc="70" b="1" i="1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dirty="0" sz="2000" spc="-15" b="1" i="1">
                <a:solidFill>
                  <a:srgbClr val="00B050"/>
                </a:solidFill>
                <a:latin typeface="Calibri"/>
                <a:cs typeface="Calibri"/>
              </a:rPr>
              <a:t>HBox </a:t>
            </a:r>
            <a:r>
              <a:rPr dirty="0" sz="2000" spc="-10" b="1" i="1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dirty="0" sz="2000" spc="-15" b="1">
                <a:latin typeface="Calibri"/>
                <a:cs typeface="Calibri"/>
              </a:rPr>
              <a:t>HBox</a:t>
            </a:r>
            <a:r>
              <a:rPr dirty="0" sz="2000" b="1">
                <a:latin typeface="Calibri"/>
                <a:cs typeface="Calibri"/>
              </a:rPr>
              <a:t> </a:t>
            </a:r>
            <a:r>
              <a:rPr dirty="0" sz="2000" spc="-15" b="1">
                <a:latin typeface="Calibri"/>
                <a:cs typeface="Calibri"/>
              </a:rPr>
              <a:t>hBox</a:t>
            </a:r>
            <a:r>
              <a:rPr dirty="0" sz="2000" b="1">
                <a:latin typeface="Calibri"/>
                <a:cs typeface="Calibri"/>
              </a:rPr>
              <a:t> = </a:t>
            </a:r>
            <a:r>
              <a:rPr dirty="0" sz="2000" spc="-5" b="1">
                <a:solidFill>
                  <a:srgbClr val="0033B3"/>
                </a:solidFill>
                <a:latin typeface="Calibri"/>
                <a:cs typeface="Calibri"/>
              </a:rPr>
              <a:t>new</a:t>
            </a:r>
            <a:r>
              <a:rPr dirty="0" sz="2000" spc="-10" b="1">
                <a:solidFill>
                  <a:srgbClr val="0033B3"/>
                </a:solidFill>
                <a:latin typeface="Calibri"/>
                <a:cs typeface="Calibri"/>
              </a:rPr>
              <a:t> </a:t>
            </a:r>
            <a:r>
              <a:rPr dirty="0" sz="2000" spc="-10" b="1">
                <a:latin typeface="Calibri"/>
                <a:cs typeface="Calibri"/>
              </a:rPr>
              <a:t>HBox(); </a:t>
            </a:r>
            <a:r>
              <a:rPr dirty="0" sz="2000" spc="-5" b="1">
                <a:latin typeface="Calibri"/>
                <a:cs typeface="Calibri"/>
              </a:rPr>
              <a:t> hBox.setSpacing(</a:t>
            </a:r>
            <a:r>
              <a:rPr dirty="0" sz="2000" spc="-5" b="1">
                <a:solidFill>
                  <a:srgbClr val="1750EB"/>
                </a:solidFill>
                <a:latin typeface="Calibri"/>
                <a:cs typeface="Calibri"/>
              </a:rPr>
              <a:t>10</a:t>
            </a:r>
            <a:r>
              <a:rPr dirty="0" sz="2000" spc="-5" b="1">
                <a:latin typeface="Calibri"/>
                <a:cs typeface="Calibri"/>
              </a:rPr>
              <a:t>); </a:t>
            </a:r>
            <a:r>
              <a:rPr dirty="0" sz="2000" b="1">
                <a:latin typeface="Calibri"/>
                <a:cs typeface="Calibri"/>
              </a:rPr>
              <a:t> </a:t>
            </a:r>
            <a:r>
              <a:rPr dirty="0" sz="2000" spc="-10" b="1">
                <a:latin typeface="Calibri"/>
                <a:cs typeface="Calibri"/>
              </a:rPr>
              <a:t>hBox.setAlignment(Pos.</a:t>
            </a:r>
            <a:r>
              <a:rPr dirty="0" sz="2000" spc="-10" b="1" i="1">
                <a:solidFill>
                  <a:srgbClr val="871094"/>
                </a:solidFill>
                <a:latin typeface="Calibri"/>
                <a:cs typeface="Calibri"/>
              </a:rPr>
              <a:t>CENTER</a:t>
            </a:r>
            <a:r>
              <a:rPr dirty="0" sz="2000" spc="-10" b="1">
                <a:latin typeface="Calibri"/>
                <a:cs typeface="Calibri"/>
              </a:rPr>
              <a:t>); </a:t>
            </a:r>
            <a:r>
              <a:rPr dirty="0" sz="2000" spc="-5" b="1">
                <a:latin typeface="Calibri"/>
                <a:cs typeface="Calibri"/>
              </a:rPr>
              <a:t> </a:t>
            </a:r>
            <a:r>
              <a:rPr dirty="0" sz="2000" spc="-15" b="1">
                <a:latin typeface="Calibri"/>
                <a:cs typeface="Calibri"/>
              </a:rPr>
              <a:t>Button</a:t>
            </a:r>
            <a:r>
              <a:rPr dirty="0" sz="2000" spc="-5" b="1">
                <a:latin typeface="Calibri"/>
                <a:cs typeface="Calibri"/>
              </a:rPr>
              <a:t> </a:t>
            </a:r>
            <a:r>
              <a:rPr dirty="0" sz="2000" spc="-10" b="1">
                <a:latin typeface="Calibri"/>
                <a:cs typeface="Calibri"/>
              </a:rPr>
              <a:t>btNew </a:t>
            </a:r>
            <a:r>
              <a:rPr dirty="0" sz="2000" b="1">
                <a:latin typeface="Calibri"/>
                <a:cs typeface="Calibri"/>
              </a:rPr>
              <a:t>=</a:t>
            </a:r>
            <a:r>
              <a:rPr dirty="0" sz="2000" spc="-5" b="1">
                <a:latin typeface="Calibri"/>
                <a:cs typeface="Calibri"/>
              </a:rPr>
              <a:t> </a:t>
            </a:r>
            <a:r>
              <a:rPr dirty="0" sz="2000" spc="-5" b="1">
                <a:solidFill>
                  <a:srgbClr val="0033B3"/>
                </a:solidFill>
                <a:latin typeface="Calibri"/>
                <a:cs typeface="Calibri"/>
              </a:rPr>
              <a:t>new</a:t>
            </a:r>
            <a:r>
              <a:rPr dirty="0" sz="2000" spc="-10" b="1">
                <a:solidFill>
                  <a:srgbClr val="0033B3"/>
                </a:solidFill>
                <a:latin typeface="Calibri"/>
                <a:cs typeface="Calibri"/>
              </a:rPr>
              <a:t> </a:t>
            </a:r>
            <a:r>
              <a:rPr dirty="0" sz="2000" spc="-10" b="1">
                <a:latin typeface="Calibri"/>
                <a:cs typeface="Calibri"/>
              </a:rPr>
              <a:t>Button(</a:t>
            </a:r>
            <a:r>
              <a:rPr dirty="0" sz="2000" spc="-10" b="1">
                <a:solidFill>
                  <a:srgbClr val="067D17"/>
                </a:solidFill>
                <a:latin typeface="Calibri"/>
                <a:cs typeface="Calibri"/>
              </a:rPr>
              <a:t>"New"</a:t>
            </a:r>
            <a:r>
              <a:rPr dirty="0" sz="2000" spc="-10" b="1">
                <a:latin typeface="Calibri"/>
                <a:cs typeface="Calibri"/>
              </a:rPr>
              <a:t>);</a:t>
            </a:r>
            <a:endParaRPr sz="2000">
              <a:latin typeface="Calibri"/>
              <a:cs typeface="Calibri"/>
            </a:endParaRPr>
          </a:p>
          <a:p>
            <a:pPr marL="469900" marR="2399030">
              <a:lnSpc>
                <a:spcPct val="100000"/>
              </a:lnSpc>
            </a:pPr>
            <a:r>
              <a:rPr dirty="0" sz="2000" spc="-15" b="1">
                <a:latin typeface="Calibri"/>
                <a:cs typeface="Calibri"/>
              </a:rPr>
              <a:t>Button</a:t>
            </a:r>
            <a:r>
              <a:rPr dirty="0" sz="2000" b="1">
                <a:latin typeface="Calibri"/>
                <a:cs typeface="Calibri"/>
              </a:rPr>
              <a:t> </a:t>
            </a:r>
            <a:r>
              <a:rPr dirty="0" sz="2000" spc="-5" b="1">
                <a:latin typeface="Calibri"/>
                <a:cs typeface="Calibri"/>
              </a:rPr>
              <a:t>btOpen </a:t>
            </a:r>
            <a:r>
              <a:rPr dirty="0" sz="2000" b="1">
                <a:latin typeface="Calibri"/>
                <a:cs typeface="Calibri"/>
              </a:rPr>
              <a:t>=</a:t>
            </a:r>
            <a:r>
              <a:rPr dirty="0" sz="2000" spc="5" b="1">
                <a:latin typeface="Calibri"/>
                <a:cs typeface="Calibri"/>
              </a:rPr>
              <a:t> </a:t>
            </a:r>
            <a:r>
              <a:rPr dirty="0" sz="2000" spc="-5" b="1">
                <a:solidFill>
                  <a:srgbClr val="0033B3"/>
                </a:solidFill>
                <a:latin typeface="Calibri"/>
                <a:cs typeface="Calibri"/>
              </a:rPr>
              <a:t>new</a:t>
            </a:r>
            <a:r>
              <a:rPr dirty="0" sz="2000" spc="-10" b="1">
                <a:solidFill>
                  <a:srgbClr val="0033B3"/>
                </a:solidFill>
                <a:latin typeface="Calibri"/>
                <a:cs typeface="Calibri"/>
              </a:rPr>
              <a:t> </a:t>
            </a:r>
            <a:r>
              <a:rPr dirty="0" sz="2000" spc="-10" b="1">
                <a:latin typeface="Calibri"/>
                <a:cs typeface="Calibri"/>
              </a:rPr>
              <a:t>Button(</a:t>
            </a:r>
            <a:r>
              <a:rPr dirty="0" sz="2000" spc="-10" b="1">
                <a:solidFill>
                  <a:srgbClr val="067D17"/>
                </a:solidFill>
                <a:latin typeface="Calibri"/>
                <a:cs typeface="Calibri"/>
              </a:rPr>
              <a:t>"Open"</a:t>
            </a:r>
            <a:r>
              <a:rPr dirty="0" sz="2000" spc="-10" b="1">
                <a:latin typeface="Calibri"/>
                <a:cs typeface="Calibri"/>
              </a:rPr>
              <a:t>); </a:t>
            </a:r>
            <a:r>
              <a:rPr dirty="0" sz="2000" spc="-434" b="1">
                <a:latin typeface="Calibri"/>
                <a:cs typeface="Calibri"/>
              </a:rPr>
              <a:t> </a:t>
            </a:r>
            <a:r>
              <a:rPr dirty="0" sz="2000" spc="-15" b="1">
                <a:latin typeface="Calibri"/>
                <a:cs typeface="Calibri"/>
              </a:rPr>
              <a:t>Button</a:t>
            </a:r>
            <a:r>
              <a:rPr dirty="0" sz="2000" spc="-5" b="1">
                <a:latin typeface="Calibri"/>
                <a:cs typeface="Calibri"/>
              </a:rPr>
              <a:t> </a:t>
            </a:r>
            <a:r>
              <a:rPr dirty="0" sz="2000" spc="-15" b="1">
                <a:latin typeface="Calibri"/>
                <a:cs typeface="Calibri"/>
              </a:rPr>
              <a:t>btSave</a:t>
            </a:r>
            <a:r>
              <a:rPr dirty="0" sz="2000" spc="-5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= </a:t>
            </a:r>
            <a:r>
              <a:rPr dirty="0" sz="2000" spc="-5" b="1">
                <a:solidFill>
                  <a:srgbClr val="0033B3"/>
                </a:solidFill>
                <a:latin typeface="Calibri"/>
                <a:cs typeface="Calibri"/>
              </a:rPr>
              <a:t>new</a:t>
            </a:r>
            <a:r>
              <a:rPr dirty="0" sz="2000" spc="-15" b="1">
                <a:solidFill>
                  <a:srgbClr val="0033B3"/>
                </a:solidFill>
                <a:latin typeface="Calibri"/>
                <a:cs typeface="Calibri"/>
              </a:rPr>
              <a:t> </a:t>
            </a:r>
            <a:r>
              <a:rPr dirty="0" sz="2000" spc="-10" b="1">
                <a:latin typeface="Calibri"/>
                <a:cs typeface="Calibri"/>
              </a:rPr>
              <a:t>Button(</a:t>
            </a:r>
            <a:r>
              <a:rPr dirty="0" sz="2000" spc="-10" b="1">
                <a:solidFill>
                  <a:srgbClr val="067D17"/>
                </a:solidFill>
                <a:latin typeface="Calibri"/>
                <a:cs typeface="Calibri"/>
              </a:rPr>
              <a:t>"Save"</a:t>
            </a:r>
            <a:r>
              <a:rPr dirty="0" sz="2000" spc="-10" b="1">
                <a:latin typeface="Calibri"/>
                <a:cs typeface="Calibri"/>
              </a:rPr>
              <a:t>); </a:t>
            </a:r>
            <a:r>
              <a:rPr dirty="0" sz="2000" spc="-5" b="1">
                <a:latin typeface="Calibri"/>
                <a:cs typeface="Calibri"/>
              </a:rPr>
              <a:t> </a:t>
            </a:r>
            <a:r>
              <a:rPr dirty="0" sz="2000" spc="-15" b="1">
                <a:latin typeface="Calibri"/>
                <a:cs typeface="Calibri"/>
              </a:rPr>
              <a:t>Button</a:t>
            </a:r>
            <a:r>
              <a:rPr dirty="0" sz="2000" spc="-5" b="1">
                <a:latin typeface="Calibri"/>
                <a:cs typeface="Calibri"/>
              </a:rPr>
              <a:t> </a:t>
            </a:r>
            <a:r>
              <a:rPr dirty="0" sz="2000" spc="-10" b="1">
                <a:latin typeface="Calibri"/>
                <a:cs typeface="Calibri"/>
              </a:rPr>
              <a:t>btPrint </a:t>
            </a:r>
            <a:r>
              <a:rPr dirty="0" sz="2000" b="1">
                <a:latin typeface="Calibri"/>
                <a:cs typeface="Calibri"/>
              </a:rPr>
              <a:t>= </a:t>
            </a:r>
            <a:r>
              <a:rPr dirty="0" sz="2000" spc="-5" b="1">
                <a:solidFill>
                  <a:srgbClr val="0033B3"/>
                </a:solidFill>
                <a:latin typeface="Calibri"/>
                <a:cs typeface="Calibri"/>
              </a:rPr>
              <a:t>new</a:t>
            </a:r>
            <a:r>
              <a:rPr dirty="0" sz="2000" spc="-15" b="1">
                <a:solidFill>
                  <a:srgbClr val="0033B3"/>
                </a:solidFill>
                <a:latin typeface="Calibri"/>
                <a:cs typeface="Calibri"/>
              </a:rPr>
              <a:t> </a:t>
            </a:r>
            <a:r>
              <a:rPr dirty="0" sz="2000" spc="-10" b="1">
                <a:latin typeface="Calibri"/>
                <a:cs typeface="Calibri"/>
              </a:rPr>
              <a:t>Button(</a:t>
            </a:r>
            <a:r>
              <a:rPr dirty="0" sz="2000" spc="-10" b="1">
                <a:solidFill>
                  <a:srgbClr val="067D17"/>
                </a:solidFill>
                <a:latin typeface="Calibri"/>
                <a:cs typeface="Calibri"/>
              </a:rPr>
              <a:t>"Print"</a:t>
            </a:r>
            <a:r>
              <a:rPr dirty="0" sz="2000" spc="-10" b="1">
                <a:latin typeface="Calibri"/>
                <a:cs typeface="Calibri"/>
              </a:rPr>
              <a:t>);</a:t>
            </a:r>
            <a:endParaRPr sz="2000">
              <a:latin typeface="Calibri"/>
              <a:cs typeface="Calibri"/>
            </a:endParaRPr>
          </a:p>
          <a:p>
            <a:pPr marL="469900">
              <a:lnSpc>
                <a:spcPct val="100000"/>
              </a:lnSpc>
            </a:pPr>
            <a:r>
              <a:rPr dirty="0" sz="2000" spc="-10" b="1">
                <a:latin typeface="Calibri"/>
                <a:cs typeface="Calibri"/>
              </a:rPr>
              <a:t>hBox.getChildren().addAll(btNew,</a:t>
            </a:r>
            <a:r>
              <a:rPr dirty="0" sz="2000" spc="-15" b="1">
                <a:latin typeface="Calibri"/>
                <a:cs typeface="Calibri"/>
              </a:rPr>
              <a:t> </a:t>
            </a:r>
            <a:r>
              <a:rPr dirty="0" sz="2000" spc="-5" b="1">
                <a:latin typeface="Calibri"/>
                <a:cs typeface="Calibri"/>
              </a:rPr>
              <a:t>btOpen,</a:t>
            </a:r>
            <a:r>
              <a:rPr dirty="0" sz="2000" spc="-15" b="1">
                <a:latin typeface="Calibri"/>
                <a:cs typeface="Calibri"/>
              </a:rPr>
              <a:t> </a:t>
            </a:r>
            <a:r>
              <a:rPr dirty="0" sz="2000" spc="-10" b="1">
                <a:latin typeface="Calibri"/>
                <a:cs typeface="Calibri"/>
              </a:rPr>
              <a:t>btSave, btPrint);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950">
              <a:latin typeface="Calibri"/>
              <a:cs typeface="Calibri"/>
            </a:endParaRPr>
          </a:p>
          <a:p>
            <a:pPr marL="469900">
              <a:lnSpc>
                <a:spcPct val="100000"/>
              </a:lnSpc>
              <a:spcBef>
                <a:spcPts val="5"/>
              </a:spcBef>
            </a:pPr>
            <a:r>
              <a:rPr dirty="0" sz="2000" spc="-5" b="1" i="1">
                <a:solidFill>
                  <a:srgbClr val="00B050"/>
                </a:solidFill>
                <a:latin typeface="Calibri"/>
                <a:cs typeface="Calibri"/>
              </a:rPr>
              <a:t>//</a:t>
            </a:r>
            <a:r>
              <a:rPr dirty="0" sz="2000" spc="-25" b="1" i="1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dirty="0" sz="2000" spc="-10" b="1" i="1">
                <a:solidFill>
                  <a:srgbClr val="00B050"/>
                </a:solidFill>
                <a:latin typeface="Calibri"/>
                <a:cs typeface="Calibri"/>
              </a:rPr>
              <a:t>Create </a:t>
            </a:r>
            <a:r>
              <a:rPr dirty="0" sz="2000" spc="-5" b="1" i="1">
                <a:solidFill>
                  <a:srgbClr val="00B050"/>
                </a:solidFill>
                <a:latin typeface="Calibri"/>
                <a:cs typeface="Calibri"/>
              </a:rPr>
              <a:t>and</a:t>
            </a:r>
            <a:r>
              <a:rPr dirty="0" sz="2000" spc="-20" b="1" i="1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dirty="0" sz="2000" spc="-10" b="1" i="1">
                <a:solidFill>
                  <a:srgbClr val="00B050"/>
                </a:solidFill>
                <a:latin typeface="Calibri"/>
                <a:cs typeface="Calibri"/>
              </a:rPr>
              <a:t>register</a:t>
            </a:r>
            <a:r>
              <a:rPr dirty="0" sz="2000" spc="-20" b="1" i="1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dirty="0" sz="2000" spc="-5" b="1" i="1">
                <a:solidFill>
                  <a:srgbClr val="00B050"/>
                </a:solidFill>
                <a:latin typeface="Calibri"/>
                <a:cs typeface="Calibri"/>
              </a:rPr>
              <a:t>the</a:t>
            </a:r>
            <a:r>
              <a:rPr dirty="0" sz="2000" spc="-15" b="1" i="1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dirty="0" sz="2000" spc="-5" b="1" i="1">
                <a:solidFill>
                  <a:srgbClr val="00B050"/>
                </a:solidFill>
                <a:latin typeface="Calibri"/>
                <a:cs typeface="Calibri"/>
              </a:rPr>
              <a:t>handler</a:t>
            </a:r>
            <a:endParaRPr sz="2000">
              <a:latin typeface="Calibri"/>
              <a:cs typeface="Calibri"/>
            </a:endParaRPr>
          </a:p>
          <a:p>
            <a:pPr marL="241300">
              <a:lnSpc>
                <a:spcPct val="100000"/>
              </a:lnSpc>
            </a:pPr>
            <a:r>
              <a:rPr dirty="0" sz="2000" b="1">
                <a:latin typeface="Calibri"/>
                <a:cs typeface="Calibri"/>
              </a:rPr>
              <a:t>}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dirty="0" sz="2000" b="1">
                <a:latin typeface="Calibri"/>
                <a:cs typeface="Calibri"/>
              </a:rPr>
              <a:t>}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705371" y="171195"/>
            <a:ext cx="5387975" cy="635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000" spc="-5" b="0">
                <a:latin typeface="Times New Roman"/>
                <a:cs typeface="Times New Roman"/>
              </a:rPr>
              <a:t>AnonymousHandlerDemo</a:t>
            </a:r>
            <a:endParaRPr sz="4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630"/>
              </a:lnSpc>
            </a:pPr>
            <a:r>
              <a:rPr dirty="0"/>
              <a:t>133</a:t>
            </a: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94531" y="0"/>
            <a:ext cx="7678420" cy="13665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503680" marR="5080" indent="-1491615">
              <a:lnSpc>
                <a:spcPct val="100000"/>
              </a:lnSpc>
              <a:spcBef>
                <a:spcPts val="100"/>
              </a:spcBef>
              <a:tabLst>
                <a:tab pos="2823845" algn="l"/>
                <a:tab pos="6330315" algn="l"/>
              </a:tabLst>
            </a:pPr>
            <a:r>
              <a:rPr dirty="0" b="0">
                <a:latin typeface="Times New Roman"/>
                <a:cs typeface="Times New Roman"/>
              </a:rPr>
              <a:t>Simpli</a:t>
            </a:r>
            <a:r>
              <a:rPr dirty="0" spc="-5" b="0">
                <a:latin typeface="Times New Roman"/>
                <a:cs typeface="Times New Roman"/>
              </a:rPr>
              <a:t>f</a:t>
            </a:r>
            <a:r>
              <a:rPr dirty="0" b="0">
                <a:latin typeface="Times New Roman"/>
                <a:cs typeface="Times New Roman"/>
              </a:rPr>
              <a:t>ying	</a:t>
            </a:r>
            <a:r>
              <a:rPr dirty="0" spc="-5" b="0">
                <a:latin typeface="Times New Roman"/>
                <a:cs typeface="Times New Roman"/>
              </a:rPr>
              <a:t>E</a:t>
            </a:r>
            <a:r>
              <a:rPr dirty="0" b="0">
                <a:latin typeface="Times New Roman"/>
                <a:cs typeface="Times New Roman"/>
              </a:rPr>
              <a:t>v</a:t>
            </a:r>
            <a:r>
              <a:rPr dirty="0" spc="-5" b="0">
                <a:latin typeface="Times New Roman"/>
                <a:cs typeface="Times New Roman"/>
              </a:rPr>
              <a:t>e</a:t>
            </a:r>
            <a:r>
              <a:rPr dirty="0" b="0">
                <a:latin typeface="Times New Roman"/>
                <a:cs typeface="Times New Roman"/>
              </a:rPr>
              <a:t>nt </a:t>
            </a:r>
            <a:r>
              <a:rPr dirty="0" spc="-5" b="0">
                <a:latin typeface="Times New Roman"/>
                <a:cs typeface="Times New Roman"/>
              </a:rPr>
              <a:t>Ha</a:t>
            </a:r>
            <a:r>
              <a:rPr dirty="0" b="0">
                <a:latin typeface="Times New Roman"/>
                <a:cs typeface="Times New Roman"/>
              </a:rPr>
              <a:t>nding	</a:t>
            </a:r>
            <a:r>
              <a:rPr dirty="0" spc="-5" b="0">
                <a:latin typeface="Times New Roman"/>
                <a:cs typeface="Times New Roman"/>
              </a:rPr>
              <a:t>U</a:t>
            </a:r>
            <a:r>
              <a:rPr dirty="0" b="0">
                <a:latin typeface="Times New Roman"/>
                <a:cs typeface="Times New Roman"/>
              </a:rPr>
              <a:t>sing  </a:t>
            </a:r>
            <a:r>
              <a:rPr dirty="0" spc="-5" b="0">
                <a:latin typeface="Times New Roman"/>
                <a:cs typeface="Times New Roman"/>
              </a:rPr>
              <a:t>Lambda</a:t>
            </a:r>
            <a:r>
              <a:rPr dirty="0" spc="-10" b="0">
                <a:latin typeface="Times New Roman"/>
                <a:cs typeface="Times New Roman"/>
              </a:rPr>
              <a:t> </a:t>
            </a:r>
            <a:r>
              <a:rPr dirty="0" spc="-5" b="0">
                <a:latin typeface="Times New Roman"/>
                <a:cs typeface="Times New Roman"/>
              </a:rPr>
              <a:t>Expressions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07975" y="1314196"/>
            <a:ext cx="7933055" cy="2829560"/>
          </a:xfrm>
          <a:prstGeom prst="rect">
            <a:avLst/>
          </a:prstGeom>
        </p:spPr>
        <p:txBody>
          <a:bodyPr wrap="square" lIns="0" tIns="9144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720"/>
              </a:spcBef>
              <a:buSzPct val="75000"/>
              <a:buFont typeface="Wingdings"/>
              <a:buChar char="■"/>
              <a:tabLst>
                <a:tab pos="354965" algn="l"/>
                <a:tab pos="355600" algn="l"/>
              </a:tabLst>
            </a:pPr>
            <a:r>
              <a:rPr dirty="0" sz="2800" spc="-5" b="1" i="1">
                <a:latin typeface="Times New Roman"/>
                <a:cs typeface="Times New Roman"/>
              </a:rPr>
              <a:t>Lambda expression</a:t>
            </a:r>
            <a:r>
              <a:rPr dirty="0" sz="2800" b="1" i="1">
                <a:latin typeface="Times New Roman"/>
                <a:cs typeface="Times New Roman"/>
              </a:rPr>
              <a:t> </a:t>
            </a:r>
            <a:r>
              <a:rPr dirty="0" sz="2800" spc="-5">
                <a:latin typeface="Times New Roman"/>
                <a:cs typeface="Times New Roman"/>
              </a:rPr>
              <a:t>is </a:t>
            </a:r>
            <a:r>
              <a:rPr dirty="0" sz="2800">
                <a:latin typeface="Times New Roman"/>
                <a:cs typeface="Times New Roman"/>
              </a:rPr>
              <a:t>a</a:t>
            </a:r>
            <a:r>
              <a:rPr dirty="0" sz="2800" spc="-15">
                <a:latin typeface="Times New Roman"/>
                <a:cs typeface="Times New Roman"/>
              </a:rPr>
              <a:t> </a:t>
            </a:r>
            <a:r>
              <a:rPr dirty="0" sz="2800" spc="-5">
                <a:latin typeface="Times New Roman"/>
                <a:cs typeface="Times New Roman"/>
              </a:rPr>
              <a:t>new</a:t>
            </a:r>
            <a:r>
              <a:rPr dirty="0" sz="2800">
                <a:latin typeface="Times New Roman"/>
                <a:cs typeface="Times New Roman"/>
              </a:rPr>
              <a:t> </a:t>
            </a:r>
            <a:r>
              <a:rPr dirty="0" sz="2800" spc="-5">
                <a:latin typeface="Times New Roman"/>
                <a:cs typeface="Times New Roman"/>
              </a:rPr>
              <a:t>feature</a:t>
            </a:r>
            <a:r>
              <a:rPr dirty="0" sz="2800" spc="-15">
                <a:latin typeface="Times New Roman"/>
                <a:cs typeface="Times New Roman"/>
              </a:rPr>
              <a:t> </a:t>
            </a:r>
            <a:r>
              <a:rPr dirty="0" sz="2800" spc="-5">
                <a:latin typeface="Times New Roman"/>
                <a:cs typeface="Times New Roman"/>
              </a:rPr>
              <a:t>in</a:t>
            </a:r>
            <a:r>
              <a:rPr dirty="0" sz="2800">
                <a:latin typeface="Times New Roman"/>
                <a:cs typeface="Times New Roman"/>
              </a:rPr>
              <a:t> </a:t>
            </a:r>
            <a:r>
              <a:rPr dirty="0" sz="2800" spc="-5">
                <a:latin typeface="Times New Roman"/>
                <a:cs typeface="Times New Roman"/>
              </a:rPr>
              <a:t>Java</a:t>
            </a:r>
            <a:r>
              <a:rPr dirty="0" sz="2800" spc="-15">
                <a:latin typeface="Times New Roman"/>
                <a:cs typeface="Times New Roman"/>
              </a:rPr>
              <a:t> </a:t>
            </a:r>
            <a:r>
              <a:rPr dirty="0" sz="2800">
                <a:latin typeface="Times New Roman"/>
                <a:cs typeface="Times New Roman"/>
              </a:rPr>
              <a:t>8.</a:t>
            </a:r>
            <a:endParaRPr sz="2800">
              <a:latin typeface="Times New Roman"/>
              <a:cs typeface="Times New Roman"/>
            </a:endParaRPr>
          </a:p>
          <a:p>
            <a:pPr marL="355600" marR="5080" indent="-342900">
              <a:lnSpc>
                <a:spcPct val="101400"/>
              </a:lnSpc>
              <a:spcBef>
                <a:spcPts val="580"/>
              </a:spcBef>
              <a:buSzPct val="75000"/>
              <a:buFont typeface="Wingdings"/>
              <a:buChar char="■"/>
              <a:tabLst>
                <a:tab pos="354965" algn="l"/>
                <a:tab pos="355600" algn="l"/>
              </a:tabLst>
            </a:pPr>
            <a:r>
              <a:rPr dirty="0" sz="2800" spc="-5">
                <a:latin typeface="Times New Roman"/>
                <a:cs typeface="Times New Roman"/>
              </a:rPr>
              <a:t>Lambda expressions </a:t>
            </a:r>
            <a:r>
              <a:rPr dirty="0" sz="2800" spc="-10">
                <a:latin typeface="Times New Roman"/>
                <a:cs typeface="Times New Roman"/>
              </a:rPr>
              <a:t>can </a:t>
            </a:r>
            <a:r>
              <a:rPr dirty="0" sz="2800">
                <a:latin typeface="Times New Roman"/>
                <a:cs typeface="Times New Roman"/>
              </a:rPr>
              <a:t>be </a:t>
            </a:r>
            <a:r>
              <a:rPr dirty="0" sz="2800" spc="-5">
                <a:latin typeface="Times New Roman"/>
                <a:cs typeface="Times New Roman"/>
              </a:rPr>
              <a:t>viewed as an anonymous </a:t>
            </a:r>
            <a:r>
              <a:rPr dirty="0" sz="2800" spc="-685">
                <a:latin typeface="Times New Roman"/>
                <a:cs typeface="Times New Roman"/>
              </a:rPr>
              <a:t> </a:t>
            </a:r>
            <a:r>
              <a:rPr dirty="0" sz="2800" spc="-5">
                <a:latin typeface="Times New Roman"/>
                <a:cs typeface="Times New Roman"/>
              </a:rPr>
              <a:t>method with </a:t>
            </a:r>
            <a:r>
              <a:rPr dirty="0" sz="2800" b="1">
                <a:latin typeface="Times New Roman"/>
                <a:cs typeface="Times New Roman"/>
              </a:rPr>
              <a:t>a</a:t>
            </a:r>
            <a:r>
              <a:rPr dirty="0" sz="2800" spc="-5" b="1">
                <a:latin typeface="Times New Roman"/>
                <a:cs typeface="Times New Roman"/>
              </a:rPr>
              <a:t> concise</a:t>
            </a:r>
            <a:r>
              <a:rPr dirty="0" sz="2800" spc="-10" b="1">
                <a:latin typeface="Times New Roman"/>
                <a:cs typeface="Times New Roman"/>
              </a:rPr>
              <a:t> </a:t>
            </a:r>
            <a:r>
              <a:rPr dirty="0" sz="2800" b="1">
                <a:latin typeface="Times New Roman"/>
                <a:cs typeface="Times New Roman"/>
              </a:rPr>
              <a:t>syntax</a:t>
            </a:r>
            <a:r>
              <a:rPr dirty="0" sz="2800">
                <a:latin typeface="Times New Roman"/>
                <a:cs typeface="Times New Roman"/>
              </a:rPr>
              <a:t>.</a:t>
            </a:r>
            <a:endParaRPr sz="2800">
              <a:latin typeface="Times New Roman"/>
              <a:cs typeface="Times New Roman"/>
            </a:endParaRPr>
          </a:p>
          <a:p>
            <a:pPr marL="355600" marR="13335" indent="-342900">
              <a:lnSpc>
                <a:spcPct val="99600"/>
              </a:lnSpc>
              <a:spcBef>
                <a:spcPts val="660"/>
              </a:spcBef>
              <a:buSzPct val="75000"/>
              <a:buFont typeface="Wingdings"/>
              <a:buChar char="■"/>
              <a:tabLst>
                <a:tab pos="354965" algn="l"/>
                <a:tab pos="355600" algn="l"/>
              </a:tabLst>
            </a:pPr>
            <a:r>
              <a:rPr dirty="0" sz="2800">
                <a:latin typeface="Times New Roman"/>
                <a:cs typeface="Times New Roman"/>
              </a:rPr>
              <a:t>For </a:t>
            </a:r>
            <a:r>
              <a:rPr dirty="0" sz="2800" spc="-5">
                <a:latin typeface="Times New Roman"/>
                <a:cs typeface="Times New Roman"/>
              </a:rPr>
              <a:t>example,</a:t>
            </a:r>
            <a:r>
              <a:rPr dirty="0" sz="2800">
                <a:latin typeface="Times New Roman"/>
                <a:cs typeface="Times New Roman"/>
              </a:rPr>
              <a:t> </a:t>
            </a:r>
            <a:r>
              <a:rPr dirty="0" sz="2800" spc="-5">
                <a:latin typeface="Times New Roman"/>
                <a:cs typeface="Times New Roman"/>
              </a:rPr>
              <a:t>the</a:t>
            </a:r>
            <a:r>
              <a:rPr dirty="0" sz="2800" spc="-10">
                <a:latin typeface="Times New Roman"/>
                <a:cs typeface="Times New Roman"/>
              </a:rPr>
              <a:t> </a:t>
            </a:r>
            <a:r>
              <a:rPr dirty="0" sz="2800" spc="-5">
                <a:latin typeface="Times New Roman"/>
                <a:cs typeface="Times New Roman"/>
              </a:rPr>
              <a:t>following</a:t>
            </a:r>
            <a:r>
              <a:rPr dirty="0" sz="2800">
                <a:latin typeface="Times New Roman"/>
                <a:cs typeface="Times New Roman"/>
              </a:rPr>
              <a:t> </a:t>
            </a:r>
            <a:r>
              <a:rPr dirty="0" sz="2800" spc="-5">
                <a:latin typeface="Times New Roman"/>
                <a:cs typeface="Times New Roman"/>
              </a:rPr>
              <a:t>code</a:t>
            </a:r>
            <a:r>
              <a:rPr dirty="0" sz="2800" spc="-10">
                <a:latin typeface="Times New Roman"/>
                <a:cs typeface="Times New Roman"/>
              </a:rPr>
              <a:t> </a:t>
            </a:r>
            <a:r>
              <a:rPr dirty="0" sz="2800" spc="-5">
                <a:latin typeface="Times New Roman"/>
                <a:cs typeface="Times New Roman"/>
              </a:rPr>
              <a:t>in</a:t>
            </a:r>
            <a:r>
              <a:rPr dirty="0" sz="2800">
                <a:latin typeface="Times New Roman"/>
                <a:cs typeface="Times New Roman"/>
              </a:rPr>
              <a:t> </a:t>
            </a:r>
            <a:r>
              <a:rPr dirty="0" sz="2800" spc="-5">
                <a:latin typeface="Times New Roman"/>
                <a:cs typeface="Times New Roman"/>
              </a:rPr>
              <a:t>(a)</a:t>
            </a:r>
            <a:r>
              <a:rPr dirty="0" sz="2800" spc="5">
                <a:latin typeface="Times New Roman"/>
                <a:cs typeface="Times New Roman"/>
              </a:rPr>
              <a:t> </a:t>
            </a:r>
            <a:r>
              <a:rPr dirty="0" sz="2800" spc="-10">
                <a:latin typeface="Times New Roman"/>
                <a:cs typeface="Times New Roman"/>
              </a:rPr>
              <a:t>can</a:t>
            </a:r>
            <a:r>
              <a:rPr dirty="0" sz="2800">
                <a:latin typeface="Times New Roman"/>
                <a:cs typeface="Times New Roman"/>
              </a:rPr>
              <a:t> be</a:t>
            </a:r>
            <a:r>
              <a:rPr dirty="0" sz="2800" spc="-10">
                <a:latin typeface="Times New Roman"/>
                <a:cs typeface="Times New Roman"/>
              </a:rPr>
              <a:t> </a:t>
            </a:r>
            <a:r>
              <a:rPr dirty="0" sz="2800" spc="-5">
                <a:latin typeface="Times New Roman"/>
                <a:cs typeface="Times New Roman"/>
              </a:rPr>
              <a:t>greatly </a:t>
            </a:r>
            <a:r>
              <a:rPr dirty="0" sz="2800" spc="-685">
                <a:latin typeface="Times New Roman"/>
                <a:cs typeface="Times New Roman"/>
              </a:rPr>
              <a:t> </a:t>
            </a:r>
            <a:r>
              <a:rPr dirty="0" sz="2800" spc="-5">
                <a:latin typeface="Times New Roman"/>
                <a:cs typeface="Times New Roman"/>
              </a:rPr>
              <a:t>simplified using</a:t>
            </a:r>
            <a:r>
              <a:rPr dirty="0" sz="2800">
                <a:latin typeface="Times New Roman"/>
                <a:cs typeface="Times New Roman"/>
              </a:rPr>
              <a:t> a</a:t>
            </a:r>
            <a:r>
              <a:rPr dirty="0" sz="2800" spc="-10">
                <a:latin typeface="Times New Roman"/>
                <a:cs typeface="Times New Roman"/>
              </a:rPr>
              <a:t> </a:t>
            </a:r>
            <a:r>
              <a:rPr dirty="0" sz="2800" spc="-5">
                <a:latin typeface="Times New Roman"/>
                <a:cs typeface="Times New Roman"/>
              </a:rPr>
              <a:t>lambda</a:t>
            </a:r>
            <a:r>
              <a:rPr dirty="0" sz="2800" spc="-10">
                <a:latin typeface="Times New Roman"/>
                <a:cs typeface="Times New Roman"/>
              </a:rPr>
              <a:t> </a:t>
            </a:r>
            <a:r>
              <a:rPr dirty="0" sz="2800" spc="-5">
                <a:latin typeface="Times New Roman"/>
                <a:cs typeface="Times New Roman"/>
              </a:rPr>
              <a:t>expression</a:t>
            </a:r>
            <a:r>
              <a:rPr dirty="0" sz="2800">
                <a:latin typeface="Times New Roman"/>
                <a:cs typeface="Times New Roman"/>
              </a:rPr>
              <a:t> </a:t>
            </a:r>
            <a:r>
              <a:rPr dirty="0" sz="2800" spc="-5">
                <a:latin typeface="Times New Roman"/>
                <a:cs typeface="Times New Roman"/>
              </a:rPr>
              <a:t>in </a:t>
            </a:r>
            <a:r>
              <a:rPr dirty="0" sz="2800">
                <a:latin typeface="Times New Roman"/>
                <a:cs typeface="Times New Roman"/>
              </a:rPr>
              <a:t>(b)</a:t>
            </a:r>
            <a:r>
              <a:rPr dirty="0" sz="2800" spc="5">
                <a:latin typeface="Times New Roman"/>
                <a:cs typeface="Times New Roman"/>
              </a:rPr>
              <a:t> </a:t>
            </a:r>
            <a:r>
              <a:rPr dirty="0" sz="2800" spc="-5">
                <a:latin typeface="Times New Roman"/>
                <a:cs typeface="Times New Roman"/>
              </a:rPr>
              <a:t>in</a:t>
            </a:r>
            <a:r>
              <a:rPr dirty="0" sz="2800">
                <a:latin typeface="Times New Roman"/>
                <a:cs typeface="Times New Roman"/>
              </a:rPr>
              <a:t> </a:t>
            </a:r>
            <a:r>
              <a:rPr dirty="0" sz="2800" spc="-5">
                <a:latin typeface="Times New Roman"/>
                <a:cs typeface="Times New Roman"/>
              </a:rPr>
              <a:t>three </a:t>
            </a:r>
            <a:r>
              <a:rPr dirty="0" sz="2800">
                <a:latin typeface="Times New Roman"/>
                <a:cs typeface="Times New Roman"/>
              </a:rPr>
              <a:t> </a:t>
            </a:r>
            <a:r>
              <a:rPr dirty="0" sz="2800" spc="-5">
                <a:latin typeface="Times New Roman"/>
                <a:cs typeface="Times New Roman"/>
              </a:rPr>
              <a:t>lines.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05565" y="4261730"/>
            <a:ext cx="4732020" cy="1851025"/>
          </a:xfrm>
          <a:prstGeom prst="rect">
            <a:avLst/>
          </a:prstGeom>
          <a:ln w="16925">
            <a:solidFill>
              <a:srgbClr val="000000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45085">
              <a:lnSpc>
                <a:spcPts val="1705"/>
              </a:lnSpc>
            </a:pPr>
            <a:r>
              <a:rPr dirty="0" sz="1500" spc="-20">
                <a:latin typeface="Courier New"/>
                <a:cs typeface="Courier New"/>
              </a:rPr>
              <a:t>btEnlarge.setOnAction(</a:t>
            </a:r>
            <a:endParaRPr sz="1500">
              <a:latin typeface="Courier New"/>
              <a:cs typeface="Courier New"/>
            </a:endParaRPr>
          </a:p>
          <a:p>
            <a:pPr marL="494665" marR="739775" indent="-225425">
              <a:lnSpc>
                <a:spcPts val="1739"/>
              </a:lnSpc>
              <a:spcBef>
                <a:spcPts val="20"/>
              </a:spcBef>
            </a:pPr>
            <a:r>
              <a:rPr dirty="0" sz="1500" spc="-20" b="1">
                <a:solidFill>
                  <a:srgbClr val="000080"/>
                </a:solidFill>
                <a:latin typeface="Courier New"/>
                <a:cs typeface="Courier New"/>
              </a:rPr>
              <a:t>new </a:t>
            </a:r>
            <a:r>
              <a:rPr dirty="0" sz="1500" spc="-20">
                <a:latin typeface="Courier New"/>
                <a:cs typeface="Courier New"/>
              </a:rPr>
              <a:t>EventHandler&lt;ActionEvent&gt;() </a:t>
            </a:r>
            <a:r>
              <a:rPr dirty="0" sz="1500" spc="-10">
                <a:latin typeface="Courier New"/>
                <a:cs typeface="Courier New"/>
              </a:rPr>
              <a:t>{ </a:t>
            </a:r>
            <a:r>
              <a:rPr dirty="0" sz="1500" spc="-890">
                <a:latin typeface="Courier New"/>
                <a:cs typeface="Courier New"/>
              </a:rPr>
              <a:t> </a:t>
            </a:r>
            <a:r>
              <a:rPr dirty="0" sz="1500" spc="-20">
                <a:latin typeface="Courier New"/>
                <a:cs typeface="Courier New"/>
              </a:rPr>
              <a:t>@Override</a:t>
            </a:r>
            <a:endParaRPr sz="1500">
              <a:latin typeface="Courier New"/>
              <a:cs typeface="Courier New"/>
            </a:endParaRPr>
          </a:p>
          <a:p>
            <a:pPr marL="494665">
              <a:lnSpc>
                <a:spcPts val="1540"/>
              </a:lnSpc>
            </a:pPr>
            <a:r>
              <a:rPr dirty="0" sz="1500" spc="-20" b="1">
                <a:solidFill>
                  <a:srgbClr val="000080"/>
                </a:solidFill>
                <a:latin typeface="Courier New"/>
                <a:cs typeface="Courier New"/>
              </a:rPr>
              <a:t>public</a:t>
            </a:r>
            <a:r>
              <a:rPr dirty="0" sz="1500" spc="-30" b="1">
                <a:solidFill>
                  <a:srgbClr val="000080"/>
                </a:solidFill>
                <a:latin typeface="Courier New"/>
                <a:cs typeface="Courier New"/>
              </a:rPr>
              <a:t> </a:t>
            </a:r>
            <a:r>
              <a:rPr dirty="0" sz="1500" spc="-20" b="1">
                <a:solidFill>
                  <a:srgbClr val="000080"/>
                </a:solidFill>
                <a:latin typeface="Courier New"/>
                <a:cs typeface="Courier New"/>
              </a:rPr>
              <a:t>void</a:t>
            </a:r>
            <a:r>
              <a:rPr dirty="0" sz="1500" spc="-25" b="1">
                <a:solidFill>
                  <a:srgbClr val="000080"/>
                </a:solidFill>
                <a:latin typeface="Courier New"/>
                <a:cs typeface="Courier New"/>
              </a:rPr>
              <a:t> </a:t>
            </a:r>
            <a:r>
              <a:rPr dirty="0" sz="1500" spc="-20">
                <a:latin typeface="Courier New"/>
                <a:cs typeface="Courier New"/>
              </a:rPr>
              <a:t>handle(ActionEvent</a:t>
            </a:r>
            <a:r>
              <a:rPr dirty="0" sz="1500" spc="-30">
                <a:latin typeface="Courier New"/>
                <a:cs typeface="Courier New"/>
              </a:rPr>
              <a:t> </a:t>
            </a:r>
            <a:r>
              <a:rPr dirty="0" sz="1500" spc="-15">
                <a:latin typeface="Courier New"/>
                <a:cs typeface="Courier New"/>
              </a:rPr>
              <a:t>e)</a:t>
            </a:r>
            <a:r>
              <a:rPr dirty="0" sz="1500" spc="-25">
                <a:latin typeface="Courier New"/>
                <a:cs typeface="Courier New"/>
              </a:rPr>
              <a:t> </a:t>
            </a:r>
            <a:r>
              <a:rPr dirty="0" sz="1500" spc="-10">
                <a:latin typeface="Courier New"/>
                <a:cs typeface="Courier New"/>
              </a:rPr>
              <a:t>{</a:t>
            </a:r>
            <a:endParaRPr sz="1500">
              <a:latin typeface="Courier New"/>
              <a:cs typeface="Courier New"/>
            </a:endParaRPr>
          </a:p>
          <a:p>
            <a:pPr marL="720090">
              <a:lnSpc>
                <a:spcPts val="1700"/>
              </a:lnSpc>
            </a:pPr>
            <a:r>
              <a:rPr dirty="0" sz="1500" spc="-15">
                <a:solidFill>
                  <a:srgbClr val="C0C0C0"/>
                </a:solidFill>
                <a:latin typeface="Courier New"/>
                <a:cs typeface="Courier New"/>
              </a:rPr>
              <a:t>//</a:t>
            </a:r>
            <a:r>
              <a:rPr dirty="0" sz="1500" spc="-3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dirty="0" sz="1500" spc="-20">
                <a:solidFill>
                  <a:srgbClr val="C0C0C0"/>
                </a:solidFill>
                <a:latin typeface="Courier New"/>
                <a:cs typeface="Courier New"/>
              </a:rPr>
              <a:t>Code</a:t>
            </a:r>
            <a:r>
              <a:rPr dirty="0" sz="1500" spc="-25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dirty="0" sz="1500" spc="-20">
                <a:solidFill>
                  <a:srgbClr val="C0C0C0"/>
                </a:solidFill>
                <a:latin typeface="Courier New"/>
                <a:cs typeface="Courier New"/>
              </a:rPr>
              <a:t>for</a:t>
            </a:r>
            <a:r>
              <a:rPr dirty="0" sz="1500" spc="-25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dirty="0" sz="1500" spc="-20">
                <a:solidFill>
                  <a:srgbClr val="C0C0C0"/>
                </a:solidFill>
                <a:latin typeface="Courier New"/>
                <a:cs typeface="Courier New"/>
              </a:rPr>
              <a:t>processing</a:t>
            </a:r>
            <a:r>
              <a:rPr dirty="0" sz="1500" spc="-25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dirty="0" sz="1500" spc="-20">
                <a:solidFill>
                  <a:srgbClr val="C0C0C0"/>
                </a:solidFill>
                <a:latin typeface="Courier New"/>
                <a:cs typeface="Courier New"/>
              </a:rPr>
              <a:t>event</a:t>
            </a:r>
            <a:r>
              <a:rPr dirty="0" sz="1500" spc="-25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dirty="0" sz="1500" spc="-10">
                <a:solidFill>
                  <a:srgbClr val="C0C0C0"/>
                </a:solidFill>
                <a:latin typeface="Courier New"/>
                <a:cs typeface="Courier New"/>
              </a:rPr>
              <a:t>e</a:t>
            </a:r>
            <a:endParaRPr sz="1500">
              <a:latin typeface="Courier New"/>
              <a:cs typeface="Courier New"/>
            </a:endParaRPr>
          </a:p>
          <a:p>
            <a:pPr marL="494665">
              <a:lnSpc>
                <a:spcPts val="1680"/>
              </a:lnSpc>
            </a:pPr>
            <a:r>
              <a:rPr dirty="0" sz="1500" spc="-10">
                <a:latin typeface="Courier New"/>
                <a:cs typeface="Courier New"/>
              </a:rPr>
              <a:t>}</a:t>
            </a:r>
            <a:endParaRPr sz="1500">
              <a:latin typeface="Courier New"/>
              <a:cs typeface="Courier New"/>
            </a:endParaRPr>
          </a:p>
          <a:p>
            <a:pPr algn="r" marR="4340860">
              <a:lnSpc>
                <a:spcPts val="1680"/>
              </a:lnSpc>
            </a:pPr>
            <a:r>
              <a:rPr dirty="0" sz="1500" spc="-10">
                <a:latin typeface="Courier New"/>
                <a:cs typeface="Courier New"/>
              </a:rPr>
              <a:t>}</a:t>
            </a:r>
            <a:endParaRPr sz="1500">
              <a:latin typeface="Courier New"/>
              <a:cs typeface="Courier New"/>
            </a:endParaRPr>
          </a:p>
          <a:p>
            <a:pPr algn="r" marR="4341495">
              <a:lnSpc>
                <a:spcPts val="1735"/>
              </a:lnSpc>
            </a:pPr>
            <a:r>
              <a:rPr dirty="0" sz="1500" spc="-20">
                <a:latin typeface="Courier New"/>
                <a:cs typeface="Courier New"/>
              </a:rPr>
              <a:t>});</a:t>
            </a:r>
            <a:endParaRPr sz="150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65295" y="6176041"/>
            <a:ext cx="3101340" cy="252729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500" spc="-10">
                <a:latin typeface="Times New Roman"/>
                <a:cs typeface="Times New Roman"/>
              </a:rPr>
              <a:t>(a)</a:t>
            </a:r>
            <a:r>
              <a:rPr dirty="0" sz="1500" spc="-20">
                <a:latin typeface="Times New Roman"/>
                <a:cs typeface="Times New Roman"/>
              </a:rPr>
              <a:t> Anonymous</a:t>
            </a:r>
            <a:r>
              <a:rPr dirty="0" sz="1500">
                <a:latin typeface="Times New Roman"/>
                <a:cs typeface="Times New Roman"/>
              </a:rPr>
              <a:t> </a:t>
            </a:r>
            <a:r>
              <a:rPr dirty="0" sz="1500" spc="-15">
                <a:latin typeface="Times New Roman"/>
                <a:cs typeface="Times New Roman"/>
              </a:rPr>
              <a:t>inner</a:t>
            </a:r>
            <a:r>
              <a:rPr dirty="0" sz="1500" spc="-20">
                <a:latin typeface="Times New Roman"/>
                <a:cs typeface="Times New Roman"/>
              </a:rPr>
              <a:t> </a:t>
            </a:r>
            <a:r>
              <a:rPr dirty="0" sz="1500" spc="-10">
                <a:latin typeface="Times New Roman"/>
                <a:cs typeface="Times New Roman"/>
              </a:rPr>
              <a:t>class </a:t>
            </a:r>
            <a:r>
              <a:rPr dirty="0" sz="1500" spc="-20">
                <a:latin typeface="Times New Roman"/>
                <a:cs typeface="Times New Roman"/>
              </a:rPr>
              <a:t>event</a:t>
            </a:r>
            <a:r>
              <a:rPr dirty="0" sz="1500" spc="-5">
                <a:latin typeface="Times New Roman"/>
                <a:cs typeface="Times New Roman"/>
              </a:rPr>
              <a:t> </a:t>
            </a:r>
            <a:r>
              <a:rPr dirty="0" sz="1500" spc="-15">
                <a:latin typeface="Times New Roman"/>
                <a:cs typeface="Times New Roman"/>
              </a:rPr>
              <a:t>handler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055496" y="4261730"/>
            <a:ext cx="3761740" cy="1851025"/>
          </a:xfrm>
          <a:prstGeom prst="rect">
            <a:avLst/>
          </a:prstGeom>
          <a:ln w="16921">
            <a:solidFill>
              <a:srgbClr val="000000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41910">
              <a:lnSpc>
                <a:spcPts val="1725"/>
              </a:lnSpc>
            </a:pPr>
            <a:r>
              <a:rPr dirty="0" sz="1500" spc="-20">
                <a:latin typeface="Courier New"/>
                <a:cs typeface="Courier New"/>
              </a:rPr>
              <a:t>btEnlarge.setOnAction(e</a:t>
            </a:r>
            <a:r>
              <a:rPr dirty="0" sz="1500" spc="-40">
                <a:latin typeface="Courier New"/>
                <a:cs typeface="Courier New"/>
              </a:rPr>
              <a:t> </a:t>
            </a:r>
            <a:r>
              <a:rPr dirty="0" sz="1500" spc="-15">
                <a:latin typeface="Courier New"/>
                <a:cs typeface="Courier New"/>
              </a:rPr>
              <a:t>-&gt;</a:t>
            </a:r>
            <a:r>
              <a:rPr dirty="0" sz="1500" spc="-40">
                <a:latin typeface="Courier New"/>
                <a:cs typeface="Courier New"/>
              </a:rPr>
              <a:t> </a:t>
            </a:r>
            <a:r>
              <a:rPr dirty="0" sz="1500" spc="-10">
                <a:latin typeface="Courier New"/>
                <a:cs typeface="Courier New"/>
              </a:rPr>
              <a:t>{</a:t>
            </a:r>
            <a:endParaRPr sz="1500">
              <a:latin typeface="Courier New"/>
              <a:cs typeface="Courier New"/>
            </a:endParaRPr>
          </a:p>
          <a:p>
            <a:pPr marL="266700">
              <a:lnSpc>
                <a:spcPts val="1680"/>
              </a:lnSpc>
            </a:pPr>
            <a:r>
              <a:rPr dirty="0" sz="1500" spc="-15">
                <a:solidFill>
                  <a:srgbClr val="C0C0C0"/>
                </a:solidFill>
                <a:latin typeface="Courier New"/>
                <a:cs typeface="Courier New"/>
              </a:rPr>
              <a:t>//</a:t>
            </a:r>
            <a:r>
              <a:rPr dirty="0" sz="1500" spc="-3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dirty="0" sz="1500" spc="-20">
                <a:solidFill>
                  <a:srgbClr val="C0C0C0"/>
                </a:solidFill>
                <a:latin typeface="Courier New"/>
                <a:cs typeface="Courier New"/>
              </a:rPr>
              <a:t>Code</a:t>
            </a:r>
            <a:r>
              <a:rPr dirty="0" sz="1500" spc="-3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dirty="0" sz="1500" spc="-15">
                <a:solidFill>
                  <a:srgbClr val="C0C0C0"/>
                </a:solidFill>
                <a:latin typeface="Courier New"/>
                <a:cs typeface="Courier New"/>
              </a:rPr>
              <a:t>for</a:t>
            </a:r>
            <a:r>
              <a:rPr dirty="0" sz="1500" spc="-25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dirty="0" sz="1500" spc="-20">
                <a:solidFill>
                  <a:srgbClr val="C0C0C0"/>
                </a:solidFill>
                <a:latin typeface="Courier New"/>
                <a:cs typeface="Courier New"/>
              </a:rPr>
              <a:t>processing</a:t>
            </a:r>
            <a:r>
              <a:rPr dirty="0" sz="1500" spc="-3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dirty="0" sz="1500" spc="-20">
                <a:solidFill>
                  <a:srgbClr val="C0C0C0"/>
                </a:solidFill>
                <a:latin typeface="Courier New"/>
                <a:cs typeface="Courier New"/>
              </a:rPr>
              <a:t>event</a:t>
            </a:r>
            <a:r>
              <a:rPr dirty="0" sz="1500" spc="-25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dirty="0" sz="1500" spc="-10">
                <a:solidFill>
                  <a:srgbClr val="C0C0C0"/>
                </a:solidFill>
                <a:latin typeface="Courier New"/>
                <a:cs typeface="Courier New"/>
              </a:rPr>
              <a:t>e</a:t>
            </a:r>
            <a:endParaRPr sz="1500">
              <a:latin typeface="Courier New"/>
              <a:cs typeface="Courier New"/>
            </a:endParaRPr>
          </a:p>
          <a:p>
            <a:pPr marL="41910">
              <a:lnSpc>
                <a:spcPts val="1745"/>
              </a:lnSpc>
            </a:pPr>
            <a:r>
              <a:rPr dirty="0" sz="1500" spc="-20">
                <a:latin typeface="Courier New"/>
                <a:cs typeface="Courier New"/>
              </a:rPr>
              <a:t>});</a:t>
            </a:r>
            <a:endParaRPr sz="150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281948" y="6176041"/>
            <a:ext cx="2812415" cy="252729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500" spc="-10">
                <a:latin typeface="Times New Roman"/>
                <a:cs typeface="Times New Roman"/>
              </a:rPr>
              <a:t>(b)</a:t>
            </a:r>
            <a:r>
              <a:rPr dirty="0" sz="1500" spc="-30">
                <a:latin typeface="Times New Roman"/>
                <a:cs typeface="Times New Roman"/>
              </a:rPr>
              <a:t> </a:t>
            </a:r>
            <a:r>
              <a:rPr dirty="0" sz="1500" spc="-15">
                <a:latin typeface="Times New Roman"/>
                <a:cs typeface="Times New Roman"/>
              </a:rPr>
              <a:t>Lambda expression</a:t>
            </a:r>
            <a:r>
              <a:rPr dirty="0" sz="1500" spc="-30">
                <a:latin typeface="Times New Roman"/>
                <a:cs typeface="Times New Roman"/>
              </a:rPr>
              <a:t> </a:t>
            </a:r>
            <a:r>
              <a:rPr dirty="0" sz="1500" spc="-20">
                <a:latin typeface="Times New Roman"/>
                <a:cs typeface="Times New Roman"/>
              </a:rPr>
              <a:t>event</a:t>
            </a:r>
            <a:r>
              <a:rPr dirty="0" sz="1500" spc="-10">
                <a:latin typeface="Times New Roman"/>
                <a:cs typeface="Times New Roman"/>
              </a:rPr>
              <a:t> </a:t>
            </a:r>
            <a:r>
              <a:rPr dirty="0" sz="1500" spc="-15">
                <a:latin typeface="Times New Roman"/>
                <a:cs typeface="Times New Roman"/>
              </a:rPr>
              <a:t>handler</a:t>
            </a:r>
            <a:endParaRPr sz="15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630"/>
              </a:lnSpc>
            </a:pPr>
            <a:r>
              <a:rPr dirty="0"/>
              <a:t>134</a:t>
            </a: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7506" y="368300"/>
            <a:ext cx="8333105" cy="6654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944495" algn="l"/>
              </a:tabLst>
            </a:pPr>
            <a:r>
              <a:rPr dirty="0" sz="4200" spc="-5" b="0">
                <a:latin typeface="Times New Roman"/>
                <a:cs typeface="Times New Roman"/>
              </a:rPr>
              <a:t>Basic</a:t>
            </a:r>
            <a:r>
              <a:rPr dirty="0" sz="4200" spc="5" b="0">
                <a:latin typeface="Times New Roman"/>
                <a:cs typeface="Times New Roman"/>
              </a:rPr>
              <a:t> </a:t>
            </a:r>
            <a:r>
              <a:rPr dirty="0" sz="4200" spc="-5" b="0">
                <a:latin typeface="Times New Roman"/>
                <a:cs typeface="Times New Roman"/>
              </a:rPr>
              <a:t>Syntax	</a:t>
            </a:r>
            <a:r>
              <a:rPr dirty="0" sz="4200" b="0">
                <a:latin typeface="Times New Roman"/>
                <a:cs typeface="Times New Roman"/>
              </a:rPr>
              <a:t>for</a:t>
            </a:r>
            <a:r>
              <a:rPr dirty="0" sz="4200" spc="-15" b="0">
                <a:latin typeface="Times New Roman"/>
                <a:cs typeface="Times New Roman"/>
              </a:rPr>
              <a:t> </a:t>
            </a:r>
            <a:r>
              <a:rPr dirty="0" sz="4200" b="0">
                <a:latin typeface="Times New Roman"/>
                <a:cs typeface="Times New Roman"/>
              </a:rPr>
              <a:t>a</a:t>
            </a:r>
            <a:r>
              <a:rPr dirty="0" sz="4200" spc="-20" b="0">
                <a:latin typeface="Times New Roman"/>
                <a:cs typeface="Times New Roman"/>
              </a:rPr>
              <a:t> </a:t>
            </a:r>
            <a:r>
              <a:rPr dirty="0" sz="4200" spc="-5" b="0">
                <a:latin typeface="Times New Roman"/>
                <a:cs typeface="Times New Roman"/>
              </a:rPr>
              <a:t>Lambda</a:t>
            </a:r>
            <a:r>
              <a:rPr dirty="0" sz="4200" spc="-20" b="0">
                <a:latin typeface="Times New Roman"/>
                <a:cs typeface="Times New Roman"/>
              </a:rPr>
              <a:t> </a:t>
            </a:r>
            <a:r>
              <a:rPr dirty="0" sz="4200" spc="-5" b="0">
                <a:latin typeface="Times New Roman"/>
                <a:cs typeface="Times New Roman"/>
              </a:rPr>
              <a:t>Expression</a:t>
            </a:r>
            <a:endParaRPr sz="42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31775" y="1077468"/>
            <a:ext cx="8840470" cy="5082540"/>
          </a:xfrm>
          <a:prstGeom prst="rect">
            <a:avLst/>
          </a:prstGeom>
        </p:spPr>
        <p:txBody>
          <a:bodyPr wrap="square" lIns="0" tIns="9779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70"/>
              </a:spcBef>
            </a:pPr>
            <a:r>
              <a:rPr dirty="0" sz="3200" spc="-5">
                <a:latin typeface="Times New Roman"/>
                <a:cs typeface="Times New Roman"/>
              </a:rPr>
              <a:t>The</a:t>
            </a:r>
            <a:r>
              <a:rPr dirty="0" sz="3200" spc="5">
                <a:latin typeface="Times New Roman"/>
                <a:cs typeface="Times New Roman"/>
              </a:rPr>
              <a:t> </a:t>
            </a:r>
            <a:r>
              <a:rPr dirty="0" sz="3200" spc="-5">
                <a:latin typeface="Times New Roman"/>
                <a:cs typeface="Times New Roman"/>
              </a:rPr>
              <a:t>basic</a:t>
            </a:r>
            <a:r>
              <a:rPr dirty="0" sz="3200" spc="5">
                <a:latin typeface="Times New Roman"/>
                <a:cs typeface="Times New Roman"/>
              </a:rPr>
              <a:t> </a:t>
            </a:r>
            <a:r>
              <a:rPr dirty="0" sz="3200" spc="-5">
                <a:latin typeface="Times New Roman"/>
                <a:cs typeface="Times New Roman"/>
              </a:rPr>
              <a:t>syntax</a:t>
            </a:r>
            <a:r>
              <a:rPr dirty="0" sz="3200" spc="5">
                <a:latin typeface="Times New Roman"/>
                <a:cs typeface="Times New Roman"/>
              </a:rPr>
              <a:t> </a:t>
            </a:r>
            <a:r>
              <a:rPr dirty="0" sz="3200" spc="-5">
                <a:latin typeface="Times New Roman"/>
                <a:cs typeface="Times New Roman"/>
              </a:rPr>
              <a:t>for</a:t>
            </a:r>
            <a:r>
              <a:rPr dirty="0" sz="3200">
                <a:latin typeface="Times New Roman"/>
                <a:cs typeface="Times New Roman"/>
              </a:rPr>
              <a:t> a</a:t>
            </a:r>
            <a:r>
              <a:rPr dirty="0" sz="3200" spc="5">
                <a:latin typeface="Times New Roman"/>
                <a:cs typeface="Times New Roman"/>
              </a:rPr>
              <a:t> </a:t>
            </a:r>
            <a:r>
              <a:rPr dirty="0" sz="3200" spc="-5">
                <a:latin typeface="Times New Roman"/>
                <a:cs typeface="Times New Roman"/>
              </a:rPr>
              <a:t>lambda</a:t>
            </a:r>
            <a:r>
              <a:rPr dirty="0" sz="3200" spc="5">
                <a:latin typeface="Times New Roman"/>
                <a:cs typeface="Times New Roman"/>
              </a:rPr>
              <a:t> </a:t>
            </a:r>
            <a:r>
              <a:rPr dirty="0" sz="3200" spc="-5">
                <a:latin typeface="Times New Roman"/>
                <a:cs typeface="Times New Roman"/>
              </a:rPr>
              <a:t>expression</a:t>
            </a:r>
            <a:r>
              <a:rPr dirty="0" sz="3200" spc="5">
                <a:latin typeface="Times New Roman"/>
                <a:cs typeface="Times New Roman"/>
              </a:rPr>
              <a:t> </a:t>
            </a:r>
            <a:r>
              <a:rPr dirty="0" sz="3200" spc="-5">
                <a:latin typeface="Times New Roman"/>
                <a:cs typeface="Times New Roman"/>
              </a:rPr>
              <a:t>is</a:t>
            </a:r>
            <a:r>
              <a:rPr dirty="0" sz="3200" spc="5">
                <a:latin typeface="Times New Roman"/>
                <a:cs typeface="Times New Roman"/>
              </a:rPr>
              <a:t> </a:t>
            </a:r>
            <a:r>
              <a:rPr dirty="0" sz="3200" spc="-5">
                <a:latin typeface="Times New Roman"/>
                <a:cs typeface="Times New Roman"/>
              </a:rPr>
              <a:t>either</a:t>
            </a:r>
            <a:endParaRPr sz="3200">
              <a:latin typeface="Times New Roman"/>
              <a:cs typeface="Times New Roman"/>
            </a:endParaRPr>
          </a:p>
          <a:p>
            <a:pPr marL="215900">
              <a:lnSpc>
                <a:spcPct val="100000"/>
              </a:lnSpc>
              <a:spcBef>
                <a:spcPts val="670"/>
              </a:spcBef>
            </a:pPr>
            <a:r>
              <a:rPr dirty="0" sz="3200" spc="-5" b="1">
                <a:latin typeface="Calibri"/>
                <a:cs typeface="Calibri"/>
              </a:rPr>
              <a:t>(type1</a:t>
            </a:r>
            <a:r>
              <a:rPr dirty="0" sz="3200" b="1">
                <a:latin typeface="Calibri"/>
                <a:cs typeface="Calibri"/>
              </a:rPr>
              <a:t> </a:t>
            </a:r>
            <a:r>
              <a:rPr dirty="0" sz="3200" spc="-15" b="1">
                <a:latin typeface="Calibri"/>
                <a:cs typeface="Calibri"/>
              </a:rPr>
              <a:t>param1,</a:t>
            </a:r>
            <a:r>
              <a:rPr dirty="0" sz="3200" b="1">
                <a:latin typeface="Calibri"/>
                <a:cs typeface="Calibri"/>
              </a:rPr>
              <a:t> </a:t>
            </a:r>
            <a:r>
              <a:rPr dirty="0" sz="3200" spc="-5" b="1">
                <a:latin typeface="Calibri"/>
                <a:cs typeface="Calibri"/>
              </a:rPr>
              <a:t>type2</a:t>
            </a:r>
            <a:r>
              <a:rPr dirty="0" sz="3200" b="1">
                <a:latin typeface="Calibri"/>
                <a:cs typeface="Calibri"/>
              </a:rPr>
              <a:t> </a:t>
            </a:r>
            <a:r>
              <a:rPr dirty="0" sz="3200" spc="-15" b="1">
                <a:latin typeface="Calibri"/>
                <a:cs typeface="Calibri"/>
              </a:rPr>
              <a:t>param2,</a:t>
            </a:r>
            <a:r>
              <a:rPr dirty="0" sz="3200" b="1">
                <a:latin typeface="Calibri"/>
                <a:cs typeface="Calibri"/>
              </a:rPr>
              <a:t> </a:t>
            </a:r>
            <a:r>
              <a:rPr dirty="0" sz="3200" spc="-10" b="1">
                <a:latin typeface="Calibri"/>
                <a:cs typeface="Calibri"/>
              </a:rPr>
              <a:t>...)</a:t>
            </a:r>
            <a:r>
              <a:rPr dirty="0" sz="3200" spc="15" b="1">
                <a:latin typeface="Calibri"/>
                <a:cs typeface="Calibri"/>
              </a:rPr>
              <a:t> </a:t>
            </a:r>
            <a:r>
              <a:rPr dirty="0" sz="3200" spc="-5" b="1">
                <a:latin typeface="Calibri"/>
                <a:cs typeface="Calibri"/>
              </a:rPr>
              <a:t>-&gt;</a:t>
            </a:r>
            <a:r>
              <a:rPr dirty="0" sz="3200" spc="5" b="1">
                <a:latin typeface="Calibri"/>
                <a:cs typeface="Calibri"/>
              </a:rPr>
              <a:t> </a:t>
            </a:r>
            <a:r>
              <a:rPr dirty="0" sz="3200" spc="-15" b="1">
                <a:latin typeface="Calibri"/>
                <a:cs typeface="Calibri"/>
              </a:rPr>
              <a:t>expression</a:t>
            </a:r>
            <a:endParaRPr sz="3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865"/>
              </a:spcBef>
            </a:pPr>
            <a:r>
              <a:rPr dirty="0" sz="3200">
                <a:latin typeface="Times New Roman"/>
                <a:cs typeface="Times New Roman"/>
              </a:rPr>
              <a:t>or</a:t>
            </a:r>
            <a:endParaRPr sz="3200">
              <a:latin typeface="Times New Roman"/>
              <a:cs typeface="Times New Roman"/>
            </a:endParaRPr>
          </a:p>
          <a:p>
            <a:pPr marL="196850">
              <a:lnSpc>
                <a:spcPct val="100000"/>
              </a:lnSpc>
              <a:spcBef>
                <a:spcPts val="650"/>
              </a:spcBef>
            </a:pPr>
            <a:r>
              <a:rPr dirty="0" sz="3200" spc="-5" b="1">
                <a:latin typeface="Calibri"/>
                <a:cs typeface="Calibri"/>
              </a:rPr>
              <a:t>(type1 </a:t>
            </a:r>
            <a:r>
              <a:rPr dirty="0" sz="3200" spc="-15" b="1">
                <a:latin typeface="Calibri"/>
                <a:cs typeface="Calibri"/>
              </a:rPr>
              <a:t>param1,</a:t>
            </a:r>
            <a:r>
              <a:rPr dirty="0" sz="3200" b="1">
                <a:latin typeface="Calibri"/>
                <a:cs typeface="Calibri"/>
              </a:rPr>
              <a:t> </a:t>
            </a:r>
            <a:r>
              <a:rPr dirty="0" sz="3200" spc="-5" b="1">
                <a:latin typeface="Calibri"/>
                <a:cs typeface="Calibri"/>
              </a:rPr>
              <a:t>type2</a:t>
            </a:r>
            <a:r>
              <a:rPr dirty="0" sz="3200" b="1">
                <a:latin typeface="Calibri"/>
                <a:cs typeface="Calibri"/>
              </a:rPr>
              <a:t> </a:t>
            </a:r>
            <a:r>
              <a:rPr dirty="0" sz="3200" spc="-15" b="1">
                <a:latin typeface="Calibri"/>
                <a:cs typeface="Calibri"/>
              </a:rPr>
              <a:t>param2,</a:t>
            </a:r>
            <a:r>
              <a:rPr dirty="0" sz="3200" b="1">
                <a:latin typeface="Calibri"/>
                <a:cs typeface="Calibri"/>
              </a:rPr>
              <a:t> </a:t>
            </a:r>
            <a:r>
              <a:rPr dirty="0" sz="3200" spc="-10" b="1">
                <a:latin typeface="Calibri"/>
                <a:cs typeface="Calibri"/>
              </a:rPr>
              <a:t>...)</a:t>
            </a:r>
            <a:r>
              <a:rPr dirty="0" sz="3200" spc="10" b="1">
                <a:latin typeface="Calibri"/>
                <a:cs typeface="Calibri"/>
              </a:rPr>
              <a:t> </a:t>
            </a:r>
            <a:r>
              <a:rPr dirty="0" sz="3200" spc="-5" b="1">
                <a:latin typeface="Calibri"/>
                <a:cs typeface="Calibri"/>
              </a:rPr>
              <a:t>-&gt;</a:t>
            </a:r>
            <a:r>
              <a:rPr dirty="0" sz="3200" spc="5" b="1">
                <a:latin typeface="Calibri"/>
                <a:cs typeface="Calibri"/>
              </a:rPr>
              <a:t> </a:t>
            </a:r>
            <a:r>
              <a:rPr dirty="0" sz="3200" b="1">
                <a:latin typeface="Calibri"/>
                <a:cs typeface="Calibri"/>
              </a:rPr>
              <a:t>{ </a:t>
            </a:r>
            <a:r>
              <a:rPr dirty="0" sz="3200" spc="-20" b="1">
                <a:latin typeface="Calibri"/>
                <a:cs typeface="Calibri"/>
              </a:rPr>
              <a:t>statements;</a:t>
            </a:r>
            <a:r>
              <a:rPr dirty="0" sz="3200" spc="5" b="1">
                <a:latin typeface="Calibri"/>
                <a:cs typeface="Calibri"/>
              </a:rPr>
              <a:t> </a:t>
            </a:r>
            <a:r>
              <a:rPr dirty="0" sz="3200" b="1">
                <a:latin typeface="Calibri"/>
                <a:cs typeface="Calibri"/>
              </a:rPr>
              <a:t>}</a:t>
            </a:r>
            <a:endParaRPr sz="3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4400">
              <a:latin typeface="Calibri"/>
              <a:cs typeface="Calibri"/>
            </a:endParaRPr>
          </a:p>
          <a:p>
            <a:pPr marL="355600" marR="755650" indent="-342900">
              <a:lnSpc>
                <a:spcPct val="101299"/>
              </a:lnSpc>
              <a:buSzPct val="75000"/>
              <a:buFont typeface="Wingdings"/>
              <a:buChar char="■"/>
              <a:tabLst>
                <a:tab pos="354965" algn="l"/>
                <a:tab pos="355600" algn="l"/>
              </a:tabLst>
            </a:pPr>
            <a:r>
              <a:rPr dirty="0" sz="3200" spc="-5">
                <a:latin typeface="Times New Roman"/>
                <a:cs typeface="Times New Roman"/>
              </a:rPr>
              <a:t>The</a:t>
            </a:r>
            <a:r>
              <a:rPr dirty="0" sz="3200">
                <a:latin typeface="Times New Roman"/>
                <a:cs typeface="Times New Roman"/>
              </a:rPr>
              <a:t> </a:t>
            </a:r>
            <a:r>
              <a:rPr dirty="0" sz="3200" spc="-5">
                <a:latin typeface="Times New Roman"/>
                <a:cs typeface="Times New Roman"/>
              </a:rPr>
              <a:t>data</a:t>
            </a:r>
            <a:r>
              <a:rPr dirty="0" sz="3200">
                <a:latin typeface="Times New Roman"/>
                <a:cs typeface="Times New Roman"/>
              </a:rPr>
              <a:t> </a:t>
            </a:r>
            <a:r>
              <a:rPr dirty="0" sz="3200" spc="-5">
                <a:latin typeface="Times New Roman"/>
                <a:cs typeface="Times New Roman"/>
              </a:rPr>
              <a:t>type</a:t>
            </a:r>
            <a:r>
              <a:rPr dirty="0" sz="3200" spc="5">
                <a:latin typeface="Times New Roman"/>
                <a:cs typeface="Times New Roman"/>
              </a:rPr>
              <a:t> </a:t>
            </a:r>
            <a:r>
              <a:rPr dirty="0" sz="3200" spc="-5">
                <a:latin typeface="Times New Roman"/>
                <a:cs typeface="Times New Roman"/>
              </a:rPr>
              <a:t>for </a:t>
            </a:r>
            <a:r>
              <a:rPr dirty="0" sz="3200">
                <a:latin typeface="Times New Roman"/>
                <a:cs typeface="Times New Roman"/>
              </a:rPr>
              <a:t>a </a:t>
            </a:r>
            <a:r>
              <a:rPr dirty="0" sz="3200" spc="-5">
                <a:latin typeface="Times New Roman"/>
                <a:cs typeface="Times New Roman"/>
              </a:rPr>
              <a:t>parameter</a:t>
            </a:r>
            <a:r>
              <a:rPr dirty="0" sz="3200">
                <a:latin typeface="Times New Roman"/>
                <a:cs typeface="Times New Roman"/>
              </a:rPr>
              <a:t> </a:t>
            </a:r>
            <a:r>
              <a:rPr dirty="0" sz="3200" spc="-5">
                <a:latin typeface="Times New Roman"/>
                <a:cs typeface="Times New Roman"/>
              </a:rPr>
              <a:t>may</a:t>
            </a:r>
            <a:r>
              <a:rPr dirty="0" sz="3200">
                <a:latin typeface="Times New Roman"/>
                <a:cs typeface="Times New Roman"/>
              </a:rPr>
              <a:t> be </a:t>
            </a:r>
            <a:r>
              <a:rPr dirty="0" sz="3200" spc="-5">
                <a:latin typeface="Times New Roman"/>
                <a:cs typeface="Times New Roman"/>
              </a:rPr>
              <a:t>explicitly </a:t>
            </a:r>
            <a:r>
              <a:rPr dirty="0" sz="3200" spc="-785">
                <a:latin typeface="Times New Roman"/>
                <a:cs typeface="Times New Roman"/>
              </a:rPr>
              <a:t> </a:t>
            </a:r>
            <a:r>
              <a:rPr dirty="0" sz="3200" spc="-5">
                <a:latin typeface="Times New Roman"/>
                <a:cs typeface="Times New Roman"/>
              </a:rPr>
              <a:t>declared</a:t>
            </a:r>
            <a:r>
              <a:rPr dirty="0" sz="3200">
                <a:latin typeface="Times New Roman"/>
                <a:cs typeface="Times New Roman"/>
              </a:rPr>
              <a:t> or</a:t>
            </a:r>
            <a:r>
              <a:rPr dirty="0" sz="3200" spc="-5">
                <a:latin typeface="Times New Roman"/>
                <a:cs typeface="Times New Roman"/>
              </a:rPr>
              <a:t> implicitly</a:t>
            </a:r>
            <a:r>
              <a:rPr dirty="0" sz="3200">
                <a:latin typeface="Times New Roman"/>
                <a:cs typeface="Times New Roman"/>
              </a:rPr>
              <a:t> </a:t>
            </a:r>
            <a:r>
              <a:rPr dirty="0" sz="3200" spc="-5">
                <a:latin typeface="Times New Roman"/>
                <a:cs typeface="Times New Roman"/>
              </a:rPr>
              <a:t>inferred</a:t>
            </a:r>
            <a:r>
              <a:rPr dirty="0" sz="3200">
                <a:latin typeface="Times New Roman"/>
                <a:cs typeface="Times New Roman"/>
              </a:rPr>
              <a:t> by </a:t>
            </a:r>
            <a:r>
              <a:rPr dirty="0" sz="3200" spc="-5">
                <a:latin typeface="Times New Roman"/>
                <a:cs typeface="Times New Roman"/>
              </a:rPr>
              <a:t>the</a:t>
            </a:r>
            <a:r>
              <a:rPr dirty="0" sz="3200">
                <a:latin typeface="Times New Roman"/>
                <a:cs typeface="Times New Roman"/>
              </a:rPr>
              <a:t> </a:t>
            </a:r>
            <a:r>
              <a:rPr dirty="0" sz="3200" spc="-25">
                <a:latin typeface="Times New Roman"/>
                <a:cs typeface="Times New Roman"/>
              </a:rPr>
              <a:t>compiler.</a:t>
            </a:r>
            <a:endParaRPr sz="3200">
              <a:latin typeface="Times New Roman"/>
              <a:cs typeface="Times New Roman"/>
            </a:endParaRPr>
          </a:p>
          <a:p>
            <a:pPr marL="355600" marR="200660" indent="-342900">
              <a:lnSpc>
                <a:spcPts val="3790"/>
              </a:lnSpc>
              <a:spcBef>
                <a:spcPts val="919"/>
              </a:spcBef>
              <a:buSzPct val="75000"/>
              <a:buFont typeface="Wingdings"/>
              <a:buChar char="■"/>
              <a:tabLst>
                <a:tab pos="354965" algn="l"/>
                <a:tab pos="355600" algn="l"/>
              </a:tabLst>
            </a:pPr>
            <a:r>
              <a:rPr dirty="0" sz="3200" spc="-5">
                <a:latin typeface="Times New Roman"/>
                <a:cs typeface="Times New Roman"/>
              </a:rPr>
              <a:t>The</a:t>
            </a:r>
            <a:r>
              <a:rPr dirty="0" sz="3200">
                <a:latin typeface="Times New Roman"/>
                <a:cs typeface="Times New Roman"/>
              </a:rPr>
              <a:t> </a:t>
            </a:r>
            <a:r>
              <a:rPr dirty="0" sz="3200" spc="-5">
                <a:latin typeface="Times New Roman"/>
                <a:cs typeface="Times New Roman"/>
              </a:rPr>
              <a:t>parentheses</a:t>
            </a:r>
            <a:r>
              <a:rPr dirty="0" sz="3200">
                <a:latin typeface="Times New Roman"/>
                <a:cs typeface="Times New Roman"/>
              </a:rPr>
              <a:t> can be </a:t>
            </a:r>
            <a:r>
              <a:rPr dirty="0" sz="3200" spc="-5">
                <a:latin typeface="Times New Roman"/>
                <a:cs typeface="Times New Roman"/>
              </a:rPr>
              <a:t>omitted</a:t>
            </a:r>
            <a:r>
              <a:rPr dirty="0" sz="3200" spc="5">
                <a:latin typeface="Times New Roman"/>
                <a:cs typeface="Times New Roman"/>
              </a:rPr>
              <a:t> </a:t>
            </a:r>
            <a:r>
              <a:rPr dirty="0" sz="3200" spc="-5">
                <a:latin typeface="Times New Roman"/>
                <a:cs typeface="Times New Roman"/>
              </a:rPr>
              <a:t>if there</a:t>
            </a:r>
            <a:r>
              <a:rPr dirty="0" sz="3200">
                <a:latin typeface="Times New Roman"/>
                <a:cs typeface="Times New Roman"/>
              </a:rPr>
              <a:t> </a:t>
            </a:r>
            <a:r>
              <a:rPr dirty="0" sz="3200" spc="-5">
                <a:latin typeface="Times New Roman"/>
                <a:cs typeface="Times New Roman"/>
              </a:rPr>
              <a:t>is</a:t>
            </a:r>
            <a:r>
              <a:rPr dirty="0" sz="3200">
                <a:latin typeface="Times New Roman"/>
                <a:cs typeface="Times New Roman"/>
              </a:rPr>
              <a:t> </a:t>
            </a:r>
            <a:r>
              <a:rPr dirty="0" sz="3200" spc="-5">
                <a:latin typeface="Times New Roman"/>
                <a:cs typeface="Times New Roman"/>
              </a:rPr>
              <a:t>only</a:t>
            </a:r>
            <a:r>
              <a:rPr dirty="0" sz="3200">
                <a:latin typeface="Times New Roman"/>
                <a:cs typeface="Times New Roman"/>
              </a:rPr>
              <a:t> one </a:t>
            </a:r>
            <a:r>
              <a:rPr dirty="0" sz="3200" spc="-785">
                <a:latin typeface="Times New Roman"/>
                <a:cs typeface="Times New Roman"/>
              </a:rPr>
              <a:t> </a:t>
            </a:r>
            <a:r>
              <a:rPr dirty="0" sz="3200" spc="-5">
                <a:latin typeface="Times New Roman"/>
                <a:cs typeface="Times New Roman"/>
              </a:rPr>
              <a:t>parameter without </a:t>
            </a:r>
            <a:r>
              <a:rPr dirty="0" sz="3200">
                <a:latin typeface="Times New Roman"/>
                <a:cs typeface="Times New Roman"/>
              </a:rPr>
              <a:t>an </a:t>
            </a:r>
            <a:r>
              <a:rPr dirty="0" sz="3200" spc="-5">
                <a:latin typeface="Times New Roman"/>
                <a:cs typeface="Times New Roman"/>
              </a:rPr>
              <a:t>explicit data</a:t>
            </a:r>
            <a:r>
              <a:rPr dirty="0" sz="3200">
                <a:latin typeface="Times New Roman"/>
                <a:cs typeface="Times New Roman"/>
              </a:rPr>
              <a:t> </a:t>
            </a:r>
            <a:r>
              <a:rPr dirty="0" sz="3200" spc="-5">
                <a:latin typeface="Times New Roman"/>
                <a:cs typeface="Times New Roman"/>
              </a:rPr>
              <a:t>type.</a:t>
            </a:r>
            <a:endParaRPr sz="3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630"/>
              </a:lnSpc>
            </a:pPr>
            <a:r>
              <a:rPr dirty="0"/>
              <a:t>135</a:t>
            </a: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0119" y="368300"/>
            <a:ext cx="8763635" cy="6654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210810" algn="l"/>
              </a:tabLst>
            </a:pPr>
            <a:r>
              <a:rPr dirty="0" sz="4200" spc="-5" b="0">
                <a:latin typeface="Times New Roman"/>
                <a:cs typeface="Times New Roman"/>
              </a:rPr>
              <a:t>Single</a:t>
            </a:r>
            <a:r>
              <a:rPr dirty="0" sz="4200" spc="-220" b="0">
                <a:latin typeface="Times New Roman"/>
                <a:cs typeface="Times New Roman"/>
              </a:rPr>
              <a:t> </a:t>
            </a:r>
            <a:r>
              <a:rPr dirty="0" sz="4200" spc="-5" b="0">
                <a:latin typeface="Times New Roman"/>
                <a:cs typeface="Times New Roman"/>
              </a:rPr>
              <a:t>Abstract</a:t>
            </a:r>
            <a:r>
              <a:rPr dirty="0" sz="4200" spc="20" b="0">
                <a:latin typeface="Times New Roman"/>
                <a:cs typeface="Times New Roman"/>
              </a:rPr>
              <a:t> </a:t>
            </a:r>
            <a:r>
              <a:rPr dirty="0" sz="4200" spc="-5" b="0">
                <a:latin typeface="Times New Roman"/>
                <a:cs typeface="Times New Roman"/>
              </a:rPr>
              <a:t>Method	Interface</a:t>
            </a:r>
            <a:r>
              <a:rPr dirty="0" sz="4200" spc="-75" b="0">
                <a:latin typeface="Times New Roman"/>
                <a:cs typeface="Times New Roman"/>
              </a:rPr>
              <a:t> </a:t>
            </a:r>
            <a:r>
              <a:rPr dirty="0" sz="4200" b="0">
                <a:latin typeface="Times New Roman"/>
                <a:cs typeface="Times New Roman"/>
              </a:rPr>
              <a:t>(SAM)</a:t>
            </a:r>
            <a:endParaRPr sz="42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3186" y="1087628"/>
            <a:ext cx="8742045" cy="44208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  <a:buSzPct val="76666"/>
              <a:buFont typeface="Wingdings"/>
              <a:buChar char="■"/>
              <a:tabLst>
                <a:tab pos="354965" algn="l"/>
                <a:tab pos="355600" algn="l"/>
              </a:tabLst>
            </a:pPr>
            <a:r>
              <a:rPr dirty="0" sz="3000">
                <a:latin typeface="Times New Roman"/>
                <a:cs typeface="Times New Roman"/>
              </a:rPr>
              <a:t>The</a:t>
            </a:r>
            <a:r>
              <a:rPr dirty="0" sz="3000" spc="-5">
                <a:latin typeface="Times New Roman"/>
                <a:cs typeface="Times New Roman"/>
              </a:rPr>
              <a:t> </a:t>
            </a:r>
            <a:r>
              <a:rPr dirty="0" sz="3000">
                <a:latin typeface="Times New Roman"/>
                <a:cs typeface="Times New Roman"/>
              </a:rPr>
              <a:t>statements</a:t>
            </a:r>
            <a:r>
              <a:rPr dirty="0" sz="3000" spc="-15">
                <a:latin typeface="Times New Roman"/>
                <a:cs typeface="Times New Roman"/>
              </a:rPr>
              <a:t> </a:t>
            </a:r>
            <a:r>
              <a:rPr dirty="0" sz="3000">
                <a:latin typeface="Times New Roman"/>
                <a:cs typeface="Times New Roman"/>
              </a:rPr>
              <a:t>in</a:t>
            </a:r>
            <a:r>
              <a:rPr dirty="0" sz="3000" spc="-5">
                <a:latin typeface="Times New Roman"/>
                <a:cs typeface="Times New Roman"/>
              </a:rPr>
              <a:t> </a:t>
            </a:r>
            <a:r>
              <a:rPr dirty="0" sz="3000">
                <a:latin typeface="Times New Roman"/>
                <a:cs typeface="Times New Roman"/>
              </a:rPr>
              <a:t>the</a:t>
            </a:r>
            <a:r>
              <a:rPr dirty="0" sz="3000" spc="-5">
                <a:latin typeface="Times New Roman"/>
                <a:cs typeface="Times New Roman"/>
              </a:rPr>
              <a:t> </a:t>
            </a:r>
            <a:r>
              <a:rPr dirty="0" sz="3000">
                <a:latin typeface="Times New Roman"/>
                <a:cs typeface="Times New Roman"/>
              </a:rPr>
              <a:t>lambda expression</a:t>
            </a:r>
            <a:r>
              <a:rPr dirty="0" sz="3000" spc="-10">
                <a:latin typeface="Times New Roman"/>
                <a:cs typeface="Times New Roman"/>
              </a:rPr>
              <a:t> </a:t>
            </a:r>
            <a:r>
              <a:rPr dirty="0" sz="3000">
                <a:latin typeface="Times New Roman"/>
                <a:cs typeface="Times New Roman"/>
              </a:rPr>
              <a:t>is</a:t>
            </a:r>
            <a:r>
              <a:rPr dirty="0" sz="3000" spc="-10">
                <a:latin typeface="Times New Roman"/>
                <a:cs typeface="Times New Roman"/>
              </a:rPr>
              <a:t> </a:t>
            </a:r>
            <a:r>
              <a:rPr dirty="0" sz="3000" b="1">
                <a:latin typeface="Times New Roman"/>
                <a:cs typeface="Times New Roman"/>
              </a:rPr>
              <a:t>all</a:t>
            </a:r>
            <a:r>
              <a:rPr dirty="0" sz="3000" spc="-10" b="1">
                <a:latin typeface="Times New Roman"/>
                <a:cs typeface="Times New Roman"/>
              </a:rPr>
              <a:t> </a:t>
            </a:r>
            <a:r>
              <a:rPr dirty="0" sz="3000" b="1">
                <a:latin typeface="Times New Roman"/>
                <a:cs typeface="Times New Roman"/>
              </a:rPr>
              <a:t>for</a:t>
            </a:r>
            <a:r>
              <a:rPr dirty="0" sz="3000" spc="-55" b="1">
                <a:latin typeface="Times New Roman"/>
                <a:cs typeface="Times New Roman"/>
              </a:rPr>
              <a:t> </a:t>
            </a:r>
            <a:r>
              <a:rPr dirty="0" sz="3000" spc="-5" b="1">
                <a:latin typeface="Times New Roman"/>
                <a:cs typeface="Times New Roman"/>
              </a:rPr>
              <a:t>that </a:t>
            </a:r>
            <a:r>
              <a:rPr dirty="0" sz="3000" spc="-735" b="1">
                <a:latin typeface="Times New Roman"/>
                <a:cs typeface="Times New Roman"/>
              </a:rPr>
              <a:t> </a:t>
            </a:r>
            <a:r>
              <a:rPr dirty="0" sz="3000" spc="-5" b="1">
                <a:latin typeface="Times New Roman"/>
                <a:cs typeface="Times New Roman"/>
              </a:rPr>
              <a:t>method</a:t>
            </a:r>
            <a:r>
              <a:rPr dirty="0" sz="3000" spc="-5">
                <a:latin typeface="Times New Roman"/>
                <a:cs typeface="Times New Roman"/>
              </a:rPr>
              <a:t>.</a:t>
            </a:r>
            <a:endParaRPr sz="3000">
              <a:latin typeface="Times New Roman"/>
              <a:cs typeface="Times New Roman"/>
            </a:endParaRPr>
          </a:p>
          <a:p>
            <a:pPr marL="355600" marR="312420" indent="-342900">
              <a:lnSpc>
                <a:spcPct val="100000"/>
              </a:lnSpc>
              <a:spcBef>
                <a:spcPts val="695"/>
              </a:spcBef>
              <a:buSzPct val="76666"/>
              <a:buFont typeface="Wingdings"/>
              <a:buChar char="■"/>
              <a:tabLst>
                <a:tab pos="354965" algn="l"/>
                <a:tab pos="355600" algn="l"/>
              </a:tabLst>
            </a:pPr>
            <a:r>
              <a:rPr dirty="0" sz="3000">
                <a:latin typeface="Times New Roman"/>
                <a:cs typeface="Times New Roman"/>
              </a:rPr>
              <a:t>If it contains multiple methods, the compiler </a:t>
            </a:r>
            <a:r>
              <a:rPr dirty="0" sz="3000" spc="-5">
                <a:latin typeface="Times New Roman"/>
                <a:cs typeface="Times New Roman"/>
              </a:rPr>
              <a:t>will </a:t>
            </a:r>
            <a:r>
              <a:rPr dirty="0" sz="3000">
                <a:latin typeface="Times New Roman"/>
                <a:cs typeface="Times New Roman"/>
              </a:rPr>
              <a:t>not </a:t>
            </a:r>
            <a:r>
              <a:rPr dirty="0" sz="3000" spc="-735">
                <a:latin typeface="Times New Roman"/>
                <a:cs typeface="Times New Roman"/>
              </a:rPr>
              <a:t> </a:t>
            </a:r>
            <a:r>
              <a:rPr dirty="0" sz="3000">
                <a:latin typeface="Times New Roman"/>
                <a:cs typeface="Times New Roman"/>
              </a:rPr>
              <a:t>be able to</a:t>
            </a:r>
            <a:r>
              <a:rPr dirty="0" sz="3000" spc="-5">
                <a:latin typeface="Times New Roman"/>
                <a:cs typeface="Times New Roman"/>
              </a:rPr>
              <a:t> </a:t>
            </a:r>
            <a:r>
              <a:rPr dirty="0" sz="3000">
                <a:latin typeface="Times New Roman"/>
                <a:cs typeface="Times New Roman"/>
              </a:rPr>
              <a:t>compile</a:t>
            </a:r>
            <a:r>
              <a:rPr dirty="0" sz="3000" spc="5">
                <a:latin typeface="Times New Roman"/>
                <a:cs typeface="Times New Roman"/>
              </a:rPr>
              <a:t> </a:t>
            </a:r>
            <a:r>
              <a:rPr dirty="0" sz="3000">
                <a:latin typeface="Times New Roman"/>
                <a:cs typeface="Times New Roman"/>
              </a:rPr>
              <a:t>the lambda expression.</a:t>
            </a:r>
            <a:endParaRPr sz="3000">
              <a:latin typeface="Times New Roman"/>
              <a:cs typeface="Times New Roman"/>
            </a:endParaRPr>
          </a:p>
          <a:p>
            <a:pPr marL="355600" marR="549275" indent="-342900">
              <a:lnSpc>
                <a:spcPct val="100000"/>
              </a:lnSpc>
              <a:spcBef>
                <a:spcPts val="695"/>
              </a:spcBef>
              <a:buSzPct val="76666"/>
              <a:buFont typeface="Wingdings"/>
              <a:buChar char="■"/>
              <a:tabLst>
                <a:tab pos="354965" algn="l"/>
                <a:tab pos="355600" algn="l"/>
              </a:tabLst>
            </a:pPr>
            <a:r>
              <a:rPr dirty="0" sz="3000" spc="-5">
                <a:latin typeface="Times New Roman"/>
                <a:cs typeface="Times New Roman"/>
              </a:rPr>
              <a:t>So, </a:t>
            </a:r>
            <a:r>
              <a:rPr dirty="0" sz="3000">
                <a:latin typeface="Times New Roman"/>
                <a:cs typeface="Times New Roman"/>
              </a:rPr>
              <a:t>for the compiler to understand lambda </a:t>
            </a:r>
            <a:r>
              <a:rPr dirty="0" sz="3000" spc="5">
                <a:latin typeface="Times New Roman"/>
                <a:cs typeface="Times New Roman"/>
              </a:rPr>
              <a:t> </a:t>
            </a:r>
            <a:r>
              <a:rPr dirty="0" sz="3000" spc="-5">
                <a:latin typeface="Times New Roman"/>
                <a:cs typeface="Times New Roman"/>
              </a:rPr>
              <a:t>expressions,</a:t>
            </a:r>
            <a:r>
              <a:rPr dirty="0" sz="3000">
                <a:latin typeface="Times New Roman"/>
                <a:cs typeface="Times New Roman"/>
              </a:rPr>
              <a:t> the</a:t>
            </a:r>
            <a:r>
              <a:rPr dirty="0" sz="3000" spc="5">
                <a:latin typeface="Times New Roman"/>
                <a:cs typeface="Times New Roman"/>
              </a:rPr>
              <a:t> </a:t>
            </a:r>
            <a:r>
              <a:rPr dirty="0" sz="3000">
                <a:latin typeface="Times New Roman"/>
                <a:cs typeface="Times New Roman"/>
              </a:rPr>
              <a:t>interface</a:t>
            </a:r>
            <a:r>
              <a:rPr dirty="0" sz="3000" spc="5">
                <a:latin typeface="Times New Roman"/>
                <a:cs typeface="Times New Roman"/>
              </a:rPr>
              <a:t> </a:t>
            </a:r>
            <a:r>
              <a:rPr dirty="0" sz="3000" spc="-5">
                <a:latin typeface="Times New Roman"/>
                <a:cs typeface="Times New Roman"/>
              </a:rPr>
              <a:t>must</a:t>
            </a:r>
            <a:r>
              <a:rPr dirty="0" sz="3000" spc="5">
                <a:latin typeface="Times New Roman"/>
                <a:cs typeface="Times New Roman"/>
              </a:rPr>
              <a:t> </a:t>
            </a:r>
            <a:r>
              <a:rPr dirty="0" sz="3000">
                <a:latin typeface="Times New Roman"/>
                <a:cs typeface="Times New Roman"/>
              </a:rPr>
              <a:t>contain </a:t>
            </a:r>
            <a:r>
              <a:rPr dirty="0" sz="3000" b="1">
                <a:latin typeface="Times New Roman"/>
                <a:cs typeface="Times New Roman"/>
              </a:rPr>
              <a:t>exactly </a:t>
            </a:r>
            <a:r>
              <a:rPr dirty="0" sz="3000" spc="-5" b="1">
                <a:latin typeface="Times New Roman"/>
                <a:cs typeface="Times New Roman"/>
              </a:rPr>
              <a:t>one </a:t>
            </a:r>
            <a:r>
              <a:rPr dirty="0" sz="3000" spc="-735" b="1">
                <a:latin typeface="Times New Roman"/>
                <a:cs typeface="Times New Roman"/>
              </a:rPr>
              <a:t> </a:t>
            </a:r>
            <a:r>
              <a:rPr dirty="0" sz="3000" spc="-5" b="1">
                <a:latin typeface="Times New Roman"/>
                <a:cs typeface="Times New Roman"/>
              </a:rPr>
              <a:t>abstract method</a:t>
            </a:r>
            <a:r>
              <a:rPr dirty="0" sz="3000" spc="-5">
                <a:latin typeface="Times New Roman"/>
                <a:cs typeface="Times New Roman"/>
              </a:rPr>
              <a:t>.</a:t>
            </a:r>
            <a:endParaRPr sz="3000">
              <a:latin typeface="Times New Roman"/>
              <a:cs typeface="Times New Roman"/>
            </a:endParaRPr>
          </a:p>
          <a:p>
            <a:pPr marL="355600" marR="378460" indent="-342900">
              <a:lnSpc>
                <a:spcPct val="100000"/>
              </a:lnSpc>
              <a:spcBef>
                <a:spcPts val="815"/>
              </a:spcBef>
              <a:buSzPct val="76666"/>
              <a:buFont typeface="Wingdings"/>
              <a:buChar char="■"/>
              <a:tabLst>
                <a:tab pos="354965" algn="l"/>
                <a:tab pos="355600" algn="l"/>
              </a:tabLst>
            </a:pPr>
            <a:r>
              <a:rPr dirty="0" sz="3000" spc="-5">
                <a:latin typeface="Times New Roman"/>
                <a:cs typeface="Times New Roman"/>
              </a:rPr>
              <a:t>Such </a:t>
            </a:r>
            <a:r>
              <a:rPr dirty="0" sz="3000">
                <a:latin typeface="Times New Roman"/>
                <a:cs typeface="Times New Roman"/>
              </a:rPr>
              <a:t>an interface is </a:t>
            </a:r>
            <a:r>
              <a:rPr dirty="0" sz="3000" spc="-5">
                <a:latin typeface="Times New Roman"/>
                <a:cs typeface="Times New Roman"/>
              </a:rPr>
              <a:t>known </a:t>
            </a:r>
            <a:r>
              <a:rPr dirty="0" sz="3000">
                <a:latin typeface="Times New Roman"/>
                <a:cs typeface="Times New Roman"/>
              </a:rPr>
              <a:t>as a </a:t>
            </a:r>
            <a:r>
              <a:rPr dirty="0" sz="3000" i="1">
                <a:latin typeface="Times New Roman"/>
                <a:cs typeface="Times New Roman"/>
              </a:rPr>
              <a:t>functional interface</a:t>
            </a:r>
            <a:r>
              <a:rPr dirty="0" sz="3000">
                <a:latin typeface="Times New Roman"/>
                <a:cs typeface="Times New Roman"/>
              </a:rPr>
              <a:t>, </a:t>
            </a:r>
            <a:r>
              <a:rPr dirty="0" sz="3000" spc="-735">
                <a:latin typeface="Times New Roman"/>
                <a:cs typeface="Times New Roman"/>
              </a:rPr>
              <a:t> </a:t>
            </a:r>
            <a:r>
              <a:rPr dirty="0" sz="3000">
                <a:latin typeface="Times New Roman"/>
                <a:cs typeface="Times New Roman"/>
              </a:rPr>
              <a:t>or</a:t>
            </a:r>
            <a:r>
              <a:rPr dirty="0" sz="3000" spc="-5">
                <a:latin typeface="Times New Roman"/>
                <a:cs typeface="Times New Roman"/>
              </a:rPr>
              <a:t> </a:t>
            </a:r>
            <a:r>
              <a:rPr dirty="0" sz="3000">
                <a:latin typeface="Times New Roman"/>
                <a:cs typeface="Times New Roman"/>
              </a:rPr>
              <a:t>a </a:t>
            </a:r>
            <a:r>
              <a:rPr dirty="0" sz="3000" i="1">
                <a:latin typeface="Times New Roman"/>
                <a:cs typeface="Times New Roman"/>
              </a:rPr>
              <a:t>Single</a:t>
            </a:r>
            <a:r>
              <a:rPr dirty="0" sz="3000" spc="-55" i="1">
                <a:latin typeface="Times New Roman"/>
                <a:cs typeface="Times New Roman"/>
              </a:rPr>
              <a:t> </a:t>
            </a:r>
            <a:r>
              <a:rPr dirty="0" sz="3000" i="1">
                <a:latin typeface="Times New Roman"/>
                <a:cs typeface="Times New Roman"/>
              </a:rPr>
              <a:t>Abstract</a:t>
            </a:r>
            <a:r>
              <a:rPr dirty="0" sz="3000" spc="-5" i="1">
                <a:latin typeface="Times New Roman"/>
                <a:cs typeface="Times New Roman"/>
              </a:rPr>
              <a:t> </a:t>
            </a:r>
            <a:r>
              <a:rPr dirty="0" sz="3000" i="1">
                <a:latin typeface="Times New Roman"/>
                <a:cs typeface="Times New Roman"/>
              </a:rPr>
              <a:t>Method</a:t>
            </a:r>
            <a:r>
              <a:rPr dirty="0" sz="3000" spc="-5" i="1">
                <a:latin typeface="Times New Roman"/>
                <a:cs typeface="Times New Roman"/>
              </a:rPr>
              <a:t> </a:t>
            </a:r>
            <a:r>
              <a:rPr dirty="0" sz="3000" spc="-5">
                <a:latin typeface="Times New Roman"/>
                <a:cs typeface="Times New Roman"/>
              </a:rPr>
              <a:t>(SAM)</a:t>
            </a:r>
            <a:r>
              <a:rPr dirty="0" sz="3000">
                <a:latin typeface="Times New Roman"/>
                <a:cs typeface="Times New Roman"/>
              </a:rPr>
              <a:t> interface.</a:t>
            </a:r>
            <a:endParaRPr sz="3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733800" y="5791200"/>
            <a:ext cx="3002280" cy="381000"/>
          </a:xfrm>
          <a:prstGeom prst="rect">
            <a:avLst/>
          </a:prstGeom>
          <a:solidFill>
            <a:srgbClr val="92D050"/>
          </a:solidFill>
        </p:spPr>
        <p:txBody>
          <a:bodyPr wrap="square" lIns="0" tIns="32384" rIns="0" bIns="0" rtlCol="0" vert="horz">
            <a:spAutoFit/>
          </a:bodyPr>
          <a:lstStyle/>
          <a:p>
            <a:pPr marL="365760">
              <a:lnSpc>
                <a:spcPct val="100000"/>
              </a:lnSpc>
              <a:spcBef>
                <a:spcPts val="254"/>
              </a:spcBef>
            </a:pPr>
            <a:r>
              <a:rPr dirty="0" sz="2000" spc="-5">
                <a:latin typeface="Times New Roman"/>
                <a:cs typeface="Times New Roman"/>
              </a:rPr>
              <a:t>LambdaHandlerDemo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630"/>
              </a:lnSpc>
            </a:pPr>
            <a:r>
              <a:rPr dirty="0"/>
              <a:t>136</a:t>
            </a:r>
          </a:p>
        </p:txBody>
      </p:sp>
      <p:sp>
        <p:nvSpPr>
          <p:cNvPr id="2" name="object 2"/>
          <p:cNvSpPr txBox="1"/>
          <p:nvPr/>
        </p:nvSpPr>
        <p:spPr>
          <a:xfrm>
            <a:off x="78739" y="1246123"/>
            <a:ext cx="7698105" cy="524065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222250" marR="1424305" indent="-209550">
              <a:lnSpc>
                <a:spcPct val="99400"/>
              </a:lnSpc>
              <a:spcBef>
                <a:spcPts val="110"/>
              </a:spcBef>
            </a:pPr>
            <a:r>
              <a:rPr dirty="0" sz="1800" spc="-10" b="1">
                <a:solidFill>
                  <a:srgbClr val="0033B3"/>
                </a:solidFill>
                <a:latin typeface="Calibri"/>
                <a:cs typeface="Calibri"/>
              </a:rPr>
              <a:t>public</a:t>
            </a:r>
            <a:r>
              <a:rPr dirty="0" sz="1800" b="1">
                <a:solidFill>
                  <a:srgbClr val="0033B3"/>
                </a:solidFill>
                <a:latin typeface="Calibri"/>
                <a:cs typeface="Calibri"/>
              </a:rPr>
              <a:t> </a:t>
            </a:r>
            <a:r>
              <a:rPr dirty="0" sz="1800" spc="-10" b="1">
                <a:solidFill>
                  <a:srgbClr val="0033B3"/>
                </a:solidFill>
                <a:latin typeface="Calibri"/>
                <a:cs typeface="Calibri"/>
              </a:rPr>
              <a:t>class</a:t>
            </a:r>
            <a:r>
              <a:rPr dirty="0" sz="1800" spc="5" b="1">
                <a:solidFill>
                  <a:srgbClr val="0033B3"/>
                </a:solidFill>
                <a:latin typeface="Calibri"/>
                <a:cs typeface="Calibri"/>
              </a:rPr>
              <a:t> </a:t>
            </a:r>
            <a:r>
              <a:rPr dirty="0" sz="1800" spc="-10" b="1">
                <a:latin typeface="Calibri"/>
                <a:cs typeface="Calibri"/>
              </a:rPr>
              <a:t>AnonymousHandlerDemo</a:t>
            </a:r>
            <a:r>
              <a:rPr dirty="0" sz="1800" spc="-5" b="1">
                <a:latin typeface="Calibri"/>
                <a:cs typeface="Calibri"/>
              </a:rPr>
              <a:t> </a:t>
            </a:r>
            <a:r>
              <a:rPr dirty="0" sz="1800" spc="-15" b="1">
                <a:solidFill>
                  <a:srgbClr val="0033B3"/>
                </a:solidFill>
                <a:latin typeface="Calibri"/>
                <a:cs typeface="Calibri"/>
              </a:rPr>
              <a:t>extends</a:t>
            </a:r>
            <a:r>
              <a:rPr dirty="0" sz="1800" b="1">
                <a:solidFill>
                  <a:srgbClr val="0033B3"/>
                </a:solidFill>
                <a:latin typeface="Calibri"/>
                <a:cs typeface="Calibri"/>
              </a:rPr>
              <a:t> </a:t>
            </a:r>
            <a:r>
              <a:rPr dirty="0" sz="1800" spc="-10" b="1">
                <a:latin typeface="Calibri"/>
                <a:cs typeface="Calibri"/>
              </a:rPr>
              <a:t>Application</a:t>
            </a:r>
            <a:r>
              <a:rPr dirty="0" sz="1800" b="1">
                <a:latin typeface="Calibri"/>
                <a:cs typeface="Calibri"/>
              </a:rPr>
              <a:t> { </a:t>
            </a:r>
            <a:r>
              <a:rPr dirty="0" sz="1800" spc="5" b="1">
                <a:latin typeface="Calibri"/>
                <a:cs typeface="Calibri"/>
              </a:rPr>
              <a:t> </a:t>
            </a:r>
            <a:r>
              <a:rPr dirty="0" sz="1800" spc="-10" b="1">
                <a:solidFill>
                  <a:srgbClr val="9E880D"/>
                </a:solidFill>
                <a:latin typeface="Calibri"/>
                <a:cs typeface="Calibri"/>
              </a:rPr>
              <a:t>@Override</a:t>
            </a:r>
            <a:r>
              <a:rPr dirty="0" sz="1800" b="1">
                <a:solidFill>
                  <a:srgbClr val="9E880D"/>
                </a:solidFill>
                <a:latin typeface="Calibri"/>
                <a:cs typeface="Calibri"/>
              </a:rPr>
              <a:t> </a:t>
            </a:r>
            <a:r>
              <a:rPr dirty="0" sz="1800" b="1" i="1">
                <a:solidFill>
                  <a:srgbClr val="8C8C8C"/>
                </a:solidFill>
                <a:latin typeface="Calibri"/>
                <a:cs typeface="Calibri"/>
              </a:rPr>
              <a:t>//</a:t>
            </a:r>
            <a:r>
              <a:rPr dirty="0" sz="1800" spc="10" b="1" i="1">
                <a:solidFill>
                  <a:srgbClr val="8C8C8C"/>
                </a:solidFill>
                <a:latin typeface="Calibri"/>
                <a:cs typeface="Calibri"/>
              </a:rPr>
              <a:t> </a:t>
            </a:r>
            <a:r>
              <a:rPr dirty="0" sz="1800" spc="-5" b="1" i="1">
                <a:solidFill>
                  <a:srgbClr val="8C8C8C"/>
                </a:solidFill>
                <a:latin typeface="Calibri"/>
                <a:cs typeface="Calibri"/>
              </a:rPr>
              <a:t>Override</a:t>
            </a:r>
            <a:r>
              <a:rPr dirty="0" sz="1800" spc="10" b="1" i="1">
                <a:solidFill>
                  <a:srgbClr val="8C8C8C"/>
                </a:solidFill>
                <a:latin typeface="Calibri"/>
                <a:cs typeface="Calibri"/>
              </a:rPr>
              <a:t> </a:t>
            </a:r>
            <a:r>
              <a:rPr dirty="0" sz="1800" b="1" i="1">
                <a:solidFill>
                  <a:srgbClr val="8C8C8C"/>
                </a:solidFill>
                <a:latin typeface="Calibri"/>
                <a:cs typeface="Calibri"/>
              </a:rPr>
              <a:t>the</a:t>
            </a:r>
            <a:r>
              <a:rPr dirty="0" sz="1800" spc="10" b="1" i="1">
                <a:solidFill>
                  <a:srgbClr val="8C8C8C"/>
                </a:solidFill>
                <a:latin typeface="Calibri"/>
                <a:cs typeface="Calibri"/>
              </a:rPr>
              <a:t> </a:t>
            </a:r>
            <a:r>
              <a:rPr dirty="0" sz="1800" spc="-10" b="1" i="1">
                <a:solidFill>
                  <a:srgbClr val="8C8C8C"/>
                </a:solidFill>
                <a:latin typeface="Calibri"/>
                <a:cs typeface="Calibri"/>
              </a:rPr>
              <a:t>start</a:t>
            </a:r>
            <a:r>
              <a:rPr dirty="0" sz="1800" spc="5" b="1" i="1">
                <a:solidFill>
                  <a:srgbClr val="8C8C8C"/>
                </a:solidFill>
                <a:latin typeface="Calibri"/>
                <a:cs typeface="Calibri"/>
              </a:rPr>
              <a:t> </a:t>
            </a:r>
            <a:r>
              <a:rPr dirty="0" sz="1800" spc="-5" b="1" i="1">
                <a:solidFill>
                  <a:srgbClr val="8C8C8C"/>
                </a:solidFill>
                <a:latin typeface="Calibri"/>
                <a:cs typeface="Calibri"/>
              </a:rPr>
              <a:t>method</a:t>
            </a:r>
            <a:r>
              <a:rPr dirty="0" sz="1800" spc="5" b="1" i="1">
                <a:solidFill>
                  <a:srgbClr val="8C8C8C"/>
                </a:solidFill>
                <a:latin typeface="Calibri"/>
                <a:cs typeface="Calibri"/>
              </a:rPr>
              <a:t> </a:t>
            </a:r>
            <a:r>
              <a:rPr dirty="0" sz="1800" spc="-5" b="1" i="1">
                <a:solidFill>
                  <a:srgbClr val="8C8C8C"/>
                </a:solidFill>
                <a:latin typeface="Calibri"/>
                <a:cs typeface="Calibri"/>
              </a:rPr>
              <a:t>in</a:t>
            </a:r>
            <a:r>
              <a:rPr dirty="0" sz="1800" spc="5" b="1" i="1">
                <a:solidFill>
                  <a:srgbClr val="8C8C8C"/>
                </a:solidFill>
                <a:latin typeface="Calibri"/>
                <a:cs typeface="Calibri"/>
              </a:rPr>
              <a:t> </a:t>
            </a:r>
            <a:r>
              <a:rPr dirty="0" sz="1800" b="1" i="1">
                <a:solidFill>
                  <a:srgbClr val="8C8C8C"/>
                </a:solidFill>
                <a:latin typeface="Calibri"/>
                <a:cs typeface="Calibri"/>
              </a:rPr>
              <a:t>the</a:t>
            </a:r>
            <a:r>
              <a:rPr dirty="0" sz="1800" spc="10" b="1" i="1">
                <a:solidFill>
                  <a:srgbClr val="8C8C8C"/>
                </a:solidFill>
                <a:latin typeface="Calibri"/>
                <a:cs typeface="Calibri"/>
              </a:rPr>
              <a:t> </a:t>
            </a:r>
            <a:r>
              <a:rPr dirty="0" sz="1800" spc="-5" b="1" i="1">
                <a:solidFill>
                  <a:srgbClr val="8C8C8C"/>
                </a:solidFill>
                <a:latin typeface="Calibri"/>
                <a:cs typeface="Calibri"/>
              </a:rPr>
              <a:t>Application</a:t>
            </a:r>
            <a:r>
              <a:rPr dirty="0" sz="1800" spc="5" b="1" i="1">
                <a:solidFill>
                  <a:srgbClr val="8C8C8C"/>
                </a:solidFill>
                <a:latin typeface="Calibri"/>
                <a:cs typeface="Calibri"/>
              </a:rPr>
              <a:t> </a:t>
            </a:r>
            <a:r>
              <a:rPr dirty="0" sz="1800" spc="-5" b="1" i="1">
                <a:solidFill>
                  <a:srgbClr val="8C8C8C"/>
                </a:solidFill>
                <a:latin typeface="Calibri"/>
                <a:cs typeface="Calibri"/>
              </a:rPr>
              <a:t>class </a:t>
            </a:r>
            <a:r>
              <a:rPr dirty="0" sz="1800" spc="-395" b="1" i="1">
                <a:solidFill>
                  <a:srgbClr val="8C8C8C"/>
                </a:solidFill>
                <a:latin typeface="Calibri"/>
                <a:cs typeface="Calibri"/>
              </a:rPr>
              <a:t> </a:t>
            </a:r>
            <a:r>
              <a:rPr dirty="0" sz="1800" spc="-10" b="1">
                <a:solidFill>
                  <a:srgbClr val="0033B3"/>
                </a:solidFill>
                <a:latin typeface="Calibri"/>
                <a:cs typeface="Calibri"/>
              </a:rPr>
              <a:t>public</a:t>
            </a:r>
            <a:r>
              <a:rPr dirty="0" sz="1800" b="1">
                <a:solidFill>
                  <a:srgbClr val="0033B3"/>
                </a:solidFill>
                <a:latin typeface="Calibri"/>
                <a:cs typeface="Calibri"/>
              </a:rPr>
              <a:t> </a:t>
            </a:r>
            <a:r>
              <a:rPr dirty="0" sz="1800" spc="-10" b="1">
                <a:solidFill>
                  <a:srgbClr val="0033B3"/>
                </a:solidFill>
                <a:latin typeface="Calibri"/>
                <a:cs typeface="Calibri"/>
              </a:rPr>
              <a:t>void</a:t>
            </a:r>
            <a:r>
              <a:rPr dirty="0" sz="1800" b="1">
                <a:solidFill>
                  <a:srgbClr val="0033B3"/>
                </a:solidFill>
                <a:latin typeface="Calibri"/>
                <a:cs typeface="Calibri"/>
              </a:rPr>
              <a:t> </a:t>
            </a:r>
            <a:r>
              <a:rPr dirty="0" sz="1800" spc="-15" b="1">
                <a:solidFill>
                  <a:srgbClr val="00627A"/>
                </a:solidFill>
                <a:latin typeface="Calibri"/>
                <a:cs typeface="Calibri"/>
              </a:rPr>
              <a:t>start</a:t>
            </a:r>
            <a:r>
              <a:rPr dirty="0" sz="1800" spc="-15" b="1">
                <a:latin typeface="Calibri"/>
                <a:cs typeface="Calibri"/>
              </a:rPr>
              <a:t>(Stage</a:t>
            </a:r>
            <a:r>
              <a:rPr dirty="0" sz="1800" spc="-5" b="1">
                <a:latin typeface="Calibri"/>
                <a:cs typeface="Calibri"/>
              </a:rPr>
              <a:t> </a:t>
            </a:r>
            <a:r>
              <a:rPr dirty="0" sz="1800" spc="-10" b="1">
                <a:latin typeface="Calibri"/>
                <a:cs typeface="Calibri"/>
              </a:rPr>
              <a:t>primaryStage)</a:t>
            </a:r>
            <a:r>
              <a:rPr dirty="0" sz="1800" spc="5" b="1">
                <a:latin typeface="Calibri"/>
                <a:cs typeface="Calibri"/>
              </a:rPr>
              <a:t> </a:t>
            </a:r>
            <a:r>
              <a:rPr dirty="0" sz="1800" b="1">
                <a:latin typeface="Calibri"/>
                <a:cs typeface="Calibri"/>
              </a:rPr>
              <a:t>{</a:t>
            </a:r>
            <a:endParaRPr sz="1800">
              <a:latin typeface="Calibri"/>
              <a:cs typeface="Calibri"/>
            </a:endParaRPr>
          </a:p>
          <a:p>
            <a:pPr marL="431800">
              <a:lnSpc>
                <a:spcPts val="2125"/>
              </a:lnSpc>
              <a:spcBef>
                <a:spcPts val="50"/>
              </a:spcBef>
            </a:pPr>
            <a:r>
              <a:rPr dirty="0" sz="1800" b="1" i="1">
                <a:solidFill>
                  <a:srgbClr val="8C8C8C"/>
                </a:solidFill>
                <a:latin typeface="Calibri"/>
                <a:cs typeface="Calibri"/>
              </a:rPr>
              <a:t>// </a:t>
            </a:r>
            <a:r>
              <a:rPr dirty="0" sz="1800" spc="-5" b="1" i="1">
                <a:solidFill>
                  <a:srgbClr val="8C8C8C"/>
                </a:solidFill>
                <a:latin typeface="Calibri"/>
                <a:cs typeface="Calibri"/>
              </a:rPr>
              <a:t>Hold two</a:t>
            </a:r>
            <a:r>
              <a:rPr dirty="0" sz="1800" b="1" i="1">
                <a:solidFill>
                  <a:srgbClr val="8C8C8C"/>
                </a:solidFill>
                <a:latin typeface="Calibri"/>
                <a:cs typeface="Calibri"/>
              </a:rPr>
              <a:t> </a:t>
            </a:r>
            <a:r>
              <a:rPr dirty="0" sz="1800" spc="-5" b="1" i="1">
                <a:solidFill>
                  <a:srgbClr val="8C8C8C"/>
                </a:solidFill>
                <a:latin typeface="Calibri"/>
                <a:cs typeface="Calibri"/>
              </a:rPr>
              <a:t>buttons in an</a:t>
            </a:r>
            <a:r>
              <a:rPr dirty="0" sz="1800" b="1" i="1">
                <a:solidFill>
                  <a:srgbClr val="8C8C8C"/>
                </a:solidFill>
                <a:latin typeface="Calibri"/>
                <a:cs typeface="Calibri"/>
              </a:rPr>
              <a:t> </a:t>
            </a:r>
            <a:r>
              <a:rPr dirty="0" sz="1800" spc="-10" b="1" i="1">
                <a:solidFill>
                  <a:srgbClr val="8C8C8C"/>
                </a:solidFill>
                <a:latin typeface="Calibri"/>
                <a:cs typeface="Calibri"/>
              </a:rPr>
              <a:t>HBox</a:t>
            </a:r>
            <a:endParaRPr sz="1800">
              <a:latin typeface="Calibri"/>
              <a:cs typeface="Calibri"/>
            </a:endParaRPr>
          </a:p>
          <a:p>
            <a:pPr marL="431800">
              <a:lnSpc>
                <a:spcPts val="2125"/>
              </a:lnSpc>
            </a:pPr>
            <a:r>
              <a:rPr dirty="0" sz="1800" b="1" i="1">
                <a:solidFill>
                  <a:srgbClr val="8C8C8C"/>
                </a:solidFill>
                <a:latin typeface="Calibri"/>
                <a:cs typeface="Calibri"/>
              </a:rPr>
              <a:t>//</a:t>
            </a:r>
            <a:r>
              <a:rPr dirty="0" sz="1800" spc="5" b="1" i="1">
                <a:solidFill>
                  <a:srgbClr val="8C8C8C"/>
                </a:solidFill>
                <a:latin typeface="Calibri"/>
                <a:cs typeface="Calibri"/>
              </a:rPr>
              <a:t> </a:t>
            </a:r>
            <a:r>
              <a:rPr dirty="0" sz="1800" spc="-5" b="1" i="1">
                <a:solidFill>
                  <a:srgbClr val="8C8C8C"/>
                </a:solidFill>
                <a:latin typeface="Calibri"/>
                <a:cs typeface="Calibri"/>
              </a:rPr>
              <a:t>Create</a:t>
            </a:r>
            <a:r>
              <a:rPr dirty="0" sz="1800" spc="5" b="1" i="1">
                <a:solidFill>
                  <a:srgbClr val="8C8C8C"/>
                </a:solidFill>
                <a:latin typeface="Calibri"/>
                <a:cs typeface="Calibri"/>
              </a:rPr>
              <a:t> </a:t>
            </a:r>
            <a:r>
              <a:rPr dirty="0" sz="1800" spc="-5" b="1" i="1">
                <a:solidFill>
                  <a:srgbClr val="8C8C8C"/>
                </a:solidFill>
                <a:latin typeface="Calibri"/>
                <a:cs typeface="Calibri"/>
              </a:rPr>
              <a:t>and</a:t>
            </a:r>
            <a:r>
              <a:rPr dirty="0" sz="1800" spc="5" b="1" i="1">
                <a:solidFill>
                  <a:srgbClr val="8C8C8C"/>
                </a:solidFill>
                <a:latin typeface="Calibri"/>
                <a:cs typeface="Calibri"/>
              </a:rPr>
              <a:t> </a:t>
            </a:r>
            <a:r>
              <a:rPr dirty="0" sz="1800" spc="-10" b="1" i="1">
                <a:solidFill>
                  <a:srgbClr val="8C8C8C"/>
                </a:solidFill>
                <a:latin typeface="Calibri"/>
                <a:cs typeface="Calibri"/>
              </a:rPr>
              <a:t>register</a:t>
            </a:r>
            <a:r>
              <a:rPr dirty="0" sz="1800" spc="5" b="1" i="1">
                <a:solidFill>
                  <a:srgbClr val="8C8C8C"/>
                </a:solidFill>
                <a:latin typeface="Calibri"/>
                <a:cs typeface="Calibri"/>
              </a:rPr>
              <a:t> </a:t>
            </a:r>
            <a:r>
              <a:rPr dirty="0" sz="1800" b="1" i="1">
                <a:solidFill>
                  <a:srgbClr val="8C8C8C"/>
                </a:solidFill>
                <a:latin typeface="Calibri"/>
                <a:cs typeface="Calibri"/>
              </a:rPr>
              <a:t>the</a:t>
            </a:r>
            <a:r>
              <a:rPr dirty="0" sz="1800" spc="5" b="1" i="1">
                <a:solidFill>
                  <a:srgbClr val="8C8C8C"/>
                </a:solidFill>
                <a:latin typeface="Calibri"/>
                <a:cs typeface="Calibri"/>
              </a:rPr>
              <a:t> </a:t>
            </a:r>
            <a:r>
              <a:rPr dirty="0" sz="1800" spc="-5" b="1" i="1">
                <a:solidFill>
                  <a:srgbClr val="8C8C8C"/>
                </a:solidFill>
                <a:latin typeface="Calibri"/>
                <a:cs typeface="Calibri"/>
              </a:rPr>
              <a:t>handler</a:t>
            </a:r>
            <a:endParaRPr sz="1800">
              <a:latin typeface="Calibri"/>
              <a:cs typeface="Calibri"/>
            </a:endParaRPr>
          </a:p>
          <a:p>
            <a:pPr marL="641350" marR="1958339" indent="-209550">
              <a:lnSpc>
                <a:spcPts val="2090"/>
              </a:lnSpc>
              <a:spcBef>
                <a:spcPts val="175"/>
              </a:spcBef>
            </a:pPr>
            <a:r>
              <a:rPr dirty="0" sz="1800" spc="-15" b="1">
                <a:latin typeface="Calibri"/>
                <a:cs typeface="Calibri"/>
              </a:rPr>
              <a:t>btNew.setOnAction(</a:t>
            </a:r>
            <a:r>
              <a:rPr dirty="0" sz="1800" spc="-15" b="1">
                <a:solidFill>
                  <a:srgbClr val="0033B3"/>
                </a:solidFill>
                <a:latin typeface="Calibri"/>
                <a:cs typeface="Calibri"/>
              </a:rPr>
              <a:t>new</a:t>
            </a:r>
            <a:r>
              <a:rPr dirty="0" sz="1800" spc="40" b="1">
                <a:solidFill>
                  <a:srgbClr val="0033B3"/>
                </a:solidFill>
                <a:latin typeface="Calibri"/>
                <a:cs typeface="Calibri"/>
              </a:rPr>
              <a:t> </a:t>
            </a:r>
            <a:r>
              <a:rPr dirty="0" sz="1800" spc="-15" b="1">
                <a:latin typeface="Calibri"/>
                <a:cs typeface="Calibri"/>
              </a:rPr>
              <a:t>EventHandler&lt;ActionEvent&gt;()</a:t>
            </a:r>
            <a:r>
              <a:rPr dirty="0" sz="1800" spc="50" b="1">
                <a:latin typeface="Calibri"/>
                <a:cs typeface="Calibri"/>
              </a:rPr>
              <a:t> </a:t>
            </a:r>
            <a:r>
              <a:rPr dirty="0" sz="1800" b="1">
                <a:latin typeface="Calibri"/>
                <a:cs typeface="Calibri"/>
              </a:rPr>
              <a:t>{ </a:t>
            </a:r>
            <a:r>
              <a:rPr dirty="0" sz="1800" spc="-390" b="1">
                <a:latin typeface="Calibri"/>
                <a:cs typeface="Calibri"/>
              </a:rPr>
              <a:t> </a:t>
            </a:r>
            <a:r>
              <a:rPr dirty="0" sz="1800" spc="-10" b="1">
                <a:solidFill>
                  <a:srgbClr val="9E880D"/>
                </a:solidFill>
                <a:latin typeface="Calibri"/>
                <a:cs typeface="Calibri"/>
              </a:rPr>
              <a:t>@Override</a:t>
            </a:r>
            <a:r>
              <a:rPr dirty="0" sz="1800" b="1">
                <a:solidFill>
                  <a:srgbClr val="9E880D"/>
                </a:solidFill>
                <a:latin typeface="Calibri"/>
                <a:cs typeface="Calibri"/>
              </a:rPr>
              <a:t> </a:t>
            </a:r>
            <a:r>
              <a:rPr dirty="0" sz="1800" b="1" i="1">
                <a:solidFill>
                  <a:srgbClr val="8C8C8C"/>
                </a:solidFill>
                <a:latin typeface="Calibri"/>
                <a:cs typeface="Calibri"/>
              </a:rPr>
              <a:t>//</a:t>
            </a:r>
            <a:r>
              <a:rPr dirty="0" sz="1800" spc="10" b="1" i="1">
                <a:solidFill>
                  <a:srgbClr val="8C8C8C"/>
                </a:solidFill>
                <a:latin typeface="Calibri"/>
                <a:cs typeface="Calibri"/>
              </a:rPr>
              <a:t> </a:t>
            </a:r>
            <a:r>
              <a:rPr dirty="0" sz="1800" spc="-5" b="1" i="1">
                <a:solidFill>
                  <a:srgbClr val="8C8C8C"/>
                </a:solidFill>
                <a:latin typeface="Calibri"/>
                <a:cs typeface="Calibri"/>
              </a:rPr>
              <a:t>Override</a:t>
            </a:r>
            <a:r>
              <a:rPr dirty="0" sz="1800" spc="10" b="1" i="1">
                <a:solidFill>
                  <a:srgbClr val="8C8C8C"/>
                </a:solidFill>
                <a:latin typeface="Calibri"/>
                <a:cs typeface="Calibri"/>
              </a:rPr>
              <a:t> </a:t>
            </a:r>
            <a:r>
              <a:rPr dirty="0" sz="1800" b="1" i="1">
                <a:solidFill>
                  <a:srgbClr val="8C8C8C"/>
                </a:solidFill>
                <a:latin typeface="Calibri"/>
                <a:cs typeface="Calibri"/>
              </a:rPr>
              <a:t>the</a:t>
            </a:r>
            <a:r>
              <a:rPr dirty="0" sz="1800" spc="10" b="1" i="1">
                <a:solidFill>
                  <a:srgbClr val="8C8C8C"/>
                </a:solidFill>
                <a:latin typeface="Calibri"/>
                <a:cs typeface="Calibri"/>
              </a:rPr>
              <a:t> </a:t>
            </a:r>
            <a:r>
              <a:rPr dirty="0" sz="1800" spc="-5" b="1" i="1">
                <a:solidFill>
                  <a:srgbClr val="8C8C8C"/>
                </a:solidFill>
                <a:latin typeface="Calibri"/>
                <a:cs typeface="Calibri"/>
              </a:rPr>
              <a:t>handle</a:t>
            </a:r>
            <a:r>
              <a:rPr dirty="0" sz="1800" spc="10" b="1" i="1">
                <a:solidFill>
                  <a:srgbClr val="8C8C8C"/>
                </a:solidFill>
                <a:latin typeface="Calibri"/>
                <a:cs typeface="Calibri"/>
              </a:rPr>
              <a:t> </a:t>
            </a:r>
            <a:r>
              <a:rPr dirty="0" sz="1800" spc="-5" b="1" i="1">
                <a:solidFill>
                  <a:srgbClr val="8C8C8C"/>
                </a:solidFill>
                <a:latin typeface="Calibri"/>
                <a:cs typeface="Calibri"/>
              </a:rPr>
              <a:t>method</a:t>
            </a:r>
            <a:endParaRPr sz="1800">
              <a:latin typeface="Calibri"/>
              <a:cs typeface="Calibri"/>
            </a:endParaRPr>
          </a:p>
          <a:p>
            <a:pPr marL="431800" marR="31115" indent="209550">
              <a:lnSpc>
                <a:spcPts val="2210"/>
              </a:lnSpc>
              <a:spcBef>
                <a:spcPts val="20"/>
              </a:spcBef>
            </a:pPr>
            <a:r>
              <a:rPr dirty="0" sz="1800" spc="-10" b="1">
                <a:solidFill>
                  <a:srgbClr val="0033B3"/>
                </a:solidFill>
                <a:latin typeface="Calibri"/>
                <a:cs typeface="Calibri"/>
              </a:rPr>
              <a:t>public</a:t>
            </a:r>
            <a:r>
              <a:rPr dirty="0" sz="1800" b="1">
                <a:solidFill>
                  <a:srgbClr val="0033B3"/>
                </a:solidFill>
                <a:latin typeface="Calibri"/>
                <a:cs typeface="Calibri"/>
              </a:rPr>
              <a:t> </a:t>
            </a:r>
            <a:r>
              <a:rPr dirty="0" sz="1800" spc="-10" b="1">
                <a:solidFill>
                  <a:srgbClr val="0033B3"/>
                </a:solidFill>
                <a:latin typeface="Calibri"/>
                <a:cs typeface="Calibri"/>
              </a:rPr>
              <a:t>void</a:t>
            </a:r>
            <a:r>
              <a:rPr dirty="0" sz="1800" b="1">
                <a:solidFill>
                  <a:srgbClr val="0033B3"/>
                </a:solidFill>
                <a:latin typeface="Calibri"/>
                <a:cs typeface="Calibri"/>
              </a:rPr>
              <a:t> </a:t>
            </a:r>
            <a:r>
              <a:rPr dirty="0" sz="1800" spc="-10" b="1">
                <a:solidFill>
                  <a:srgbClr val="00627A"/>
                </a:solidFill>
                <a:latin typeface="Calibri"/>
                <a:cs typeface="Calibri"/>
              </a:rPr>
              <a:t>handle</a:t>
            </a:r>
            <a:r>
              <a:rPr dirty="0" sz="1800" spc="-10" b="1">
                <a:latin typeface="Calibri"/>
                <a:cs typeface="Calibri"/>
              </a:rPr>
              <a:t>(ActionEvent</a:t>
            </a:r>
            <a:r>
              <a:rPr dirty="0" sz="1800" b="1">
                <a:latin typeface="Calibri"/>
                <a:cs typeface="Calibri"/>
              </a:rPr>
              <a:t> </a:t>
            </a:r>
            <a:r>
              <a:rPr dirty="0" sz="1800" spc="-5" b="1">
                <a:latin typeface="Calibri"/>
                <a:cs typeface="Calibri"/>
              </a:rPr>
              <a:t>e)</a:t>
            </a:r>
            <a:r>
              <a:rPr dirty="0" sz="1800" spc="5" b="1">
                <a:latin typeface="Calibri"/>
                <a:cs typeface="Calibri"/>
              </a:rPr>
              <a:t> </a:t>
            </a:r>
            <a:r>
              <a:rPr dirty="0" sz="1800" b="1">
                <a:latin typeface="Calibri"/>
                <a:cs typeface="Calibri"/>
              </a:rPr>
              <a:t>{</a:t>
            </a:r>
            <a:r>
              <a:rPr dirty="0" sz="1800" spc="10" b="1">
                <a:latin typeface="Calibri"/>
                <a:cs typeface="Calibri"/>
              </a:rPr>
              <a:t> </a:t>
            </a:r>
            <a:r>
              <a:rPr dirty="0" sz="1800" spc="-10" b="1">
                <a:latin typeface="Calibri"/>
                <a:cs typeface="Calibri"/>
              </a:rPr>
              <a:t>System.</a:t>
            </a:r>
            <a:r>
              <a:rPr dirty="0" sz="1800" spc="-10" b="1" i="1">
                <a:solidFill>
                  <a:srgbClr val="871094"/>
                </a:solidFill>
                <a:latin typeface="Calibri"/>
                <a:cs typeface="Calibri"/>
              </a:rPr>
              <a:t>out</a:t>
            </a:r>
            <a:r>
              <a:rPr dirty="0" sz="1800" spc="-10" b="1">
                <a:latin typeface="Calibri"/>
                <a:cs typeface="Calibri"/>
              </a:rPr>
              <a:t>.println(</a:t>
            </a:r>
            <a:r>
              <a:rPr dirty="0" sz="1800" spc="-10" b="1">
                <a:solidFill>
                  <a:srgbClr val="067D17"/>
                </a:solidFill>
                <a:latin typeface="Calibri"/>
                <a:cs typeface="Calibri"/>
              </a:rPr>
              <a:t>"Process</a:t>
            </a:r>
            <a:r>
              <a:rPr dirty="0" sz="1800" b="1">
                <a:solidFill>
                  <a:srgbClr val="067D17"/>
                </a:solidFill>
                <a:latin typeface="Calibri"/>
                <a:cs typeface="Calibri"/>
              </a:rPr>
              <a:t> </a:t>
            </a:r>
            <a:r>
              <a:rPr dirty="0" sz="1800" spc="-5" b="1">
                <a:solidFill>
                  <a:srgbClr val="067D17"/>
                </a:solidFill>
                <a:latin typeface="Calibri"/>
                <a:cs typeface="Calibri"/>
              </a:rPr>
              <a:t>New"</a:t>
            </a:r>
            <a:r>
              <a:rPr dirty="0" sz="1800" spc="-5" b="1">
                <a:latin typeface="Calibri"/>
                <a:cs typeface="Calibri"/>
              </a:rPr>
              <a:t>);}}); </a:t>
            </a:r>
            <a:r>
              <a:rPr dirty="0" sz="1800" spc="-395" b="1">
                <a:latin typeface="Calibri"/>
                <a:cs typeface="Calibri"/>
              </a:rPr>
              <a:t> </a:t>
            </a:r>
            <a:r>
              <a:rPr dirty="0" sz="1800" spc="-10" b="1">
                <a:latin typeface="Calibri"/>
                <a:cs typeface="Calibri"/>
              </a:rPr>
              <a:t>btOpen.setOnAction(</a:t>
            </a:r>
            <a:r>
              <a:rPr dirty="0" sz="1800" spc="-10" b="1">
                <a:solidFill>
                  <a:srgbClr val="0033B3"/>
                </a:solidFill>
                <a:latin typeface="Calibri"/>
                <a:cs typeface="Calibri"/>
              </a:rPr>
              <a:t>new</a:t>
            </a:r>
            <a:r>
              <a:rPr dirty="0" sz="1800" b="1">
                <a:solidFill>
                  <a:srgbClr val="0033B3"/>
                </a:solidFill>
                <a:latin typeface="Calibri"/>
                <a:cs typeface="Calibri"/>
              </a:rPr>
              <a:t> </a:t>
            </a:r>
            <a:r>
              <a:rPr dirty="0" sz="1800" spc="-15" b="1">
                <a:latin typeface="Calibri"/>
                <a:cs typeface="Calibri"/>
              </a:rPr>
              <a:t>EventHandler&lt;ActionEvent&gt;()</a:t>
            </a:r>
            <a:r>
              <a:rPr dirty="0" sz="1800" spc="10" b="1">
                <a:latin typeface="Calibri"/>
                <a:cs typeface="Calibri"/>
              </a:rPr>
              <a:t> </a:t>
            </a:r>
            <a:r>
              <a:rPr dirty="0" sz="1800" b="1">
                <a:latin typeface="Calibri"/>
                <a:cs typeface="Calibri"/>
              </a:rPr>
              <a:t>{</a:t>
            </a:r>
            <a:endParaRPr sz="1800">
              <a:latin typeface="Calibri"/>
              <a:cs typeface="Calibri"/>
            </a:endParaRPr>
          </a:p>
          <a:p>
            <a:pPr marL="641350">
              <a:lnSpc>
                <a:spcPts val="2005"/>
              </a:lnSpc>
            </a:pPr>
            <a:r>
              <a:rPr dirty="0" sz="1800" spc="-10" b="1">
                <a:solidFill>
                  <a:srgbClr val="9E880D"/>
                </a:solidFill>
                <a:latin typeface="Calibri"/>
                <a:cs typeface="Calibri"/>
              </a:rPr>
              <a:t>@Override</a:t>
            </a:r>
            <a:r>
              <a:rPr dirty="0" sz="1800" b="1">
                <a:solidFill>
                  <a:srgbClr val="9E880D"/>
                </a:solidFill>
                <a:latin typeface="Calibri"/>
                <a:cs typeface="Calibri"/>
              </a:rPr>
              <a:t> </a:t>
            </a:r>
            <a:r>
              <a:rPr dirty="0" sz="1800" b="1" i="1">
                <a:solidFill>
                  <a:srgbClr val="8C8C8C"/>
                </a:solidFill>
                <a:latin typeface="Calibri"/>
                <a:cs typeface="Calibri"/>
              </a:rPr>
              <a:t>//</a:t>
            </a:r>
            <a:r>
              <a:rPr dirty="0" sz="1800" spc="10" b="1" i="1">
                <a:solidFill>
                  <a:srgbClr val="8C8C8C"/>
                </a:solidFill>
                <a:latin typeface="Calibri"/>
                <a:cs typeface="Calibri"/>
              </a:rPr>
              <a:t> </a:t>
            </a:r>
            <a:r>
              <a:rPr dirty="0" sz="1800" spc="-5" b="1" i="1">
                <a:solidFill>
                  <a:srgbClr val="8C8C8C"/>
                </a:solidFill>
                <a:latin typeface="Calibri"/>
                <a:cs typeface="Calibri"/>
              </a:rPr>
              <a:t>Override</a:t>
            </a:r>
            <a:r>
              <a:rPr dirty="0" sz="1800" spc="10" b="1" i="1">
                <a:solidFill>
                  <a:srgbClr val="8C8C8C"/>
                </a:solidFill>
                <a:latin typeface="Calibri"/>
                <a:cs typeface="Calibri"/>
              </a:rPr>
              <a:t> </a:t>
            </a:r>
            <a:r>
              <a:rPr dirty="0" sz="1800" b="1" i="1">
                <a:solidFill>
                  <a:srgbClr val="8C8C8C"/>
                </a:solidFill>
                <a:latin typeface="Calibri"/>
                <a:cs typeface="Calibri"/>
              </a:rPr>
              <a:t>the</a:t>
            </a:r>
            <a:r>
              <a:rPr dirty="0" sz="1800" spc="10" b="1" i="1">
                <a:solidFill>
                  <a:srgbClr val="8C8C8C"/>
                </a:solidFill>
                <a:latin typeface="Calibri"/>
                <a:cs typeface="Calibri"/>
              </a:rPr>
              <a:t> </a:t>
            </a:r>
            <a:r>
              <a:rPr dirty="0" sz="1800" spc="-5" b="1" i="1">
                <a:solidFill>
                  <a:srgbClr val="8C8C8C"/>
                </a:solidFill>
                <a:latin typeface="Calibri"/>
                <a:cs typeface="Calibri"/>
              </a:rPr>
              <a:t>handle</a:t>
            </a:r>
            <a:r>
              <a:rPr dirty="0" sz="1800" spc="10" b="1" i="1">
                <a:solidFill>
                  <a:srgbClr val="8C8C8C"/>
                </a:solidFill>
                <a:latin typeface="Calibri"/>
                <a:cs typeface="Calibri"/>
              </a:rPr>
              <a:t> </a:t>
            </a:r>
            <a:r>
              <a:rPr dirty="0" sz="1800" spc="-5" b="1" i="1">
                <a:solidFill>
                  <a:srgbClr val="8C8C8C"/>
                </a:solidFill>
                <a:latin typeface="Calibri"/>
                <a:cs typeface="Calibri"/>
              </a:rPr>
              <a:t>method</a:t>
            </a:r>
            <a:endParaRPr sz="1800">
              <a:latin typeface="Calibri"/>
              <a:cs typeface="Calibri"/>
            </a:endParaRPr>
          </a:p>
          <a:p>
            <a:pPr marL="431800" marR="5080" indent="209550">
              <a:lnSpc>
                <a:spcPts val="2090"/>
              </a:lnSpc>
              <a:spcBef>
                <a:spcPts val="175"/>
              </a:spcBef>
            </a:pPr>
            <a:r>
              <a:rPr dirty="0" sz="1800" spc="-10" b="1">
                <a:solidFill>
                  <a:srgbClr val="0033B3"/>
                </a:solidFill>
                <a:latin typeface="Calibri"/>
                <a:cs typeface="Calibri"/>
              </a:rPr>
              <a:t>public</a:t>
            </a:r>
            <a:r>
              <a:rPr dirty="0" sz="1800" b="1">
                <a:solidFill>
                  <a:srgbClr val="0033B3"/>
                </a:solidFill>
                <a:latin typeface="Calibri"/>
                <a:cs typeface="Calibri"/>
              </a:rPr>
              <a:t> </a:t>
            </a:r>
            <a:r>
              <a:rPr dirty="0" sz="1800" spc="-10" b="1">
                <a:solidFill>
                  <a:srgbClr val="0033B3"/>
                </a:solidFill>
                <a:latin typeface="Calibri"/>
                <a:cs typeface="Calibri"/>
              </a:rPr>
              <a:t>void</a:t>
            </a:r>
            <a:r>
              <a:rPr dirty="0" sz="1800" spc="5" b="1">
                <a:solidFill>
                  <a:srgbClr val="0033B3"/>
                </a:solidFill>
                <a:latin typeface="Calibri"/>
                <a:cs typeface="Calibri"/>
              </a:rPr>
              <a:t> </a:t>
            </a:r>
            <a:r>
              <a:rPr dirty="0" sz="1800" spc="-10" b="1">
                <a:solidFill>
                  <a:srgbClr val="00627A"/>
                </a:solidFill>
                <a:latin typeface="Calibri"/>
                <a:cs typeface="Calibri"/>
              </a:rPr>
              <a:t>handle</a:t>
            </a:r>
            <a:r>
              <a:rPr dirty="0" sz="1800" spc="-10" b="1">
                <a:latin typeface="Calibri"/>
                <a:cs typeface="Calibri"/>
              </a:rPr>
              <a:t>(ActionEvent</a:t>
            </a:r>
            <a:r>
              <a:rPr dirty="0" sz="1800" spc="5" b="1">
                <a:latin typeface="Calibri"/>
                <a:cs typeface="Calibri"/>
              </a:rPr>
              <a:t> </a:t>
            </a:r>
            <a:r>
              <a:rPr dirty="0" sz="1800" spc="-5" b="1">
                <a:latin typeface="Calibri"/>
                <a:cs typeface="Calibri"/>
              </a:rPr>
              <a:t>e)</a:t>
            </a:r>
            <a:r>
              <a:rPr dirty="0" sz="1800" spc="5" b="1">
                <a:latin typeface="Calibri"/>
                <a:cs typeface="Calibri"/>
              </a:rPr>
              <a:t> </a:t>
            </a:r>
            <a:r>
              <a:rPr dirty="0" sz="1800" spc="-10" b="1">
                <a:latin typeface="Calibri"/>
                <a:cs typeface="Calibri"/>
              </a:rPr>
              <a:t>{System.</a:t>
            </a:r>
            <a:r>
              <a:rPr dirty="0" sz="1800" spc="-10" b="1" i="1">
                <a:solidFill>
                  <a:srgbClr val="871094"/>
                </a:solidFill>
                <a:latin typeface="Calibri"/>
                <a:cs typeface="Calibri"/>
              </a:rPr>
              <a:t>out</a:t>
            </a:r>
            <a:r>
              <a:rPr dirty="0" sz="1800" spc="-10" b="1">
                <a:latin typeface="Calibri"/>
                <a:cs typeface="Calibri"/>
              </a:rPr>
              <a:t>.println(</a:t>
            </a:r>
            <a:r>
              <a:rPr dirty="0" sz="1800" spc="-10" b="1">
                <a:solidFill>
                  <a:srgbClr val="067D17"/>
                </a:solidFill>
                <a:latin typeface="Calibri"/>
                <a:cs typeface="Calibri"/>
              </a:rPr>
              <a:t>"Process</a:t>
            </a:r>
            <a:r>
              <a:rPr dirty="0" sz="1800" spc="5" b="1">
                <a:solidFill>
                  <a:srgbClr val="067D17"/>
                </a:solidFill>
                <a:latin typeface="Calibri"/>
                <a:cs typeface="Calibri"/>
              </a:rPr>
              <a:t> </a:t>
            </a:r>
            <a:r>
              <a:rPr dirty="0" sz="1800" spc="-5" b="1">
                <a:solidFill>
                  <a:srgbClr val="067D17"/>
                </a:solidFill>
                <a:latin typeface="Calibri"/>
                <a:cs typeface="Calibri"/>
              </a:rPr>
              <a:t>Open"</a:t>
            </a:r>
            <a:r>
              <a:rPr dirty="0" sz="1800" spc="-5" b="1">
                <a:latin typeface="Calibri"/>
                <a:cs typeface="Calibri"/>
              </a:rPr>
              <a:t>);}}); </a:t>
            </a:r>
            <a:r>
              <a:rPr dirty="0" sz="1800" spc="-390" b="1">
                <a:latin typeface="Calibri"/>
                <a:cs typeface="Calibri"/>
              </a:rPr>
              <a:t> </a:t>
            </a:r>
            <a:r>
              <a:rPr dirty="0" sz="1800" spc="-10" b="1">
                <a:latin typeface="Calibri"/>
                <a:cs typeface="Calibri"/>
              </a:rPr>
              <a:t>btSave.setOnAction(</a:t>
            </a:r>
            <a:r>
              <a:rPr dirty="0" sz="1800" spc="-10" b="1">
                <a:solidFill>
                  <a:srgbClr val="0033B3"/>
                </a:solidFill>
                <a:latin typeface="Calibri"/>
                <a:cs typeface="Calibri"/>
              </a:rPr>
              <a:t>new</a:t>
            </a:r>
            <a:r>
              <a:rPr dirty="0" sz="1800" b="1">
                <a:solidFill>
                  <a:srgbClr val="0033B3"/>
                </a:solidFill>
                <a:latin typeface="Calibri"/>
                <a:cs typeface="Calibri"/>
              </a:rPr>
              <a:t> </a:t>
            </a:r>
            <a:r>
              <a:rPr dirty="0" sz="1800" spc="-15" b="1">
                <a:latin typeface="Calibri"/>
                <a:cs typeface="Calibri"/>
              </a:rPr>
              <a:t>EventHandler&lt;ActionEvent&gt;()</a:t>
            </a:r>
            <a:r>
              <a:rPr dirty="0" sz="1800" spc="5" b="1">
                <a:latin typeface="Calibri"/>
                <a:cs typeface="Calibri"/>
              </a:rPr>
              <a:t> </a:t>
            </a:r>
            <a:r>
              <a:rPr dirty="0" sz="1800" b="1">
                <a:latin typeface="Calibri"/>
                <a:cs typeface="Calibri"/>
              </a:rPr>
              <a:t>{</a:t>
            </a:r>
            <a:endParaRPr sz="1800">
              <a:latin typeface="Calibri"/>
              <a:cs typeface="Calibri"/>
            </a:endParaRPr>
          </a:p>
          <a:p>
            <a:pPr marL="641350">
              <a:lnSpc>
                <a:spcPts val="2150"/>
              </a:lnSpc>
            </a:pPr>
            <a:r>
              <a:rPr dirty="0" sz="1800" spc="-10" b="1">
                <a:solidFill>
                  <a:srgbClr val="9E880D"/>
                </a:solidFill>
                <a:latin typeface="Calibri"/>
                <a:cs typeface="Calibri"/>
              </a:rPr>
              <a:t>@Override</a:t>
            </a:r>
            <a:r>
              <a:rPr dirty="0" sz="1800" b="1">
                <a:solidFill>
                  <a:srgbClr val="9E880D"/>
                </a:solidFill>
                <a:latin typeface="Calibri"/>
                <a:cs typeface="Calibri"/>
              </a:rPr>
              <a:t> </a:t>
            </a:r>
            <a:r>
              <a:rPr dirty="0" sz="1800" b="1" i="1">
                <a:solidFill>
                  <a:srgbClr val="8C8C8C"/>
                </a:solidFill>
                <a:latin typeface="Calibri"/>
                <a:cs typeface="Calibri"/>
              </a:rPr>
              <a:t>//</a:t>
            </a:r>
            <a:r>
              <a:rPr dirty="0" sz="1800" spc="10" b="1" i="1">
                <a:solidFill>
                  <a:srgbClr val="8C8C8C"/>
                </a:solidFill>
                <a:latin typeface="Calibri"/>
                <a:cs typeface="Calibri"/>
              </a:rPr>
              <a:t> </a:t>
            </a:r>
            <a:r>
              <a:rPr dirty="0" sz="1800" spc="-5" b="1" i="1">
                <a:solidFill>
                  <a:srgbClr val="8C8C8C"/>
                </a:solidFill>
                <a:latin typeface="Calibri"/>
                <a:cs typeface="Calibri"/>
              </a:rPr>
              <a:t>Override</a:t>
            </a:r>
            <a:r>
              <a:rPr dirty="0" sz="1800" spc="10" b="1" i="1">
                <a:solidFill>
                  <a:srgbClr val="8C8C8C"/>
                </a:solidFill>
                <a:latin typeface="Calibri"/>
                <a:cs typeface="Calibri"/>
              </a:rPr>
              <a:t> </a:t>
            </a:r>
            <a:r>
              <a:rPr dirty="0" sz="1800" b="1" i="1">
                <a:solidFill>
                  <a:srgbClr val="8C8C8C"/>
                </a:solidFill>
                <a:latin typeface="Calibri"/>
                <a:cs typeface="Calibri"/>
              </a:rPr>
              <a:t>the</a:t>
            </a:r>
            <a:r>
              <a:rPr dirty="0" sz="1800" spc="10" b="1" i="1">
                <a:solidFill>
                  <a:srgbClr val="8C8C8C"/>
                </a:solidFill>
                <a:latin typeface="Calibri"/>
                <a:cs typeface="Calibri"/>
              </a:rPr>
              <a:t> </a:t>
            </a:r>
            <a:r>
              <a:rPr dirty="0" sz="1800" spc="-5" b="1" i="1">
                <a:solidFill>
                  <a:srgbClr val="8C8C8C"/>
                </a:solidFill>
                <a:latin typeface="Calibri"/>
                <a:cs typeface="Calibri"/>
              </a:rPr>
              <a:t>handle</a:t>
            </a:r>
            <a:r>
              <a:rPr dirty="0" sz="1800" spc="10" b="1" i="1">
                <a:solidFill>
                  <a:srgbClr val="8C8C8C"/>
                </a:solidFill>
                <a:latin typeface="Calibri"/>
                <a:cs typeface="Calibri"/>
              </a:rPr>
              <a:t> </a:t>
            </a:r>
            <a:r>
              <a:rPr dirty="0" sz="1800" spc="-5" b="1" i="1">
                <a:solidFill>
                  <a:srgbClr val="8C8C8C"/>
                </a:solidFill>
                <a:latin typeface="Calibri"/>
                <a:cs typeface="Calibri"/>
              </a:rPr>
              <a:t>method</a:t>
            </a:r>
            <a:endParaRPr sz="1800">
              <a:latin typeface="Calibri"/>
              <a:cs typeface="Calibri"/>
            </a:endParaRPr>
          </a:p>
          <a:p>
            <a:pPr marL="431800" marR="80010" indent="209550">
              <a:lnSpc>
                <a:spcPts val="2090"/>
              </a:lnSpc>
              <a:spcBef>
                <a:spcPts val="175"/>
              </a:spcBef>
            </a:pPr>
            <a:r>
              <a:rPr dirty="0" sz="1800" spc="-10" b="1">
                <a:solidFill>
                  <a:srgbClr val="0033B3"/>
                </a:solidFill>
                <a:latin typeface="Calibri"/>
                <a:cs typeface="Calibri"/>
              </a:rPr>
              <a:t>public</a:t>
            </a:r>
            <a:r>
              <a:rPr dirty="0" sz="1800" spc="-5" b="1">
                <a:solidFill>
                  <a:srgbClr val="0033B3"/>
                </a:solidFill>
                <a:latin typeface="Calibri"/>
                <a:cs typeface="Calibri"/>
              </a:rPr>
              <a:t> </a:t>
            </a:r>
            <a:r>
              <a:rPr dirty="0" sz="1800" spc="-10" b="1">
                <a:solidFill>
                  <a:srgbClr val="0033B3"/>
                </a:solidFill>
                <a:latin typeface="Calibri"/>
                <a:cs typeface="Calibri"/>
              </a:rPr>
              <a:t>void</a:t>
            </a:r>
            <a:r>
              <a:rPr dirty="0" sz="1800" spc="-5" b="1">
                <a:solidFill>
                  <a:srgbClr val="0033B3"/>
                </a:solidFill>
                <a:latin typeface="Calibri"/>
                <a:cs typeface="Calibri"/>
              </a:rPr>
              <a:t> </a:t>
            </a:r>
            <a:r>
              <a:rPr dirty="0" sz="1800" spc="-10" b="1">
                <a:solidFill>
                  <a:srgbClr val="00627A"/>
                </a:solidFill>
                <a:latin typeface="Calibri"/>
                <a:cs typeface="Calibri"/>
              </a:rPr>
              <a:t>handle</a:t>
            </a:r>
            <a:r>
              <a:rPr dirty="0" sz="1800" spc="-10" b="1">
                <a:latin typeface="Calibri"/>
                <a:cs typeface="Calibri"/>
              </a:rPr>
              <a:t>(ActionEvent</a:t>
            </a:r>
            <a:r>
              <a:rPr dirty="0" sz="1800" spc="-5" b="1">
                <a:latin typeface="Calibri"/>
                <a:cs typeface="Calibri"/>
              </a:rPr>
              <a:t> e)</a:t>
            </a:r>
            <a:r>
              <a:rPr dirty="0" sz="1800" spc="5" b="1">
                <a:latin typeface="Calibri"/>
                <a:cs typeface="Calibri"/>
              </a:rPr>
              <a:t> </a:t>
            </a:r>
            <a:r>
              <a:rPr dirty="0" sz="1800" spc="-10" b="1">
                <a:latin typeface="Calibri"/>
                <a:cs typeface="Calibri"/>
              </a:rPr>
              <a:t>{System.</a:t>
            </a:r>
            <a:r>
              <a:rPr dirty="0" sz="1800" spc="-10" b="1" i="1">
                <a:solidFill>
                  <a:srgbClr val="871094"/>
                </a:solidFill>
                <a:latin typeface="Calibri"/>
                <a:cs typeface="Calibri"/>
              </a:rPr>
              <a:t>out</a:t>
            </a:r>
            <a:r>
              <a:rPr dirty="0" sz="1800" spc="-10" b="1">
                <a:latin typeface="Calibri"/>
                <a:cs typeface="Calibri"/>
              </a:rPr>
              <a:t>.println(</a:t>
            </a:r>
            <a:r>
              <a:rPr dirty="0" sz="1800" spc="-10" b="1">
                <a:solidFill>
                  <a:srgbClr val="067D17"/>
                </a:solidFill>
                <a:latin typeface="Calibri"/>
                <a:cs typeface="Calibri"/>
              </a:rPr>
              <a:t>"Process</a:t>
            </a:r>
            <a:r>
              <a:rPr dirty="0" sz="1800" spc="-5" b="1">
                <a:solidFill>
                  <a:srgbClr val="067D17"/>
                </a:solidFill>
                <a:latin typeface="Calibri"/>
                <a:cs typeface="Calibri"/>
              </a:rPr>
              <a:t> Save"</a:t>
            </a:r>
            <a:r>
              <a:rPr dirty="0" sz="1800" spc="-5" b="1">
                <a:latin typeface="Calibri"/>
                <a:cs typeface="Calibri"/>
              </a:rPr>
              <a:t>);}}); </a:t>
            </a:r>
            <a:r>
              <a:rPr dirty="0" sz="1800" spc="-395" b="1">
                <a:latin typeface="Calibri"/>
                <a:cs typeface="Calibri"/>
              </a:rPr>
              <a:t> </a:t>
            </a:r>
            <a:r>
              <a:rPr dirty="0" sz="1800" spc="-10" b="1">
                <a:latin typeface="Calibri"/>
                <a:cs typeface="Calibri"/>
              </a:rPr>
              <a:t>btPrint.setOnAction(</a:t>
            </a:r>
            <a:r>
              <a:rPr dirty="0" sz="1800" spc="-10" b="1">
                <a:solidFill>
                  <a:srgbClr val="0033B3"/>
                </a:solidFill>
                <a:latin typeface="Calibri"/>
                <a:cs typeface="Calibri"/>
              </a:rPr>
              <a:t>new</a:t>
            </a:r>
            <a:r>
              <a:rPr dirty="0" sz="1800" b="1">
                <a:solidFill>
                  <a:srgbClr val="0033B3"/>
                </a:solidFill>
                <a:latin typeface="Calibri"/>
                <a:cs typeface="Calibri"/>
              </a:rPr>
              <a:t> </a:t>
            </a:r>
            <a:r>
              <a:rPr dirty="0" sz="1800" spc="-15" b="1">
                <a:latin typeface="Calibri"/>
                <a:cs typeface="Calibri"/>
              </a:rPr>
              <a:t>EventHandler&lt;ActionEvent&gt;()</a:t>
            </a:r>
            <a:r>
              <a:rPr dirty="0" sz="1800" spc="10" b="1">
                <a:latin typeface="Calibri"/>
                <a:cs typeface="Calibri"/>
              </a:rPr>
              <a:t> </a:t>
            </a:r>
            <a:r>
              <a:rPr dirty="0" sz="1800" b="1">
                <a:latin typeface="Calibri"/>
                <a:cs typeface="Calibri"/>
              </a:rPr>
              <a:t>{</a:t>
            </a:r>
            <a:endParaRPr sz="1800">
              <a:latin typeface="Calibri"/>
              <a:cs typeface="Calibri"/>
            </a:endParaRPr>
          </a:p>
          <a:p>
            <a:pPr marL="641350">
              <a:lnSpc>
                <a:spcPts val="2110"/>
              </a:lnSpc>
            </a:pPr>
            <a:r>
              <a:rPr dirty="0" sz="1800" spc="-10" b="1">
                <a:solidFill>
                  <a:srgbClr val="9E880D"/>
                </a:solidFill>
                <a:latin typeface="Calibri"/>
                <a:cs typeface="Calibri"/>
              </a:rPr>
              <a:t>@Override</a:t>
            </a:r>
            <a:r>
              <a:rPr dirty="0" sz="1800" b="1">
                <a:solidFill>
                  <a:srgbClr val="9E880D"/>
                </a:solidFill>
                <a:latin typeface="Calibri"/>
                <a:cs typeface="Calibri"/>
              </a:rPr>
              <a:t> </a:t>
            </a:r>
            <a:r>
              <a:rPr dirty="0" sz="1800" b="1" i="1">
                <a:solidFill>
                  <a:srgbClr val="8C8C8C"/>
                </a:solidFill>
                <a:latin typeface="Calibri"/>
                <a:cs typeface="Calibri"/>
              </a:rPr>
              <a:t>//</a:t>
            </a:r>
            <a:r>
              <a:rPr dirty="0" sz="1800" spc="10" b="1" i="1">
                <a:solidFill>
                  <a:srgbClr val="8C8C8C"/>
                </a:solidFill>
                <a:latin typeface="Calibri"/>
                <a:cs typeface="Calibri"/>
              </a:rPr>
              <a:t> </a:t>
            </a:r>
            <a:r>
              <a:rPr dirty="0" sz="1800" spc="-5" b="1" i="1">
                <a:solidFill>
                  <a:srgbClr val="8C8C8C"/>
                </a:solidFill>
                <a:latin typeface="Calibri"/>
                <a:cs typeface="Calibri"/>
              </a:rPr>
              <a:t>Override</a:t>
            </a:r>
            <a:r>
              <a:rPr dirty="0" sz="1800" spc="10" b="1" i="1">
                <a:solidFill>
                  <a:srgbClr val="8C8C8C"/>
                </a:solidFill>
                <a:latin typeface="Calibri"/>
                <a:cs typeface="Calibri"/>
              </a:rPr>
              <a:t> </a:t>
            </a:r>
            <a:r>
              <a:rPr dirty="0" sz="1800" b="1" i="1">
                <a:solidFill>
                  <a:srgbClr val="8C8C8C"/>
                </a:solidFill>
                <a:latin typeface="Calibri"/>
                <a:cs typeface="Calibri"/>
              </a:rPr>
              <a:t>the</a:t>
            </a:r>
            <a:r>
              <a:rPr dirty="0" sz="1800" spc="10" b="1" i="1">
                <a:solidFill>
                  <a:srgbClr val="8C8C8C"/>
                </a:solidFill>
                <a:latin typeface="Calibri"/>
                <a:cs typeface="Calibri"/>
              </a:rPr>
              <a:t> </a:t>
            </a:r>
            <a:r>
              <a:rPr dirty="0" sz="1800" spc="-5" b="1" i="1">
                <a:solidFill>
                  <a:srgbClr val="8C8C8C"/>
                </a:solidFill>
                <a:latin typeface="Calibri"/>
                <a:cs typeface="Calibri"/>
              </a:rPr>
              <a:t>handle</a:t>
            </a:r>
            <a:r>
              <a:rPr dirty="0" sz="1800" spc="10" b="1" i="1">
                <a:solidFill>
                  <a:srgbClr val="8C8C8C"/>
                </a:solidFill>
                <a:latin typeface="Calibri"/>
                <a:cs typeface="Calibri"/>
              </a:rPr>
              <a:t> </a:t>
            </a:r>
            <a:r>
              <a:rPr dirty="0" sz="1800" spc="-5" b="1" i="1">
                <a:solidFill>
                  <a:srgbClr val="8C8C8C"/>
                </a:solidFill>
                <a:latin typeface="Calibri"/>
                <a:cs typeface="Calibri"/>
              </a:rPr>
              <a:t>method</a:t>
            </a:r>
            <a:endParaRPr sz="1800">
              <a:latin typeface="Calibri"/>
              <a:cs typeface="Calibri"/>
            </a:endParaRPr>
          </a:p>
          <a:p>
            <a:pPr marL="641350">
              <a:lnSpc>
                <a:spcPts val="2125"/>
              </a:lnSpc>
            </a:pPr>
            <a:r>
              <a:rPr dirty="0" sz="1800" spc="-10" b="1">
                <a:solidFill>
                  <a:srgbClr val="0033B3"/>
                </a:solidFill>
                <a:latin typeface="Calibri"/>
                <a:cs typeface="Calibri"/>
              </a:rPr>
              <a:t>public</a:t>
            </a:r>
            <a:r>
              <a:rPr dirty="0" sz="1800" b="1">
                <a:solidFill>
                  <a:srgbClr val="0033B3"/>
                </a:solidFill>
                <a:latin typeface="Calibri"/>
                <a:cs typeface="Calibri"/>
              </a:rPr>
              <a:t> </a:t>
            </a:r>
            <a:r>
              <a:rPr dirty="0" sz="1800" spc="-10" b="1">
                <a:solidFill>
                  <a:srgbClr val="0033B3"/>
                </a:solidFill>
                <a:latin typeface="Calibri"/>
                <a:cs typeface="Calibri"/>
              </a:rPr>
              <a:t>void</a:t>
            </a:r>
            <a:r>
              <a:rPr dirty="0" sz="1800" b="1">
                <a:solidFill>
                  <a:srgbClr val="0033B3"/>
                </a:solidFill>
                <a:latin typeface="Calibri"/>
                <a:cs typeface="Calibri"/>
              </a:rPr>
              <a:t> </a:t>
            </a:r>
            <a:r>
              <a:rPr dirty="0" sz="1800" spc="-10" b="1">
                <a:solidFill>
                  <a:srgbClr val="00627A"/>
                </a:solidFill>
                <a:latin typeface="Calibri"/>
                <a:cs typeface="Calibri"/>
              </a:rPr>
              <a:t>handle</a:t>
            </a:r>
            <a:r>
              <a:rPr dirty="0" sz="1800" spc="-10" b="1">
                <a:latin typeface="Calibri"/>
                <a:cs typeface="Calibri"/>
              </a:rPr>
              <a:t>(ActionEvent</a:t>
            </a:r>
            <a:r>
              <a:rPr dirty="0" sz="1800" spc="5" b="1">
                <a:latin typeface="Calibri"/>
                <a:cs typeface="Calibri"/>
              </a:rPr>
              <a:t> </a:t>
            </a:r>
            <a:r>
              <a:rPr dirty="0" sz="1800" spc="-5" b="1">
                <a:latin typeface="Calibri"/>
                <a:cs typeface="Calibri"/>
              </a:rPr>
              <a:t>e)</a:t>
            </a:r>
            <a:r>
              <a:rPr dirty="0" sz="1800" spc="5" b="1">
                <a:latin typeface="Calibri"/>
                <a:cs typeface="Calibri"/>
              </a:rPr>
              <a:t> </a:t>
            </a:r>
            <a:r>
              <a:rPr dirty="0" sz="1800" spc="-10" b="1">
                <a:latin typeface="Calibri"/>
                <a:cs typeface="Calibri"/>
              </a:rPr>
              <a:t>{System.</a:t>
            </a:r>
            <a:r>
              <a:rPr dirty="0" sz="1800" spc="-10" b="1" i="1">
                <a:solidFill>
                  <a:srgbClr val="871094"/>
                </a:solidFill>
                <a:latin typeface="Calibri"/>
                <a:cs typeface="Calibri"/>
              </a:rPr>
              <a:t>out</a:t>
            </a:r>
            <a:r>
              <a:rPr dirty="0" sz="1800" spc="-10" b="1">
                <a:latin typeface="Calibri"/>
                <a:cs typeface="Calibri"/>
              </a:rPr>
              <a:t>.println(</a:t>
            </a:r>
            <a:r>
              <a:rPr dirty="0" sz="1800" spc="-10" b="1">
                <a:solidFill>
                  <a:srgbClr val="067D17"/>
                </a:solidFill>
                <a:latin typeface="Calibri"/>
                <a:cs typeface="Calibri"/>
              </a:rPr>
              <a:t>"Process</a:t>
            </a:r>
            <a:r>
              <a:rPr dirty="0" sz="1800" spc="5" b="1">
                <a:solidFill>
                  <a:srgbClr val="067D17"/>
                </a:solidFill>
                <a:latin typeface="Calibri"/>
                <a:cs typeface="Calibri"/>
              </a:rPr>
              <a:t> </a:t>
            </a:r>
            <a:r>
              <a:rPr dirty="0" sz="1800" spc="-5" b="1">
                <a:solidFill>
                  <a:srgbClr val="067D17"/>
                </a:solidFill>
                <a:latin typeface="Calibri"/>
                <a:cs typeface="Calibri"/>
              </a:rPr>
              <a:t>Print"</a:t>
            </a:r>
            <a:r>
              <a:rPr dirty="0" sz="1800" spc="-5" b="1">
                <a:latin typeface="Calibri"/>
                <a:cs typeface="Calibri"/>
              </a:rPr>
              <a:t>);}});</a:t>
            </a:r>
            <a:endParaRPr sz="1800">
              <a:latin typeface="Calibri"/>
              <a:cs typeface="Calibri"/>
            </a:endParaRPr>
          </a:p>
          <a:p>
            <a:pPr marL="274320">
              <a:lnSpc>
                <a:spcPct val="100000"/>
              </a:lnSpc>
              <a:spcBef>
                <a:spcPts val="50"/>
              </a:spcBef>
            </a:pPr>
            <a:r>
              <a:rPr dirty="0" sz="1800" b="1">
                <a:latin typeface="Calibri"/>
                <a:cs typeface="Calibri"/>
              </a:rPr>
              <a:t>}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 b="1">
                <a:latin typeface="Calibri"/>
                <a:cs typeface="Calibri"/>
              </a:rPr>
              <a:t>}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435225" y="326136"/>
            <a:ext cx="3997325" cy="5588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500" spc="-5" b="0">
                <a:latin typeface="Times New Roman"/>
                <a:cs typeface="Times New Roman"/>
              </a:rPr>
              <a:t>LambdaHandlerDemo</a:t>
            </a:r>
            <a:endParaRPr sz="35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33550" y="336803"/>
            <a:ext cx="5829935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488690" algn="l"/>
              </a:tabLst>
            </a:pPr>
            <a:r>
              <a:rPr dirty="0" spc="-5" b="0">
                <a:latin typeface="Times New Roman"/>
                <a:cs typeface="Times New Roman"/>
              </a:rPr>
              <a:t>Problem:</a:t>
            </a:r>
            <a:r>
              <a:rPr dirty="0" spc="15" b="0">
                <a:latin typeface="Times New Roman"/>
                <a:cs typeface="Times New Roman"/>
              </a:rPr>
              <a:t> </a:t>
            </a:r>
            <a:r>
              <a:rPr dirty="0" spc="-5" b="0">
                <a:latin typeface="Times New Roman"/>
                <a:cs typeface="Times New Roman"/>
              </a:rPr>
              <a:t>Loan	Calculator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581400" y="4038600"/>
            <a:ext cx="2324100" cy="381000"/>
          </a:xfrm>
          <a:prstGeom prst="rect">
            <a:avLst/>
          </a:prstGeom>
          <a:solidFill>
            <a:srgbClr val="92D050"/>
          </a:solidFill>
        </p:spPr>
        <p:txBody>
          <a:bodyPr wrap="square" lIns="0" tIns="32384" rIns="0" bIns="0" rtlCol="0" vert="horz">
            <a:spAutoFit/>
          </a:bodyPr>
          <a:lstStyle/>
          <a:p>
            <a:pPr marL="372745">
              <a:lnSpc>
                <a:spcPct val="100000"/>
              </a:lnSpc>
              <a:spcBef>
                <a:spcPts val="254"/>
              </a:spcBef>
            </a:pPr>
            <a:r>
              <a:rPr dirty="0" sz="2000" spc="-5">
                <a:latin typeface="Times New Roman"/>
                <a:cs typeface="Times New Roman"/>
              </a:rPr>
              <a:t>LoanCalculator</a:t>
            </a:r>
            <a:endParaRPr sz="2000">
              <a:latin typeface="Times New Roman"/>
              <a:cs typeface="Times New Roman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95600" y="1295400"/>
            <a:ext cx="3506787" cy="2433637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630"/>
              </a:lnSpc>
            </a:pPr>
            <a:r>
              <a:rPr dirty="0"/>
              <a:t>138</a:t>
            </a:r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76412" y="211836"/>
            <a:ext cx="5591810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 b="0">
                <a:latin typeface="Times New Roman"/>
                <a:cs typeface="Times New Roman"/>
              </a:rPr>
              <a:t>T</a:t>
            </a:r>
            <a:r>
              <a:rPr dirty="0" b="0">
                <a:latin typeface="Times New Roman"/>
                <a:cs typeface="Times New Roman"/>
              </a:rPr>
              <a:t>he</a:t>
            </a:r>
            <a:r>
              <a:rPr dirty="0" spc="-5" b="0">
                <a:latin typeface="Times New Roman"/>
                <a:cs typeface="Times New Roman"/>
              </a:rPr>
              <a:t> </a:t>
            </a:r>
            <a:r>
              <a:rPr dirty="0" sz="4200" b="0">
                <a:latin typeface="Courier New"/>
                <a:cs typeface="Courier New"/>
              </a:rPr>
              <a:t>MouseEvent</a:t>
            </a:r>
            <a:r>
              <a:rPr dirty="0" sz="4200" spc="-1420" b="0">
                <a:latin typeface="Courier New"/>
                <a:cs typeface="Courier New"/>
              </a:rPr>
              <a:t> </a:t>
            </a:r>
            <a:r>
              <a:rPr dirty="0" b="0">
                <a:latin typeface="Times New Roman"/>
                <a:cs typeface="Times New Roman"/>
              </a:rPr>
              <a:t>Cl</a:t>
            </a:r>
            <a:r>
              <a:rPr dirty="0" spc="-5" b="0">
                <a:latin typeface="Times New Roman"/>
                <a:cs typeface="Times New Roman"/>
              </a:rPr>
              <a:t>a</a:t>
            </a:r>
            <a:r>
              <a:rPr dirty="0" b="0">
                <a:latin typeface="Times New Roman"/>
                <a:cs typeface="Times New Roman"/>
              </a:rPr>
              <a:t>ss</a:t>
            </a:r>
            <a:endParaRPr sz="420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3200" y="1603375"/>
            <a:ext cx="8737600" cy="364490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429000" y="5562600"/>
            <a:ext cx="2324100" cy="381000"/>
          </a:xfrm>
          <a:prstGeom prst="rect">
            <a:avLst/>
          </a:prstGeom>
          <a:solidFill>
            <a:srgbClr val="92D050"/>
          </a:solidFill>
        </p:spPr>
        <p:txBody>
          <a:bodyPr wrap="square" lIns="0" tIns="32384" rIns="0" bIns="0" rtlCol="0" vert="horz">
            <a:spAutoFit/>
          </a:bodyPr>
          <a:lstStyle/>
          <a:p>
            <a:pPr marL="210185">
              <a:lnSpc>
                <a:spcPct val="100000"/>
              </a:lnSpc>
              <a:spcBef>
                <a:spcPts val="254"/>
              </a:spcBef>
            </a:pPr>
            <a:r>
              <a:rPr dirty="0" sz="2000" spc="-5">
                <a:latin typeface="Times New Roman"/>
                <a:cs typeface="Times New Roman"/>
              </a:rPr>
              <a:t>MouseEventDemo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630"/>
              </a:lnSpc>
            </a:pPr>
            <a:r>
              <a:rPr dirty="0"/>
              <a:t>139</a:t>
            </a:r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630"/>
              </a:lnSpc>
            </a:pPr>
            <a:r>
              <a:rPr dirty="0"/>
              <a:t>140</a:t>
            </a:r>
          </a:p>
        </p:txBody>
      </p:sp>
      <p:sp>
        <p:nvSpPr>
          <p:cNvPr id="2" name="object 2"/>
          <p:cNvSpPr txBox="1"/>
          <p:nvPr/>
        </p:nvSpPr>
        <p:spPr>
          <a:xfrm>
            <a:off x="97789" y="743203"/>
            <a:ext cx="8340090" cy="55092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 b="1">
                <a:solidFill>
                  <a:srgbClr val="0033B3"/>
                </a:solidFill>
                <a:latin typeface="Calibri"/>
                <a:cs typeface="Calibri"/>
              </a:rPr>
              <a:t>public</a:t>
            </a:r>
            <a:r>
              <a:rPr dirty="0" sz="2400" spc="-20" b="1">
                <a:solidFill>
                  <a:srgbClr val="0033B3"/>
                </a:solidFill>
                <a:latin typeface="Calibri"/>
                <a:cs typeface="Calibri"/>
              </a:rPr>
              <a:t> </a:t>
            </a:r>
            <a:r>
              <a:rPr dirty="0" sz="2400" spc="-5" b="1">
                <a:solidFill>
                  <a:srgbClr val="0033B3"/>
                </a:solidFill>
                <a:latin typeface="Calibri"/>
                <a:cs typeface="Calibri"/>
              </a:rPr>
              <a:t>class</a:t>
            </a:r>
            <a:r>
              <a:rPr dirty="0" sz="2400" b="1">
                <a:solidFill>
                  <a:srgbClr val="0033B3"/>
                </a:solidFill>
                <a:latin typeface="Calibri"/>
                <a:cs typeface="Calibri"/>
              </a:rPr>
              <a:t> </a:t>
            </a:r>
            <a:r>
              <a:rPr dirty="0" sz="2400" spc="-10" b="1">
                <a:latin typeface="Calibri"/>
                <a:cs typeface="Calibri"/>
              </a:rPr>
              <a:t>MouseEventDemo </a:t>
            </a:r>
            <a:r>
              <a:rPr dirty="0" sz="2400" spc="-10" b="1">
                <a:solidFill>
                  <a:srgbClr val="0033B3"/>
                </a:solidFill>
                <a:latin typeface="Calibri"/>
                <a:cs typeface="Calibri"/>
              </a:rPr>
              <a:t>extends</a:t>
            </a:r>
            <a:r>
              <a:rPr dirty="0" sz="2400" spc="-5" b="1">
                <a:solidFill>
                  <a:srgbClr val="0033B3"/>
                </a:solidFill>
                <a:latin typeface="Calibri"/>
                <a:cs typeface="Calibri"/>
              </a:rPr>
              <a:t> </a:t>
            </a:r>
            <a:r>
              <a:rPr dirty="0" sz="2400" spc="-10" b="1">
                <a:latin typeface="Calibri"/>
                <a:cs typeface="Calibri"/>
              </a:rPr>
              <a:t>Application</a:t>
            </a:r>
            <a:r>
              <a:rPr dirty="0" sz="2400" spc="-15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{</a:t>
            </a:r>
            <a:endParaRPr sz="2400">
              <a:latin typeface="Calibri"/>
              <a:cs typeface="Calibri"/>
            </a:endParaRPr>
          </a:p>
          <a:p>
            <a:pPr marL="285750">
              <a:lnSpc>
                <a:spcPct val="100000"/>
              </a:lnSpc>
              <a:spcBef>
                <a:spcPts val="25"/>
              </a:spcBef>
            </a:pPr>
            <a:r>
              <a:rPr dirty="0" sz="2400" spc="-5" b="1">
                <a:solidFill>
                  <a:srgbClr val="9E880D"/>
                </a:solidFill>
                <a:latin typeface="Calibri"/>
                <a:cs typeface="Calibri"/>
              </a:rPr>
              <a:t>@Override </a:t>
            </a:r>
            <a:r>
              <a:rPr dirty="0" sz="2400" spc="-5" b="1" i="1">
                <a:solidFill>
                  <a:srgbClr val="8C8C8C"/>
                </a:solidFill>
                <a:latin typeface="Calibri"/>
                <a:cs typeface="Calibri"/>
              </a:rPr>
              <a:t>//</a:t>
            </a:r>
            <a:r>
              <a:rPr dirty="0" sz="2400" spc="-10" b="1" i="1">
                <a:solidFill>
                  <a:srgbClr val="8C8C8C"/>
                </a:solidFill>
                <a:latin typeface="Calibri"/>
                <a:cs typeface="Calibri"/>
              </a:rPr>
              <a:t> </a:t>
            </a:r>
            <a:r>
              <a:rPr dirty="0" sz="2400" spc="-5" b="1" i="1">
                <a:solidFill>
                  <a:srgbClr val="8C8C8C"/>
                </a:solidFill>
                <a:latin typeface="Calibri"/>
                <a:cs typeface="Calibri"/>
              </a:rPr>
              <a:t>Override</a:t>
            </a:r>
            <a:r>
              <a:rPr dirty="0" sz="2400" spc="-15" b="1" i="1">
                <a:solidFill>
                  <a:srgbClr val="8C8C8C"/>
                </a:solidFill>
                <a:latin typeface="Calibri"/>
                <a:cs typeface="Calibri"/>
              </a:rPr>
              <a:t> </a:t>
            </a:r>
            <a:r>
              <a:rPr dirty="0" sz="2400" b="1" i="1">
                <a:solidFill>
                  <a:srgbClr val="8C8C8C"/>
                </a:solidFill>
                <a:latin typeface="Calibri"/>
                <a:cs typeface="Calibri"/>
              </a:rPr>
              <a:t>the</a:t>
            </a:r>
            <a:r>
              <a:rPr dirty="0" sz="2400" spc="-10" b="1" i="1">
                <a:solidFill>
                  <a:srgbClr val="8C8C8C"/>
                </a:solidFill>
                <a:latin typeface="Calibri"/>
                <a:cs typeface="Calibri"/>
              </a:rPr>
              <a:t> start</a:t>
            </a:r>
            <a:r>
              <a:rPr dirty="0" sz="2400" spc="-5" b="1" i="1">
                <a:solidFill>
                  <a:srgbClr val="8C8C8C"/>
                </a:solidFill>
                <a:latin typeface="Calibri"/>
                <a:cs typeface="Calibri"/>
              </a:rPr>
              <a:t> </a:t>
            </a:r>
            <a:r>
              <a:rPr dirty="0" sz="2400" spc="-10" b="1" i="1">
                <a:solidFill>
                  <a:srgbClr val="8C8C8C"/>
                </a:solidFill>
                <a:latin typeface="Calibri"/>
                <a:cs typeface="Calibri"/>
              </a:rPr>
              <a:t>method </a:t>
            </a:r>
            <a:r>
              <a:rPr dirty="0" sz="2400" spc="-5" b="1" i="1">
                <a:solidFill>
                  <a:srgbClr val="8C8C8C"/>
                </a:solidFill>
                <a:latin typeface="Calibri"/>
                <a:cs typeface="Calibri"/>
              </a:rPr>
              <a:t>in</a:t>
            </a:r>
            <a:r>
              <a:rPr dirty="0" sz="2400" spc="-10" b="1" i="1">
                <a:solidFill>
                  <a:srgbClr val="8C8C8C"/>
                </a:solidFill>
                <a:latin typeface="Calibri"/>
                <a:cs typeface="Calibri"/>
              </a:rPr>
              <a:t> </a:t>
            </a:r>
            <a:r>
              <a:rPr dirty="0" sz="2400" b="1" i="1">
                <a:solidFill>
                  <a:srgbClr val="8C8C8C"/>
                </a:solidFill>
                <a:latin typeface="Calibri"/>
                <a:cs typeface="Calibri"/>
              </a:rPr>
              <a:t>the</a:t>
            </a:r>
            <a:r>
              <a:rPr dirty="0" sz="2400" spc="-15" b="1" i="1">
                <a:solidFill>
                  <a:srgbClr val="8C8C8C"/>
                </a:solidFill>
                <a:latin typeface="Calibri"/>
                <a:cs typeface="Calibri"/>
              </a:rPr>
              <a:t> </a:t>
            </a:r>
            <a:r>
              <a:rPr dirty="0" sz="2400" spc="-5" b="1" i="1">
                <a:solidFill>
                  <a:srgbClr val="8C8C8C"/>
                </a:solidFill>
                <a:latin typeface="Calibri"/>
                <a:cs typeface="Calibri"/>
              </a:rPr>
              <a:t>Application</a:t>
            </a:r>
            <a:r>
              <a:rPr dirty="0" sz="2400" spc="-10" b="1" i="1">
                <a:solidFill>
                  <a:srgbClr val="8C8C8C"/>
                </a:solidFill>
                <a:latin typeface="Calibri"/>
                <a:cs typeface="Calibri"/>
              </a:rPr>
              <a:t> </a:t>
            </a:r>
            <a:r>
              <a:rPr dirty="0" sz="2400" spc="-5" b="1" i="1">
                <a:solidFill>
                  <a:srgbClr val="8C8C8C"/>
                </a:solidFill>
                <a:latin typeface="Calibri"/>
                <a:cs typeface="Calibri"/>
              </a:rPr>
              <a:t>class</a:t>
            </a:r>
            <a:endParaRPr sz="2400">
              <a:latin typeface="Calibri"/>
              <a:cs typeface="Calibri"/>
            </a:endParaRPr>
          </a:p>
          <a:p>
            <a:pPr marL="285750">
              <a:lnSpc>
                <a:spcPts val="2845"/>
              </a:lnSpc>
              <a:spcBef>
                <a:spcPts val="20"/>
              </a:spcBef>
            </a:pPr>
            <a:r>
              <a:rPr dirty="0" sz="2400" spc="-5" b="1">
                <a:solidFill>
                  <a:srgbClr val="0033B3"/>
                </a:solidFill>
                <a:latin typeface="Calibri"/>
                <a:cs typeface="Calibri"/>
              </a:rPr>
              <a:t>public</a:t>
            </a:r>
            <a:r>
              <a:rPr dirty="0" sz="2400" spc="-30" b="1">
                <a:solidFill>
                  <a:srgbClr val="0033B3"/>
                </a:solidFill>
                <a:latin typeface="Calibri"/>
                <a:cs typeface="Calibri"/>
              </a:rPr>
              <a:t> </a:t>
            </a:r>
            <a:r>
              <a:rPr dirty="0" sz="2400" spc="-10" b="1">
                <a:solidFill>
                  <a:srgbClr val="0033B3"/>
                </a:solidFill>
                <a:latin typeface="Calibri"/>
                <a:cs typeface="Calibri"/>
              </a:rPr>
              <a:t>void</a:t>
            </a:r>
            <a:r>
              <a:rPr dirty="0" sz="2400" spc="-20" b="1">
                <a:solidFill>
                  <a:srgbClr val="0033B3"/>
                </a:solidFill>
                <a:latin typeface="Calibri"/>
                <a:cs typeface="Calibri"/>
              </a:rPr>
              <a:t> </a:t>
            </a:r>
            <a:r>
              <a:rPr dirty="0" sz="2400" spc="-10" b="1">
                <a:solidFill>
                  <a:srgbClr val="00627A"/>
                </a:solidFill>
                <a:latin typeface="Calibri"/>
                <a:cs typeface="Calibri"/>
              </a:rPr>
              <a:t>start</a:t>
            </a:r>
            <a:r>
              <a:rPr dirty="0" sz="2400" spc="-10" b="1">
                <a:latin typeface="Calibri"/>
                <a:cs typeface="Calibri"/>
              </a:rPr>
              <a:t>(Stage</a:t>
            </a:r>
            <a:r>
              <a:rPr dirty="0" sz="2400" spc="-20" b="1">
                <a:latin typeface="Calibri"/>
                <a:cs typeface="Calibri"/>
              </a:rPr>
              <a:t> </a:t>
            </a:r>
            <a:r>
              <a:rPr dirty="0" sz="2400" spc="-5" b="1">
                <a:latin typeface="Calibri"/>
                <a:cs typeface="Calibri"/>
              </a:rPr>
              <a:t>primaryStage)</a:t>
            </a:r>
            <a:r>
              <a:rPr dirty="0" sz="2400" spc="-15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{</a:t>
            </a:r>
            <a:endParaRPr sz="2400">
              <a:latin typeface="Calibri"/>
              <a:cs typeface="Calibri"/>
            </a:endParaRPr>
          </a:p>
          <a:p>
            <a:pPr marL="558800">
              <a:lnSpc>
                <a:spcPts val="2845"/>
              </a:lnSpc>
            </a:pPr>
            <a:r>
              <a:rPr dirty="0" sz="2400" spc="-5" b="1" i="1">
                <a:solidFill>
                  <a:srgbClr val="00B050"/>
                </a:solidFill>
                <a:latin typeface="Calibri"/>
                <a:cs typeface="Calibri"/>
              </a:rPr>
              <a:t>//</a:t>
            </a:r>
            <a:r>
              <a:rPr dirty="0" sz="2400" spc="-15" b="1" i="1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dirty="0" sz="2400" spc="-5" b="1" i="1">
                <a:solidFill>
                  <a:srgbClr val="00B050"/>
                </a:solidFill>
                <a:latin typeface="Calibri"/>
                <a:cs typeface="Calibri"/>
              </a:rPr>
              <a:t>Create</a:t>
            </a:r>
            <a:r>
              <a:rPr dirty="0" sz="2400" spc="-15" b="1" i="1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dirty="0" sz="2400" b="1" i="1">
                <a:solidFill>
                  <a:srgbClr val="00B050"/>
                </a:solidFill>
                <a:latin typeface="Calibri"/>
                <a:cs typeface="Calibri"/>
              </a:rPr>
              <a:t>a</a:t>
            </a:r>
            <a:r>
              <a:rPr dirty="0" sz="2400" spc="-15" b="1" i="1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dirty="0" sz="2400" spc="-5" b="1" i="1">
                <a:solidFill>
                  <a:srgbClr val="00B050"/>
                </a:solidFill>
                <a:latin typeface="Calibri"/>
                <a:cs typeface="Calibri"/>
              </a:rPr>
              <a:t>pane</a:t>
            </a:r>
            <a:r>
              <a:rPr dirty="0" sz="2400" spc="-15" b="1" i="1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dirty="0" sz="2400" spc="-5" b="1" i="1">
                <a:solidFill>
                  <a:srgbClr val="00B050"/>
                </a:solidFill>
                <a:latin typeface="Calibri"/>
                <a:cs typeface="Calibri"/>
              </a:rPr>
              <a:t>and</a:t>
            </a:r>
            <a:r>
              <a:rPr dirty="0" sz="2400" spc="-15" b="1" i="1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dirty="0" sz="2400" spc="-10" b="1" i="1">
                <a:solidFill>
                  <a:srgbClr val="00B050"/>
                </a:solidFill>
                <a:latin typeface="Calibri"/>
                <a:cs typeface="Calibri"/>
              </a:rPr>
              <a:t>set</a:t>
            </a:r>
            <a:r>
              <a:rPr dirty="0" sz="2400" b="1" i="1">
                <a:solidFill>
                  <a:srgbClr val="00B050"/>
                </a:solidFill>
                <a:latin typeface="Calibri"/>
                <a:cs typeface="Calibri"/>
              </a:rPr>
              <a:t> its</a:t>
            </a:r>
            <a:r>
              <a:rPr dirty="0" sz="2400" spc="-5" b="1" i="1">
                <a:solidFill>
                  <a:srgbClr val="00B050"/>
                </a:solidFill>
                <a:latin typeface="Calibri"/>
                <a:cs typeface="Calibri"/>
              </a:rPr>
              <a:t> properties</a:t>
            </a:r>
            <a:endParaRPr sz="2400">
              <a:latin typeface="Calibri"/>
              <a:cs typeface="Calibri"/>
            </a:endParaRPr>
          </a:p>
          <a:p>
            <a:pPr marL="558800">
              <a:lnSpc>
                <a:spcPct val="100000"/>
              </a:lnSpc>
            </a:pPr>
            <a:r>
              <a:rPr dirty="0" sz="2400" spc="-15" b="1">
                <a:latin typeface="Calibri"/>
                <a:cs typeface="Calibri"/>
              </a:rPr>
              <a:t>Pane</a:t>
            </a:r>
            <a:r>
              <a:rPr dirty="0" sz="2400" spc="-20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pane</a:t>
            </a:r>
            <a:r>
              <a:rPr dirty="0" sz="2400" spc="-15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=</a:t>
            </a:r>
            <a:r>
              <a:rPr dirty="0" sz="2400" spc="-20" b="1">
                <a:latin typeface="Calibri"/>
                <a:cs typeface="Calibri"/>
              </a:rPr>
              <a:t> </a:t>
            </a:r>
            <a:r>
              <a:rPr dirty="0" sz="2400" spc="-5" b="1">
                <a:solidFill>
                  <a:srgbClr val="0033B3"/>
                </a:solidFill>
                <a:latin typeface="Calibri"/>
                <a:cs typeface="Calibri"/>
              </a:rPr>
              <a:t>new</a:t>
            </a:r>
            <a:r>
              <a:rPr dirty="0" sz="2400" spc="-20" b="1">
                <a:solidFill>
                  <a:srgbClr val="0033B3"/>
                </a:solidFill>
                <a:latin typeface="Calibri"/>
                <a:cs typeface="Calibri"/>
              </a:rPr>
              <a:t> </a:t>
            </a:r>
            <a:r>
              <a:rPr dirty="0" sz="2400" spc="-10" b="1">
                <a:latin typeface="Calibri"/>
                <a:cs typeface="Calibri"/>
              </a:rPr>
              <a:t>Pane();</a:t>
            </a:r>
            <a:endParaRPr sz="2400">
              <a:latin typeface="Calibri"/>
              <a:cs typeface="Calibri"/>
            </a:endParaRPr>
          </a:p>
          <a:p>
            <a:pPr marL="558800" marR="1353185">
              <a:lnSpc>
                <a:spcPct val="100800"/>
              </a:lnSpc>
            </a:pPr>
            <a:r>
              <a:rPr dirty="0" sz="2400" spc="-65" b="1">
                <a:latin typeface="Calibri"/>
                <a:cs typeface="Calibri"/>
              </a:rPr>
              <a:t>Text</a:t>
            </a:r>
            <a:r>
              <a:rPr dirty="0" sz="2400" b="1">
                <a:latin typeface="Calibri"/>
                <a:cs typeface="Calibri"/>
              </a:rPr>
              <a:t> </a:t>
            </a:r>
            <a:r>
              <a:rPr dirty="0" sz="2400" spc="-20" b="1">
                <a:latin typeface="Calibri"/>
                <a:cs typeface="Calibri"/>
              </a:rPr>
              <a:t>text</a:t>
            </a:r>
            <a:r>
              <a:rPr dirty="0" sz="2400" spc="5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=</a:t>
            </a:r>
            <a:r>
              <a:rPr dirty="0" sz="2400" spc="-5" b="1">
                <a:latin typeface="Calibri"/>
                <a:cs typeface="Calibri"/>
              </a:rPr>
              <a:t> </a:t>
            </a:r>
            <a:r>
              <a:rPr dirty="0" sz="2400" spc="-5" b="1">
                <a:solidFill>
                  <a:srgbClr val="0033B3"/>
                </a:solidFill>
                <a:latin typeface="Calibri"/>
                <a:cs typeface="Calibri"/>
              </a:rPr>
              <a:t>new </a:t>
            </a:r>
            <a:r>
              <a:rPr dirty="0" sz="2400" spc="-35" b="1">
                <a:latin typeface="Calibri"/>
                <a:cs typeface="Calibri"/>
              </a:rPr>
              <a:t>Text(</a:t>
            </a:r>
            <a:r>
              <a:rPr dirty="0" sz="2400" spc="-35" b="1">
                <a:solidFill>
                  <a:srgbClr val="1750EB"/>
                </a:solidFill>
                <a:latin typeface="Calibri"/>
                <a:cs typeface="Calibri"/>
              </a:rPr>
              <a:t>20</a:t>
            </a:r>
            <a:r>
              <a:rPr dirty="0" sz="2400" spc="-35" b="1">
                <a:latin typeface="Calibri"/>
                <a:cs typeface="Calibri"/>
              </a:rPr>
              <a:t>,</a:t>
            </a:r>
            <a:r>
              <a:rPr dirty="0" sz="2400" spc="5" b="1">
                <a:latin typeface="Calibri"/>
                <a:cs typeface="Calibri"/>
              </a:rPr>
              <a:t> </a:t>
            </a:r>
            <a:r>
              <a:rPr dirty="0" sz="2400" spc="-5" b="1">
                <a:solidFill>
                  <a:srgbClr val="1750EB"/>
                </a:solidFill>
                <a:latin typeface="Calibri"/>
                <a:cs typeface="Calibri"/>
              </a:rPr>
              <a:t>20</a:t>
            </a:r>
            <a:r>
              <a:rPr dirty="0" sz="2400" spc="-5" b="1">
                <a:latin typeface="Calibri"/>
                <a:cs typeface="Calibri"/>
              </a:rPr>
              <a:t>,</a:t>
            </a:r>
            <a:r>
              <a:rPr dirty="0" sz="2400" b="1">
                <a:latin typeface="Calibri"/>
                <a:cs typeface="Calibri"/>
              </a:rPr>
              <a:t> </a:t>
            </a:r>
            <a:r>
              <a:rPr dirty="0" sz="2400" spc="-15" b="1">
                <a:solidFill>
                  <a:srgbClr val="067D17"/>
                </a:solidFill>
                <a:latin typeface="Calibri"/>
                <a:cs typeface="Calibri"/>
              </a:rPr>
              <a:t>"Programming</a:t>
            </a:r>
            <a:r>
              <a:rPr dirty="0" sz="2400" spc="-5" b="1">
                <a:solidFill>
                  <a:srgbClr val="067D17"/>
                </a:solidFill>
                <a:latin typeface="Calibri"/>
                <a:cs typeface="Calibri"/>
              </a:rPr>
              <a:t> is</a:t>
            </a:r>
            <a:r>
              <a:rPr dirty="0" sz="2400" b="1">
                <a:solidFill>
                  <a:srgbClr val="067D17"/>
                </a:solidFill>
                <a:latin typeface="Calibri"/>
                <a:cs typeface="Calibri"/>
              </a:rPr>
              <a:t> </a:t>
            </a:r>
            <a:r>
              <a:rPr dirty="0" sz="2400" spc="-5" b="1">
                <a:solidFill>
                  <a:srgbClr val="067D17"/>
                </a:solidFill>
                <a:latin typeface="Calibri"/>
                <a:cs typeface="Calibri"/>
              </a:rPr>
              <a:t>fun"</a:t>
            </a:r>
            <a:r>
              <a:rPr dirty="0" sz="2400" spc="-5" b="1">
                <a:latin typeface="Calibri"/>
                <a:cs typeface="Calibri"/>
              </a:rPr>
              <a:t>); </a:t>
            </a:r>
            <a:r>
              <a:rPr dirty="0" sz="2400" spc="-525" b="1">
                <a:latin typeface="Calibri"/>
                <a:cs typeface="Calibri"/>
              </a:rPr>
              <a:t> </a:t>
            </a:r>
            <a:r>
              <a:rPr dirty="0" sz="2400" spc="-5" b="1">
                <a:latin typeface="Calibri"/>
                <a:cs typeface="Calibri"/>
              </a:rPr>
              <a:t>pane.getChildren().addAll(text); </a:t>
            </a:r>
            <a:r>
              <a:rPr dirty="0" sz="2400" b="1">
                <a:latin typeface="Calibri"/>
                <a:cs typeface="Calibri"/>
              </a:rPr>
              <a:t> </a:t>
            </a:r>
            <a:r>
              <a:rPr dirty="0" sz="2400" spc="-10" b="1">
                <a:latin typeface="Calibri"/>
                <a:cs typeface="Calibri"/>
              </a:rPr>
              <a:t>text.setOnMouseDragged(e </a:t>
            </a:r>
            <a:r>
              <a:rPr dirty="0" sz="2400" b="1">
                <a:latin typeface="Calibri"/>
                <a:cs typeface="Calibri"/>
              </a:rPr>
              <a:t>-&gt;</a:t>
            </a:r>
            <a:r>
              <a:rPr dirty="0" sz="2400" spc="-5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{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900">
              <a:latin typeface="Calibri"/>
              <a:cs typeface="Calibri"/>
            </a:endParaRPr>
          </a:p>
          <a:p>
            <a:pPr marL="558800">
              <a:lnSpc>
                <a:spcPct val="100000"/>
              </a:lnSpc>
              <a:spcBef>
                <a:spcPts val="2175"/>
              </a:spcBef>
            </a:pPr>
            <a:r>
              <a:rPr dirty="0" sz="2400" spc="-5" b="1">
                <a:latin typeface="Calibri"/>
                <a:cs typeface="Calibri"/>
              </a:rPr>
              <a:t>});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60"/>
              </a:spcBef>
            </a:pPr>
            <a:endParaRPr sz="2350">
              <a:latin typeface="Calibri"/>
              <a:cs typeface="Calibri"/>
            </a:endParaRPr>
          </a:p>
          <a:p>
            <a:pPr marL="558800">
              <a:lnSpc>
                <a:spcPts val="2845"/>
              </a:lnSpc>
            </a:pPr>
            <a:r>
              <a:rPr dirty="0" sz="2400" spc="-5" b="1" i="1">
                <a:solidFill>
                  <a:srgbClr val="00B050"/>
                </a:solidFill>
                <a:latin typeface="Calibri"/>
                <a:cs typeface="Calibri"/>
              </a:rPr>
              <a:t>//</a:t>
            </a:r>
            <a:r>
              <a:rPr dirty="0" sz="2400" spc="-15" b="1" i="1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dirty="0" sz="2400" spc="-5" b="1" i="1">
                <a:solidFill>
                  <a:srgbClr val="00B050"/>
                </a:solidFill>
                <a:latin typeface="Calibri"/>
                <a:cs typeface="Calibri"/>
              </a:rPr>
              <a:t>Create</a:t>
            </a:r>
            <a:r>
              <a:rPr dirty="0" sz="2400" spc="-15" b="1" i="1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dirty="0" sz="2400" b="1" i="1">
                <a:solidFill>
                  <a:srgbClr val="00B050"/>
                </a:solidFill>
                <a:latin typeface="Calibri"/>
                <a:cs typeface="Calibri"/>
              </a:rPr>
              <a:t>a</a:t>
            </a:r>
            <a:r>
              <a:rPr dirty="0" sz="2400" spc="-15" b="1" i="1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dirty="0" sz="2400" spc="-5" b="1" i="1">
                <a:solidFill>
                  <a:srgbClr val="00B050"/>
                </a:solidFill>
                <a:latin typeface="Calibri"/>
                <a:cs typeface="Calibri"/>
              </a:rPr>
              <a:t>scene</a:t>
            </a:r>
            <a:r>
              <a:rPr dirty="0" sz="2400" spc="-15" b="1" i="1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dirty="0" sz="2400" spc="-5" b="1" i="1">
                <a:solidFill>
                  <a:srgbClr val="00B050"/>
                </a:solidFill>
                <a:latin typeface="Calibri"/>
                <a:cs typeface="Calibri"/>
              </a:rPr>
              <a:t>and</a:t>
            </a:r>
            <a:r>
              <a:rPr dirty="0" sz="2400" spc="-10" b="1" i="1">
                <a:solidFill>
                  <a:srgbClr val="00B050"/>
                </a:solidFill>
                <a:latin typeface="Calibri"/>
                <a:cs typeface="Calibri"/>
              </a:rPr>
              <a:t> place</a:t>
            </a:r>
            <a:r>
              <a:rPr dirty="0" sz="2400" spc="-15" b="1" i="1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dirty="0" sz="2400" spc="-5" b="1" i="1">
                <a:solidFill>
                  <a:srgbClr val="00B050"/>
                </a:solidFill>
                <a:latin typeface="Calibri"/>
                <a:cs typeface="Calibri"/>
              </a:rPr>
              <a:t>it in</a:t>
            </a:r>
            <a:r>
              <a:rPr dirty="0" sz="2400" spc="-15" b="1" i="1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dirty="0" sz="2400" b="1" i="1">
                <a:solidFill>
                  <a:srgbClr val="00B050"/>
                </a:solidFill>
                <a:latin typeface="Calibri"/>
                <a:cs typeface="Calibri"/>
              </a:rPr>
              <a:t>the</a:t>
            </a:r>
            <a:r>
              <a:rPr dirty="0" sz="2400" spc="-25" b="1" i="1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dirty="0" sz="2400" spc="-15" b="1" i="1">
                <a:solidFill>
                  <a:srgbClr val="00B050"/>
                </a:solidFill>
                <a:latin typeface="Calibri"/>
                <a:cs typeface="Calibri"/>
              </a:rPr>
              <a:t>stage</a:t>
            </a:r>
            <a:endParaRPr sz="2400">
              <a:latin typeface="Calibri"/>
              <a:cs typeface="Calibri"/>
            </a:endParaRPr>
          </a:p>
          <a:p>
            <a:pPr marL="285750">
              <a:lnSpc>
                <a:spcPts val="2845"/>
              </a:lnSpc>
            </a:pPr>
            <a:r>
              <a:rPr dirty="0" sz="2400" b="1">
                <a:latin typeface="Calibri"/>
                <a:cs typeface="Calibri"/>
              </a:rPr>
              <a:t>}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dirty="0" sz="2400" b="1">
                <a:latin typeface="Calibri"/>
                <a:cs typeface="Calibri"/>
              </a:rPr>
              <a:t>}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540793" y="173736"/>
            <a:ext cx="3357879" cy="5588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500" spc="-5" b="0">
                <a:latin typeface="Times New Roman"/>
                <a:cs typeface="Times New Roman"/>
              </a:rPr>
              <a:t>MouseEventDemo</a:t>
            </a:r>
            <a:endParaRPr sz="35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97087" y="315468"/>
            <a:ext cx="4950460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 b="0">
                <a:latin typeface="Times New Roman"/>
                <a:cs typeface="Times New Roman"/>
              </a:rPr>
              <a:t>T</a:t>
            </a:r>
            <a:r>
              <a:rPr dirty="0" b="0">
                <a:latin typeface="Times New Roman"/>
                <a:cs typeface="Times New Roman"/>
              </a:rPr>
              <a:t>he</a:t>
            </a:r>
            <a:r>
              <a:rPr dirty="0" spc="-5" b="0">
                <a:latin typeface="Times New Roman"/>
                <a:cs typeface="Times New Roman"/>
              </a:rPr>
              <a:t> </a:t>
            </a:r>
            <a:r>
              <a:rPr dirty="0" sz="4200" b="0">
                <a:latin typeface="Courier New"/>
                <a:cs typeface="Courier New"/>
              </a:rPr>
              <a:t>KeyEvent</a:t>
            </a:r>
            <a:r>
              <a:rPr dirty="0" sz="4200" spc="-1420" b="0">
                <a:latin typeface="Courier New"/>
                <a:cs typeface="Courier New"/>
              </a:rPr>
              <a:t> </a:t>
            </a:r>
            <a:r>
              <a:rPr dirty="0" b="0">
                <a:latin typeface="Times New Roman"/>
                <a:cs typeface="Times New Roman"/>
              </a:rPr>
              <a:t>Cl</a:t>
            </a:r>
            <a:r>
              <a:rPr dirty="0" spc="-5" b="0">
                <a:latin typeface="Times New Roman"/>
                <a:cs typeface="Times New Roman"/>
              </a:rPr>
              <a:t>a</a:t>
            </a:r>
            <a:r>
              <a:rPr dirty="0" b="0">
                <a:latin typeface="Times New Roman"/>
                <a:cs typeface="Times New Roman"/>
              </a:rPr>
              <a:t>ss</a:t>
            </a:r>
            <a:endParaRPr sz="420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1140" y="1482617"/>
            <a:ext cx="8717654" cy="2576475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505200" y="4800600"/>
            <a:ext cx="2324100" cy="381000"/>
          </a:xfrm>
          <a:prstGeom prst="rect">
            <a:avLst/>
          </a:prstGeom>
          <a:solidFill>
            <a:srgbClr val="92D050"/>
          </a:solidFill>
        </p:spPr>
        <p:txBody>
          <a:bodyPr wrap="square" lIns="0" tIns="32384" rIns="0" bIns="0" rtlCol="0" vert="horz">
            <a:spAutoFit/>
          </a:bodyPr>
          <a:lstStyle/>
          <a:p>
            <a:pPr marL="343535">
              <a:lnSpc>
                <a:spcPct val="100000"/>
              </a:lnSpc>
              <a:spcBef>
                <a:spcPts val="254"/>
              </a:spcBef>
            </a:pPr>
            <a:r>
              <a:rPr dirty="0" sz="2000" spc="-5">
                <a:latin typeface="Times New Roman"/>
                <a:cs typeface="Times New Roman"/>
              </a:rPr>
              <a:t>KeyEventDemo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630"/>
              </a:lnSpc>
            </a:pPr>
            <a:r>
              <a:rPr dirty="0"/>
              <a:t>142</a:t>
            </a:r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60537" y="315468"/>
            <a:ext cx="5622925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 b="0">
                <a:latin typeface="Times New Roman"/>
                <a:cs typeface="Times New Roman"/>
              </a:rPr>
              <a:t>T</a:t>
            </a:r>
            <a:r>
              <a:rPr dirty="0" b="0">
                <a:latin typeface="Times New Roman"/>
                <a:cs typeface="Times New Roman"/>
              </a:rPr>
              <a:t>he</a:t>
            </a:r>
            <a:r>
              <a:rPr dirty="0" spc="-5" b="0">
                <a:latin typeface="Times New Roman"/>
                <a:cs typeface="Times New Roman"/>
              </a:rPr>
              <a:t> </a:t>
            </a:r>
            <a:r>
              <a:rPr dirty="0" sz="4200" b="0">
                <a:latin typeface="Courier New"/>
                <a:cs typeface="Courier New"/>
              </a:rPr>
              <a:t>KeyCode</a:t>
            </a:r>
            <a:r>
              <a:rPr dirty="0" sz="4200" spc="-1420" b="0">
                <a:latin typeface="Courier New"/>
                <a:cs typeface="Courier New"/>
              </a:rPr>
              <a:t> </a:t>
            </a:r>
            <a:r>
              <a:rPr dirty="0" b="0">
                <a:latin typeface="Times New Roman"/>
                <a:cs typeface="Times New Roman"/>
              </a:rPr>
              <a:t>Const</a:t>
            </a:r>
            <a:r>
              <a:rPr dirty="0" spc="-5" b="0">
                <a:latin typeface="Times New Roman"/>
                <a:cs typeface="Times New Roman"/>
              </a:rPr>
              <a:t>a</a:t>
            </a:r>
            <a:r>
              <a:rPr dirty="0" b="0">
                <a:latin typeface="Times New Roman"/>
                <a:cs typeface="Times New Roman"/>
              </a:rPr>
              <a:t>nts</a:t>
            </a:r>
            <a:endParaRPr sz="420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7792" y="1580444"/>
            <a:ext cx="8806032" cy="374650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630"/>
              </a:lnSpc>
            </a:pPr>
            <a:r>
              <a:rPr dirty="0"/>
              <a:t>143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84486" y="446532"/>
            <a:ext cx="3375025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ShowCircle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100" y="1447800"/>
            <a:ext cx="3708400" cy="397510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355340" y="1304035"/>
            <a:ext cx="5532120" cy="44145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 b="1">
                <a:solidFill>
                  <a:srgbClr val="CC7832"/>
                </a:solidFill>
                <a:latin typeface="Calibri"/>
                <a:cs typeface="Calibri"/>
              </a:rPr>
              <a:t>public</a:t>
            </a:r>
            <a:r>
              <a:rPr dirty="0" sz="2400" spc="-30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400" spc="-10" b="1">
                <a:solidFill>
                  <a:srgbClr val="CC7832"/>
                </a:solidFill>
                <a:latin typeface="Calibri"/>
                <a:cs typeface="Calibri"/>
              </a:rPr>
              <a:t>void</a:t>
            </a:r>
            <a:r>
              <a:rPr dirty="0" sz="2400" spc="-20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400" spc="-10" b="1">
                <a:solidFill>
                  <a:srgbClr val="FFC66D"/>
                </a:solidFill>
                <a:latin typeface="Calibri"/>
                <a:cs typeface="Calibri"/>
              </a:rPr>
              <a:t>start</a:t>
            </a:r>
            <a:r>
              <a:rPr dirty="0" sz="2400" spc="-10" b="1">
                <a:latin typeface="Calibri"/>
                <a:cs typeface="Calibri"/>
              </a:rPr>
              <a:t>(Stage</a:t>
            </a:r>
            <a:r>
              <a:rPr dirty="0" sz="2400" spc="-15" b="1">
                <a:latin typeface="Calibri"/>
                <a:cs typeface="Calibri"/>
              </a:rPr>
              <a:t> </a:t>
            </a:r>
            <a:r>
              <a:rPr dirty="0" sz="2400" spc="-5" b="1">
                <a:latin typeface="Calibri"/>
                <a:cs typeface="Calibri"/>
              </a:rPr>
              <a:t>primaryStage)</a:t>
            </a:r>
            <a:r>
              <a:rPr dirty="0" sz="2400" spc="-20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{</a:t>
            </a:r>
            <a:endParaRPr sz="2400">
              <a:latin typeface="Calibri"/>
              <a:cs typeface="Calibri"/>
            </a:endParaRPr>
          </a:p>
          <a:p>
            <a:pPr marL="285750" marR="383540">
              <a:lnSpc>
                <a:spcPct val="100000"/>
              </a:lnSpc>
            </a:pPr>
            <a:r>
              <a:rPr dirty="0" sz="2400" b="1">
                <a:solidFill>
                  <a:srgbClr val="808080"/>
                </a:solidFill>
                <a:latin typeface="Calibri"/>
                <a:cs typeface="Calibri"/>
              </a:rPr>
              <a:t>//</a:t>
            </a:r>
            <a:r>
              <a:rPr dirty="0" sz="2400" spc="-5" b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2400" spc="-15" b="1">
                <a:solidFill>
                  <a:srgbClr val="808080"/>
                </a:solidFill>
                <a:latin typeface="Calibri"/>
                <a:cs typeface="Calibri"/>
              </a:rPr>
              <a:t>Create</a:t>
            </a:r>
            <a:r>
              <a:rPr dirty="0" sz="2400" spc="-5" b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808080"/>
                </a:solidFill>
                <a:latin typeface="Calibri"/>
                <a:cs typeface="Calibri"/>
              </a:rPr>
              <a:t>a</a:t>
            </a:r>
            <a:r>
              <a:rPr dirty="0" sz="2400" spc="-5" b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2400" spc="-15" b="1">
                <a:solidFill>
                  <a:srgbClr val="808080"/>
                </a:solidFill>
                <a:latin typeface="Calibri"/>
                <a:cs typeface="Calibri"/>
              </a:rPr>
              <a:t>circle</a:t>
            </a:r>
            <a:r>
              <a:rPr dirty="0" sz="2400" spc="-5" b="1">
                <a:solidFill>
                  <a:srgbClr val="808080"/>
                </a:solidFill>
                <a:latin typeface="Calibri"/>
                <a:cs typeface="Calibri"/>
              </a:rPr>
              <a:t> and set</a:t>
            </a:r>
            <a:r>
              <a:rPr dirty="0" sz="2400" b="1">
                <a:solidFill>
                  <a:srgbClr val="808080"/>
                </a:solidFill>
                <a:latin typeface="Calibri"/>
                <a:cs typeface="Calibri"/>
              </a:rPr>
              <a:t> its </a:t>
            </a:r>
            <a:r>
              <a:rPr dirty="0" sz="2400" spc="-10" b="1">
                <a:solidFill>
                  <a:srgbClr val="808080"/>
                </a:solidFill>
                <a:latin typeface="Calibri"/>
                <a:cs typeface="Calibri"/>
              </a:rPr>
              <a:t>properties </a:t>
            </a:r>
            <a:r>
              <a:rPr dirty="0" sz="2400" spc="-530" b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2400" spc="-10" b="1">
                <a:latin typeface="Calibri"/>
                <a:cs typeface="Calibri"/>
              </a:rPr>
              <a:t>Circle </a:t>
            </a:r>
            <a:r>
              <a:rPr dirty="0" sz="2400" spc="-15" b="1">
                <a:latin typeface="Calibri"/>
                <a:cs typeface="Calibri"/>
              </a:rPr>
              <a:t>circle</a:t>
            </a:r>
            <a:r>
              <a:rPr dirty="0" sz="2400" spc="-5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=</a:t>
            </a:r>
            <a:r>
              <a:rPr dirty="0" sz="2400" spc="-5" b="1">
                <a:latin typeface="Calibri"/>
                <a:cs typeface="Calibri"/>
              </a:rPr>
              <a:t> </a:t>
            </a:r>
            <a:r>
              <a:rPr dirty="0" sz="2400" spc="-5" b="1">
                <a:solidFill>
                  <a:srgbClr val="CC7832"/>
                </a:solidFill>
                <a:latin typeface="Calibri"/>
                <a:cs typeface="Calibri"/>
              </a:rPr>
              <a:t>new</a:t>
            </a:r>
            <a:r>
              <a:rPr dirty="0" sz="2400" spc="-10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400" spc="-10" b="1">
                <a:latin typeface="Calibri"/>
                <a:cs typeface="Calibri"/>
              </a:rPr>
              <a:t>Circle()</a:t>
            </a:r>
            <a:r>
              <a:rPr dirty="0" sz="2400" spc="-10" b="1">
                <a:solidFill>
                  <a:srgbClr val="CC7832"/>
                </a:solidFill>
                <a:latin typeface="Calibri"/>
                <a:cs typeface="Calibri"/>
              </a:rPr>
              <a:t>; </a:t>
            </a:r>
            <a:r>
              <a:rPr dirty="0" sz="2400" spc="-5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400" spc="-10" b="1">
                <a:latin typeface="Calibri"/>
                <a:cs typeface="Calibri"/>
              </a:rPr>
              <a:t>circle.setCenterX(</a:t>
            </a:r>
            <a:r>
              <a:rPr dirty="0" sz="2400" spc="-10" b="1">
                <a:solidFill>
                  <a:srgbClr val="6897BB"/>
                </a:solidFill>
                <a:latin typeface="Calibri"/>
                <a:cs typeface="Calibri"/>
              </a:rPr>
              <a:t>100</a:t>
            </a:r>
            <a:r>
              <a:rPr dirty="0" sz="2400" spc="-10" b="1">
                <a:latin typeface="Calibri"/>
                <a:cs typeface="Calibri"/>
              </a:rPr>
              <a:t>)</a:t>
            </a:r>
            <a:r>
              <a:rPr dirty="0" sz="2400" spc="-10" b="1">
                <a:solidFill>
                  <a:srgbClr val="CC7832"/>
                </a:solidFill>
                <a:latin typeface="Calibri"/>
                <a:cs typeface="Calibri"/>
              </a:rPr>
              <a:t>; </a:t>
            </a:r>
            <a:r>
              <a:rPr dirty="0" sz="2400" spc="-5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400" spc="-10" b="1">
                <a:latin typeface="Calibri"/>
                <a:cs typeface="Calibri"/>
              </a:rPr>
              <a:t>circle.setCenterY(</a:t>
            </a:r>
            <a:r>
              <a:rPr dirty="0" sz="2400" spc="-10" b="1">
                <a:solidFill>
                  <a:srgbClr val="6897BB"/>
                </a:solidFill>
                <a:latin typeface="Calibri"/>
                <a:cs typeface="Calibri"/>
              </a:rPr>
              <a:t>100</a:t>
            </a:r>
            <a:r>
              <a:rPr dirty="0" sz="2400" spc="-10" b="1">
                <a:latin typeface="Calibri"/>
                <a:cs typeface="Calibri"/>
              </a:rPr>
              <a:t>)</a:t>
            </a:r>
            <a:r>
              <a:rPr dirty="0" sz="2400" spc="-10" b="1">
                <a:solidFill>
                  <a:srgbClr val="CC7832"/>
                </a:solidFill>
                <a:latin typeface="Calibri"/>
                <a:cs typeface="Calibri"/>
              </a:rPr>
              <a:t>; </a:t>
            </a:r>
            <a:r>
              <a:rPr dirty="0" sz="2400" spc="-5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400" spc="-5" b="1">
                <a:latin typeface="Calibri"/>
                <a:cs typeface="Calibri"/>
              </a:rPr>
              <a:t>circle.setRadius(</a:t>
            </a:r>
            <a:r>
              <a:rPr dirty="0" sz="2400" spc="-5" b="1">
                <a:solidFill>
                  <a:srgbClr val="6897BB"/>
                </a:solidFill>
                <a:latin typeface="Calibri"/>
                <a:cs typeface="Calibri"/>
              </a:rPr>
              <a:t>50</a:t>
            </a:r>
            <a:r>
              <a:rPr dirty="0" sz="2400" spc="-5" b="1">
                <a:latin typeface="Calibri"/>
                <a:cs typeface="Calibri"/>
              </a:rPr>
              <a:t>)</a:t>
            </a:r>
            <a:r>
              <a:rPr dirty="0" sz="2400" spc="-5" b="1">
                <a:solidFill>
                  <a:srgbClr val="CC7832"/>
                </a:solidFill>
                <a:latin typeface="Calibri"/>
                <a:cs typeface="Calibri"/>
              </a:rPr>
              <a:t>; </a:t>
            </a:r>
            <a:r>
              <a:rPr dirty="0" sz="2400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400" spc="-20" b="1">
                <a:latin typeface="Calibri"/>
                <a:cs typeface="Calibri"/>
              </a:rPr>
              <a:t>circle.setStroke(Color.</a:t>
            </a:r>
            <a:r>
              <a:rPr dirty="0" sz="2400" spc="-20" b="1" i="1">
                <a:solidFill>
                  <a:srgbClr val="9876AA"/>
                </a:solidFill>
                <a:latin typeface="Calibri"/>
                <a:cs typeface="Calibri"/>
              </a:rPr>
              <a:t>BLACK</a:t>
            </a:r>
            <a:r>
              <a:rPr dirty="0" sz="2400" spc="-20" b="1">
                <a:latin typeface="Calibri"/>
                <a:cs typeface="Calibri"/>
              </a:rPr>
              <a:t>)</a:t>
            </a:r>
            <a:r>
              <a:rPr dirty="0" sz="2400" spc="-20" b="1">
                <a:solidFill>
                  <a:srgbClr val="CC7832"/>
                </a:solidFill>
                <a:latin typeface="Calibri"/>
                <a:cs typeface="Calibri"/>
              </a:rPr>
              <a:t>;</a:t>
            </a:r>
            <a:endParaRPr sz="2400">
              <a:latin typeface="Calibri"/>
              <a:cs typeface="Calibri"/>
            </a:endParaRPr>
          </a:p>
          <a:p>
            <a:pPr marL="285750">
              <a:lnSpc>
                <a:spcPct val="100000"/>
              </a:lnSpc>
              <a:spcBef>
                <a:spcPts val="25"/>
              </a:spcBef>
            </a:pPr>
            <a:r>
              <a:rPr dirty="0" sz="2400" spc="-10" b="1">
                <a:latin typeface="Calibri"/>
                <a:cs typeface="Calibri"/>
              </a:rPr>
              <a:t>circle.setFill(</a:t>
            </a:r>
            <a:r>
              <a:rPr dirty="0" sz="2400" spc="-10" b="1">
                <a:solidFill>
                  <a:srgbClr val="CC7832"/>
                </a:solidFill>
                <a:latin typeface="Calibri"/>
                <a:cs typeface="Calibri"/>
              </a:rPr>
              <a:t>null</a:t>
            </a:r>
            <a:r>
              <a:rPr dirty="0" sz="2400" spc="-10" b="1">
                <a:latin typeface="Calibri"/>
                <a:cs typeface="Calibri"/>
              </a:rPr>
              <a:t>)</a:t>
            </a:r>
            <a:r>
              <a:rPr dirty="0" sz="2400" spc="-10" b="1">
                <a:solidFill>
                  <a:srgbClr val="CC7832"/>
                </a:solidFill>
                <a:latin typeface="Calibri"/>
                <a:cs typeface="Calibri"/>
              </a:rPr>
              <a:t>;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350">
              <a:latin typeface="Calibri"/>
              <a:cs typeface="Calibri"/>
            </a:endParaRPr>
          </a:p>
          <a:p>
            <a:pPr marL="285750">
              <a:lnSpc>
                <a:spcPct val="100000"/>
              </a:lnSpc>
            </a:pPr>
            <a:r>
              <a:rPr dirty="0" sz="2400" b="1">
                <a:solidFill>
                  <a:srgbClr val="808080"/>
                </a:solidFill>
                <a:latin typeface="Calibri"/>
                <a:cs typeface="Calibri"/>
              </a:rPr>
              <a:t>//</a:t>
            </a:r>
            <a:r>
              <a:rPr dirty="0" sz="2400" spc="-10" b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2400" spc="-15" b="1">
                <a:solidFill>
                  <a:srgbClr val="808080"/>
                </a:solidFill>
                <a:latin typeface="Calibri"/>
                <a:cs typeface="Calibri"/>
              </a:rPr>
              <a:t>Create</a:t>
            </a:r>
            <a:r>
              <a:rPr dirty="0" sz="2400" spc="-10" b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808080"/>
                </a:solidFill>
                <a:latin typeface="Calibri"/>
                <a:cs typeface="Calibri"/>
              </a:rPr>
              <a:t>a</a:t>
            </a:r>
            <a:r>
              <a:rPr dirty="0" sz="2400" spc="-10" b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2400" spc="-5" b="1">
                <a:solidFill>
                  <a:srgbClr val="808080"/>
                </a:solidFill>
                <a:latin typeface="Calibri"/>
                <a:cs typeface="Calibri"/>
              </a:rPr>
              <a:t>pane</a:t>
            </a:r>
            <a:r>
              <a:rPr dirty="0" sz="2400" spc="-10" b="1">
                <a:solidFill>
                  <a:srgbClr val="808080"/>
                </a:solidFill>
                <a:latin typeface="Calibri"/>
                <a:cs typeface="Calibri"/>
              </a:rPr>
              <a:t> to</a:t>
            </a:r>
            <a:r>
              <a:rPr dirty="0" sz="2400" spc="-15" b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2400" spc="-5" b="1">
                <a:solidFill>
                  <a:srgbClr val="808080"/>
                </a:solidFill>
                <a:latin typeface="Calibri"/>
                <a:cs typeface="Calibri"/>
              </a:rPr>
              <a:t>hold</a:t>
            </a:r>
            <a:r>
              <a:rPr dirty="0" sz="2400" spc="-15" b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808080"/>
                </a:solidFill>
                <a:latin typeface="Calibri"/>
                <a:cs typeface="Calibri"/>
              </a:rPr>
              <a:t>the</a:t>
            </a:r>
            <a:r>
              <a:rPr dirty="0" sz="2400" spc="-10" b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2400" spc="-15" b="1">
                <a:solidFill>
                  <a:srgbClr val="808080"/>
                </a:solidFill>
                <a:latin typeface="Calibri"/>
                <a:cs typeface="Calibri"/>
              </a:rPr>
              <a:t>circle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300">
              <a:latin typeface="Calibri"/>
              <a:cs typeface="Calibri"/>
            </a:endParaRPr>
          </a:p>
          <a:p>
            <a:pPr marL="285750">
              <a:lnSpc>
                <a:spcPct val="100000"/>
              </a:lnSpc>
            </a:pPr>
            <a:r>
              <a:rPr dirty="0" sz="2400" b="1">
                <a:solidFill>
                  <a:srgbClr val="808080"/>
                </a:solidFill>
                <a:latin typeface="Calibri"/>
                <a:cs typeface="Calibri"/>
              </a:rPr>
              <a:t>//</a:t>
            </a:r>
            <a:r>
              <a:rPr dirty="0" sz="2400" spc="-5" b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2400" spc="-15" b="1">
                <a:solidFill>
                  <a:srgbClr val="808080"/>
                </a:solidFill>
                <a:latin typeface="Calibri"/>
                <a:cs typeface="Calibri"/>
              </a:rPr>
              <a:t>Create</a:t>
            </a:r>
            <a:r>
              <a:rPr dirty="0" sz="2400" spc="-10" b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808080"/>
                </a:solidFill>
                <a:latin typeface="Calibri"/>
                <a:cs typeface="Calibri"/>
              </a:rPr>
              <a:t>a</a:t>
            </a:r>
            <a:r>
              <a:rPr dirty="0" sz="2400" spc="-10" b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2400" spc="-5" b="1">
                <a:solidFill>
                  <a:srgbClr val="808080"/>
                </a:solidFill>
                <a:latin typeface="Calibri"/>
                <a:cs typeface="Calibri"/>
              </a:rPr>
              <a:t>scene</a:t>
            </a:r>
            <a:r>
              <a:rPr dirty="0" sz="2400" spc="-10" b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2400" spc="-5" b="1">
                <a:solidFill>
                  <a:srgbClr val="808080"/>
                </a:solidFill>
                <a:latin typeface="Calibri"/>
                <a:cs typeface="Calibri"/>
              </a:rPr>
              <a:t>and</a:t>
            </a:r>
            <a:r>
              <a:rPr dirty="0" sz="2400" spc="-10" b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2400" spc="-5" b="1">
                <a:solidFill>
                  <a:srgbClr val="808080"/>
                </a:solidFill>
                <a:latin typeface="Calibri"/>
                <a:cs typeface="Calibri"/>
              </a:rPr>
              <a:t>place</a:t>
            </a:r>
            <a:r>
              <a:rPr dirty="0" sz="2400" spc="-10" b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2400" spc="-5" b="1">
                <a:solidFill>
                  <a:srgbClr val="808080"/>
                </a:solidFill>
                <a:latin typeface="Calibri"/>
                <a:cs typeface="Calibri"/>
              </a:rPr>
              <a:t>it</a:t>
            </a:r>
            <a:r>
              <a:rPr dirty="0" sz="2400" b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2400" spc="-5" b="1">
                <a:solidFill>
                  <a:srgbClr val="808080"/>
                </a:solidFill>
                <a:latin typeface="Calibri"/>
                <a:cs typeface="Calibri"/>
              </a:rPr>
              <a:t>in</a:t>
            </a:r>
            <a:r>
              <a:rPr dirty="0" sz="2400" spc="-10" b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808080"/>
                </a:solidFill>
                <a:latin typeface="Calibri"/>
                <a:cs typeface="Calibri"/>
              </a:rPr>
              <a:t>the</a:t>
            </a:r>
            <a:r>
              <a:rPr dirty="0" sz="2400" spc="-10" b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2400" spc="-15" b="1">
                <a:solidFill>
                  <a:srgbClr val="808080"/>
                </a:solidFill>
                <a:latin typeface="Calibri"/>
                <a:cs typeface="Calibri"/>
              </a:rPr>
              <a:t>stage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0">
              <a:lnSpc>
                <a:spcPts val="1630"/>
              </a:lnSpc>
            </a:pPr>
            <a:fld id="{81D60167-4931-47E6-BA6A-407CBD079E47}" type="slidenum">
              <a:rPr dirty="0"/>
              <a:t>17</a:t>
            </a:fld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086725" y="6509004"/>
            <a:ext cx="29210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Times New Roman"/>
                <a:cs typeface="Times New Roman"/>
              </a:rPr>
              <a:t>144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739" y="616203"/>
            <a:ext cx="7438390" cy="69024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2615"/>
              </a:lnSpc>
              <a:spcBef>
                <a:spcPts val="100"/>
              </a:spcBef>
            </a:pPr>
            <a:r>
              <a:rPr dirty="0" sz="2200" spc="-10" b="0">
                <a:solidFill>
                  <a:srgbClr val="0033B3"/>
                </a:solidFill>
                <a:latin typeface="Calibri"/>
                <a:cs typeface="Calibri"/>
              </a:rPr>
              <a:t>public</a:t>
            </a:r>
            <a:r>
              <a:rPr dirty="0" sz="2200" spc="-5" b="0">
                <a:solidFill>
                  <a:srgbClr val="0033B3"/>
                </a:solidFill>
                <a:latin typeface="Calibri"/>
                <a:cs typeface="Calibri"/>
              </a:rPr>
              <a:t> class </a:t>
            </a:r>
            <a:r>
              <a:rPr dirty="0" sz="2200" spc="-15" b="0">
                <a:latin typeface="Calibri"/>
                <a:cs typeface="Calibri"/>
              </a:rPr>
              <a:t>KeyEventDemo</a:t>
            </a:r>
            <a:r>
              <a:rPr dirty="0" sz="2200" b="0">
                <a:latin typeface="Calibri"/>
                <a:cs typeface="Calibri"/>
              </a:rPr>
              <a:t> </a:t>
            </a:r>
            <a:r>
              <a:rPr dirty="0" sz="2200" spc="-15" b="0">
                <a:solidFill>
                  <a:srgbClr val="0033B3"/>
                </a:solidFill>
                <a:latin typeface="Calibri"/>
                <a:cs typeface="Calibri"/>
              </a:rPr>
              <a:t>extends</a:t>
            </a:r>
            <a:r>
              <a:rPr dirty="0" sz="2200" b="0">
                <a:solidFill>
                  <a:srgbClr val="0033B3"/>
                </a:solidFill>
                <a:latin typeface="Calibri"/>
                <a:cs typeface="Calibri"/>
              </a:rPr>
              <a:t> </a:t>
            </a:r>
            <a:r>
              <a:rPr dirty="0" sz="2200" spc="-10" b="0">
                <a:latin typeface="Calibri"/>
                <a:cs typeface="Calibri"/>
              </a:rPr>
              <a:t>Application </a:t>
            </a:r>
            <a:r>
              <a:rPr dirty="0" sz="2200" b="0">
                <a:latin typeface="Calibri"/>
                <a:cs typeface="Calibri"/>
              </a:rPr>
              <a:t>{</a:t>
            </a:r>
            <a:endParaRPr sz="2200">
              <a:latin typeface="Calibri"/>
              <a:cs typeface="Calibri"/>
            </a:endParaRPr>
          </a:p>
          <a:p>
            <a:pPr marL="266700">
              <a:lnSpc>
                <a:spcPts val="2615"/>
              </a:lnSpc>
            </a:pPr>
            <a:r>
              <a:rPr dirty="0" sz="2200" spc="-5" b="0">
                <a:solidFill>
                  <a:srgbClr val="9E880D"/>
                </a:solidFill>
                <a:latin typeface="Calibri"/>
                <a:cs typeface="Calibri"/>
              </a:rPr>
              <a:t>@Override</a:t>
            </a:r>
            <a:r>
              <a:rPr dirty="0" sz="2200" b="0">
                <a:solidFill>
                  <a:srgbClr val="9E880D"/>
                </a:solidFill>
                <a:latin typeface="Calibri"/>
                <a:cs typeface="Calibri"/>
              </a:rPr>
              <a:t> </a:t>
            </a:r>
            <a:r>
              <a:rPr dirty="0" sz="2200" spc="-5" b="0" i="1">
                <a:solidFill>
                  <a:srgbClr val="8C8C8C"/>
                </a:solidFill>
                <a:latin typeface="Calibri"/>
                <a:cs typeface="Calibri"/>
              </a:rPr>
              <a:t>//</a:t>
            </a:r>
            <a:r>
              <a:rPr dirty="0" sz="2200" spc="5" b="0" i="1">
                <a:solidFill>
                  <a:srgbClr val="8C8C8C"/>
                </a:solidFill>
                <a:latin typeface="Calibri"/>
                <a:cs typeface="Calibri"/>
              </a:rPr>
              <a:t> </a:t>
            </a:r>
            <a:r>
              <a:rPr dirty="0" sz="2200" spc="-10" b="0" i="1">
                <a:solidFill>
                  <a:srgbClr val="8C8C8C"/>
                </a:solidFill>
                <a:latin typeface="Calibri"/>
                <a:cs typeface="Calibri"/>
              </a:rPr>
              <a:t>Override</a:t>
            </a:r>
            <a:r>
              <a:rPr dirty="0" sz="2200" spc="5" b="0" i="1">
                <a:solidFill>
                  <a:srgbClr val="8C8C8C"/>
                </a:solidFill>
                <a:latin typeface="Calibri"/>
                <a:cs typeface="Calibri"/>
              </a:rPr>
              <a:t> </a:t>
            </a:r>
            <a:r>
              <a:rPr dirty="0" sz="2200" spc="-5" b="0" i="1">
                <a:solidFill>
                  <a:srgbClr val="8C8C8C"/>
                </a:solidFill>
                <a:latin typeface="Calibri"/>
                <a:cs typeface="Calibri"/>
              </a:rPr>
              <a:t>the</a:t>
            </a:r>
            <a:r>
              <a:rPr dirty="0" sz="2200" spc="5" b="0" i="1">
                <a:solidFill>
                  <a:srgbClr val="8C8C8C"/>
                </a:solidFill>
                <a:latin typeface="Calibri"/>
                <a:cs typeface="Calibri"/>
              </a:rPr>
              <a:t> </a:t>
            </a:r>
            <a:r>
              <a:rPr dirty="0" sz="2200" spc="-20" b="0" i="1">
                <a:solidFill>
                  <a:srgbClr val="8C8C8C"/>
                </a:solidFill>
                <a:latin typeface="Calibri"/>
                <a:cs typeface="Calibri"/>
              </a:rPr>
              <a:t>start</a:t>
            </a:r>
            <a:r>
              <a:rPr dirty="0" sz="2200" spc="5" b="0" i="1">
                <a:solidFill>
                  <a:srgbClr val="8C8C8C"/>
                </a:solidFill>
                <a:latin typeface="Calibri"/>
                <a:cs typeface="Calibri"/>
              </a:rPr>
              <a:t> </a:t>
            </a:r>
            <a:r>
              <a:rPr dirty="0" sz="2200" spc="-10" b="0" i="1">
                <a:solidFill>
                  <a:srgbClr val="8C8C8C"/>
                </a:solidFill>
                <a:latin typeface="Calibri"/>
                <a:cs typeface="Calibri"/>
              </a:rPr>
              <a:t>method</a:t>
            </a:r>
            <a:r>
              <a:rPr dirty="0" sz="2200" b="0" i="1">
                <a:solidFill>
                  <a:srgbClr val="8C8C8C"/>
                </a:solidFill>
                <a:latin typeface="Calibri"/>
                <a:cs typeface="Calibri"/>
              </a:rPr>
              <a:t> </a:t>
            </a:r>
            <a:r>
              <a:rPr dirty="0" sz="2200" spc="-5" b="0" i="1">
                <a:solidFill>
                  <a:srgbClr val="8C8C8C"/>
                </a:solidFill>
                <a:latin typeface="Calibri"/>
                <a:cs typeface="Calibri"/>
              </a:rPr>
              <a:t>in</a:t>
            </a:r>
            <a:r>
              <a:rPr dirty="0" sz="2200" b="0" i="1">
                <a:solidFill>
                  <a:srgbClr val="8C8C8C"/>
                </a:solidFill>
                <a:latin typeface="Calibri"/>
                <a:cs typeface="Calibri"/>
              </a:rPr>
              <a:t> </a:t>
            </a:r>
            <a:r>
              <a:rPr dirty="0" sz="2200" spc="-5" b="0" i="1">
                <a:solidFill>
                  <a:srgbClr val="8C8C8C"/>
                </a:solidFill>
                <a:latin typeface="Calibri"/>
                <a:cs typeface="Calibri"/>
              </a:rPr>
              <a:t>the</a:t>
            </a:r>
            <a:r>
              <a:rPr dirty="0" sz="2200" spc="5" b="0" i="1">
                <a:solidFill>
                  <a:srgbClr val="8C8C8C"/>
                </a:solidFill>
                <a:latin typeface="Calibri"/>
                <a:cs typeface="Calibri"/>
              </a:rPr>
              <a:t> </a:t>
            </a:r>
            <a:r>
              <a:rPr dirty="0" sz="2200" spc="-10" b="0" i="1">
                <a:solidFill>
                  <a:srgbClr val="8C8C8C"/>
                </a:solidFill>
                <a:latin typeface="Calibri"/>
                <a:cs typeface="Calibri"/>
              </a:rPr>
              <a:t>Application</a:t>
            </a:r>
            <a:r>
              <a:rPr dirty="0" sz="2200" b="0" i="1">
                <a:solidFill>
                  <a:srgbClr val="8C8C8C"/>
                </a:solidFill>
                <a:latin typeface="Calibri"/>
                <a:cs typeface="Calibri"/>
              </a:rPr>
              <a:t> </a:t>
            </a:r>
            <a:r>
              <a:rPr dirty="0" sz="2200" spc="-10" b="0" i="1">
                <a:solidFill>
                  <a:srgbClr val="8C8C8C"/>
                </a:solidFill>
                <a:latin typeface="Calibri"/>
                <a:cs typeface="Calibri"/>
              </a:rPr>
              <a:t>class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32740" y="1277620"/>
            <a:ext cx="6731000" cy="53898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200" spc="-10">
                <a:solidFill>
                  <a:srgbClr val="0033B3"/>
                </a:solidFill>
                <a:latin typeface="Calibri"/>
                <a:cs typeface="Calibri"/>
              </a:rPr>
              <a:t>public</a:t>
            </a:r>
            <a:r>
              <a:rPr dirty="0" sz="2200" spc="-5">
                <a:solidFill>
                  <a:srgbClr val="0033B3"/>
                </a:solidFill>
                <a:latin typeface="Calibri"/>
                <a:cs typeface="Calibri"/>
              </a:rPr>
              <a:t> </a:t>
            </a:r>
            <a:r>
              <a:rPr dirty="0" sz="2200" spc="-10">
                <a:solidFill>
                  <a:srgbClr val="0033B3"/>
                </a:solidFill>
                <a:latin typeface="Calibri"/>
                <a:cs typeface="Calibri"/>
              </a:rPr>
              <a:t>void</a:t>
            </a:r>
            <a:r>
              <a:rPr dirty="0" sz="2200" spc="-5">
                <a:solidFill>
                  <a:srgbClr val="0033B3"/>
                </a:solidFill>
                <a:latin typeface="Calibri"/>
                <a:cs typeface="Calibri"/>
              </a:rPr>
              <a:t> </a:t>
            </a:r>
            <a:r>
              <a:rPr dirty="0" sz="2200" spc="-15">
                <a:solidFill>
                  <a:srgbClr val="00627A"/>
                </a:solidFill>
                <a:latin typeface="Calibri"/>
                <a:cs typeface="Calibri"/>
              </a:rPr>
              <a:t>start</a:t>
            </a:r>
            <a:r>
              <a:rPr dirty="0" sz="2200" spc="-15">
                <a:latin typeface="Calibri"/>
                <a:cs typeface="Calibri"/>
              </a:rPr>
              <a:t>(Stage</a:t>
            </a:r>
            <a:r>
              <a:rPr dirty="0" sz="2200" spc="5">
                <a:latin typeface="Calibri"/>
                <a:cs typeface="Calibri"/>
              </a:rPr>
              <a:t> </a:t>
            </a:r>
            <a:r>
              <a:rPr dirty="0" sz="2200" spc="-10">
                <a:latin typeface="Calibri"/>
                <a:cs typeface="Calibri"/>
              </a:rPr>
              <a:t>primaryStage)</a:t>
            </a:r>
            <a:r>
              <a:rPr dirty="0" sz="2200">
                <a:latin typeface="Calibri"/>
                <a:cs typeface="Calibri"/>
              </a:rPr>
              <a:t> {</a:t>
            </a:r>
            <a:endParaRPr sz="2200">
              <a:latin typeface="Calibri"/>
              <a:cs typeface="Calibri"/>
            </a:endParaRPr>
          </a:p>
          <a:p>
            <a:pPr marL="266700">
              <a:lnSpc>
                <a:spcPts val="2615"/>
              </a:lnSpc>
              <a:spcBef>
                <a:spcPts val="45"/>
              </a:spcBef>
            </a:pPr>
            <a:r>
              <a:rPr dirty="0" sz="2200" spc="-5" i="1">
                <a:solidFill>
                  <a:srgbClr val="00B050"/>
                </a:solidFill>
                <a:latin typeface="Calibri"/>
                <a:cs typeface="Calibri"/>
              </a:rPr>
              <a:t>//</a:t>
            </a:r>
            <a:r>
              <a:rPr dirty="0" sz="2200" spc="-10" i="1">
                <a:solidFill>
                  <a:srgbClr val="00B050"/>
                </a:solidFill>
                <a:latin typeface="Calibri"/>
                <a:cs typeface="Calibri"/>
              </a:rPr>
              <a:t> Create</a:t>
            </a:r>
            <a:r>
              <a:rPr dirty="0" sz="2200" spc="-5" i="1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dirty="0" sz="2200" i="1">
                <a:solidFill>
                  <a:srgbClr val="00B050"/>
                </a:solidFill>
                <a:latin typeface="Calibri"/>
                <a:cs typeface="Calibri"/>
              </a:rPr>
              <a:t>a</a:t>
            </a:r>
            <a:r>
              <a:rPr dirty="0" sz="2200" spc="-15" i="1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dirty="0" sz="2200" spc="-10" i="1">
                <a:solidFill>
                  <a:srgbClr val="00B050"/>
                </a:solidFill>
                <a:latin typeface="Calibri"/>
                <a:cs typeface="Calibri"/>
              </a:rPr>
              <a:t>pane</a:t>
            </a:r>
            <a:r>
              <a:rPr dirty="0" sz="2200" spc="-5" i="1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dirty="0" sz="2200" spc="-10" i="1">
                <a:solidFill>
                  <a:srgbClr val="00B050"/>
                </a:solidFill>
                <a:latin typeface="Calibri"/>
                <a:cs typeface="Calibri"/>
              </a:rPr>
              <a:t>and</a:t>
            </a:r>
            <a:r>
              <a:rPr dirty="0" sz="2200" spc="-15" i="1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dirty="0" sz="2200" spc="-10" i="1">
                <a:solidFill>
                  <a:srgbClr val="00B050"/>
                </a:solidFill>
                <a:latin typeface="Calibri"/>
                <a:cs typeface="Calibri"/>
              </a:rPr>
              <a:t>set</a:t>
            </a:r>
            <a:r>
              <a:rPr dirty="0" sz="2200" spc="-5" i="1">
                <a:solidFill>
                  <a:srgbClr val="00B050"/>
                </a:solidFill>
                <a:latin typeface="Calibri"/>
                <a:cs typeface="Calibri"/>
              </a:rPr>
              <a:t> its</a:t>
            </a:r>
            <a:r>
              <a:rPr dirty="0" sz="2200" spc="-10" i="1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dirty="0" sz="2200" spc="-5" i="1">
                <a:solidFill>
                  <a:srgbClr val="00B050"/>
                </a:solidFill>
                <a:latin typeface="Calibri"/>
                <a:cs typeface="Calibri"/>
              </a:rPr>
              <a:t>properties</a:t>
            </a:r>
            <a:endParaRPr sz="2200">
              <a:latin typeface="Calibri"/>
              <a:cs typeface="Calibri"/>
            </a:endParaRPr>
          </a:p>
          <a:p>
            <a:pPr marL="203200">
              <a:lnSpc>
                <a:spcPts val="2615"/>
              </a:lnSpc>
            </a:pPr>
            <a:r>
              <a:rPr dirty="0" sz="2200" spc="-5" i="1">
                <a:solidFill>
                  <a:srgbClr val="00B050"/>
                </a:solidFill>
                <a:latin typeface="Calibri"/>
                <a:cs typeface="Calibri"/>
              </a:rPr>
              <a:t>//</a:t>
            </a:r>
            <a:r>
              <a:rPr dirty="0" sz="2200" spc="-10" i="1">
                <a:solidFill>
                  <a:srgbClr val="00B050"/>
                </a:solidFill>
                <a:latin typeface="Calibri"/>
                <a:cs typeface="Calibri"/>
              </a:rPr>
              <a:t> Create</a:t>
            </a:r>
            <a:r>
              <a:rPr dirty="0" sz="2200" i="1">
                <a:solidFill>
                  <a:srgbClr val="00B050"/>
                </a:solidFill>
                <a:latin typeface="Calibri"/>
                <a:cs typeface="Calibri"/>
              </a:rPr>
              <a:t> a</a:t>
            </a:r>
            <a:r>
              <a:rPr dirty="0" sz="2200" spc="-5" i="1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dirty="0" sz="2200" spc="-10" i="1">
                <a:solidFill>
                  <a:srgbClr val="00B050"/>
                </a:solidFill>
                <a:latin typeface="Calibri"/>
                <a:cs typeface="Calibri"/>
              </a:rPr>
              <a:t>scene</a:t>
            </a:r>
            <a:r>
              <a:rPr dirty="0" sz="2200" i="1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dirty="0" sz="2200" spc="-10" i="1">
                <a:solidFill>
                  <a:srgbClr val="00B050"/>
                </a:solidFill>
                <a:latin typeface="Calibri"/>
                <a:cs typeface="Calibri"/>
              </a:rPr>
              <a:t>and</a:t>
            </a:r>
            <a:r>
              <a:rPr dirty="0" sz="2200" spc="-5" i="1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dirty="0" sz="2200" spc="-10" i="1">
                <a:solidFill>
                  <a:srgbClr val="00B050"/>
                </a:solidFill>
                <a:latin typeface="Calibri"/>
                <a:cs typeface="Calibri"/>
              </a:rPr>
              <a:t>place</a:t>
            </a:r>
            <a:r>
              <a:rPr dirty="0" sz="2200" spc="-5" i="1">
                <a:solidFill>
                  <a:srgbClr val="00B050"/>
                </a:solidFill>
                <a:latin typeface="Calibri"/>
                <a:cs typeface="Calibri"/>
              </a:rPr>
              <a:t> the</a:t>
            </a:r>
            <a:r>
              <a:rPr dirty="0" sz="2200" i="1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dirty="0" sz="2200" spc="-10" i="1">
                <a:solidFill>
                  <a:srgbClr val="00B050"/>
                </a:solidFill>
                <a:latin typeface="Calibri"/>
                <a:cs typeface="Calibri"/>
              </a:rPr>
              <a:t>pane</a:t>
            </a:r>
            <a:r>
              <a:rPr dirty="0" sz="2200" i="1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dirty="0" sz="2200" spc="-5" i="1">
                <a:solidFill>
                  <a:srgbClr val="00B050"/>
                </a:solidFill>
                <a:latin typeface="Calibri"/>
                <a:cs typeface="Calibri"/>
              </a:rPr>
              <a:t>in the</a:t>
            </a:r>
            <a:r>
              <a:rPr dirty="0" sz="2200" spc="-30" i="1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dirty="0" sz="2200" spc="-20" i="1">
                <a:solidFill>
                  <a:srgbClr val="00B050"/>
                </a:solidFill>
                <a:latin typeface="Calibri"/>
                <a:cs typeface="Calibri"/>
              </a:rPr>
              <a:t>stage</a:t>
            </a:r>
            <a:endParaRPr sz="2200">
              <a:latin typeface="Calibri"/>
              <a:cs typeface="Calibri"/>
            </a:endParaRPr>
          </a:p>
          <a:p>
            <a:pPr marL="520700" marR="3321050" indent="-254000">
              <a:lnSpc>
                <a:spcPts val="2590"/>
              </a:lnSpc>
              <a:spcBef>
                <a:spcPts val="200"/>
              </a:spcBef>
            </a:pPr>
            <a:r>
              <a:rPr dirty="0" sz="2200" spc="-10">
                <a:latin typeface="Calibri"/>
                <a:cs typeface="Calibri"/>
              </a:rPr>
              <a:t>text.setOnKeyPressed(e </a:t>
            </a:r>
            <a:r>
              <a:rPr dirty="0" sz="2200">
                <a:latin typeface="Calibri"/>
                <a:cs typeface="Calibri"/>
              </a:rPr>
              <a:t>-&gt; { </a:t>
            </a:r>
            <a:r>
              <a:rPr dirty="0" sz="2200" spc="-484">
                <a:latin typeface="Calibri"/>
                <a:cs typeface="Calibri"/>
              </a:rPr>
              <a:t> </a:t>
            </a:r>
            <a:r>
              <a:rPr dirty="0" sz="2200" spc="-10">
                <a:solidFill>
                  <a:srgbClr val="0033B3"/>
                </a:solidFill>
                <a:latin typeface="Calibri"/>
                <a:cs typeface="Calibri"/>
              </a:rPr>
              <a:t>switch</a:t>
            </a:r>
            <a:r>
              <a:rPr dirty="0" sz="2200" spc="-15">
                <a:solidFill>
                  <a:srgbClr val="0033B3"/>
                </a:solidFill>
                <a:latin typeface="Calibri"/>
                <a:cs typeface="Calibri"/>
              </a:rPr>
              <a:t> </a:t>
            </a:r>
            <a:r>
              <a:rPr dirty="0" sz="2200" spc="-5">
                <a:latin typeface="Calibri"/>
                <a:cs typeface="Calibri"/>
              </a:rPr>
              <a:t>(e.getCode())</a:t>
            </a:r>
            <a:r>
              <a:rPr dirty="0" sz="2200" spc="-10">
                <a:latin typeface="Calibri"/>
                <a:cs typeface="Calibri"/>
              </a:rPr>
              <a:t> </a:t>
            </a:r>
            <a:r>
              <a:rPr dirty="0" sz="2200">
                <a:latin typeface="Calibri"/>
                <a:cs typeface="Calibri"/>
              </a:rPr>
              <a:t>{</a:t>
            </a:r>
            <a:endParaRPr sz="2200">
              <a:latin typeface="Calibri"/>
              <a:cs typeface="Calibri"/>
            </a:endParaRPr>
          </a:p>
          <a:p>
            <a:pPr marL="774065">
              <a:lnSpc>
                <a:spcPts val="2540"/>
              </a:lnSpc>
            </a:pPr>
            <a:r>
              <a:rPr dirty="0" sz="2200" spc="-10">
                <a:solidFill>
                  <a:srgbClr val="0033B3"/>
                </a:solidFill>
                <a:latin typeface="Calibri"/>
                <a:cs typeface="Calibri"/>
              </a:rPr>
              <a:t>case</a:t>
            </a:r>
            <a:r>
              <a:rPr dirty="0" sz="2200">
                <a:solidFill>
                  <a:srgbClr val="0033B3"/>
                </a:solidFill>
                <a:latin typeface="Calibri"/>
                <a:cs typeface="Calibri"/>
              </a:rPr>
              <a:t> </a:t>
            </a:r>
            <a:r>
              <a:rPr dirty="0" sz="2200" spc="-10" i="1">
                <a:solidFill>
                  <a:srgbClr val="871094"/>
                </a:solidFill>
                <a:latin typeface="Calibri"/>
                <a:cs typeface="Calibri"/>
              </a:rPr>
              <a:t>DOWN</a:t>
            </a:r>
            <a:r>
              <a:rPr dirty="0" sz="2200" spc="-10">
                <a:latin typeface="Calibri"/>
                <a:cs typeface="Calibri"/>
              </a:rPr>
              <a:t>:</a:t>
            </a:r>
            <a:r>
              <a:rPr dirty="0" sz="2200">
                <a:latin typeface="Calibri"/>
                <a:cs typeface="Calibri"/>
              </a:rPr>
              <a:t> </a:t>
            </a:r>
            <a:r>
              <a:rPr dirty="0" sz="2200" spc="-10">
                <a:solidFill>
                  <a:srgbClr val="851691"/>
                </a:solidFill>
                <a:latin typeface="Calibri"/>
                <a:cs typeface="Calibri"/>
              </a:rPr>
              <a:t>text</a:t>
            </a:r>
            <a:r>
              <a:rPr dirty="0" sz="2200" spc="-10">
                <a:latin typeface="Calibri"/>
                <a:cs typeface="Calibri"/>
              </a:rPr>
              <a:t>.setY(</a:t>
            </a:r>
            <a:r>
              <a:rPr dirty="0" sz="2200" spc="-10">
                <a:solidFill>
                  <a:srgbClr val="851691"/>
                </a:solidFill>
                <a:latin typeface="Calibri"/>
                <a:cs typeface="Calibri"/>
              </a:rPr>
              <a:t>text</a:t>
            </a:r>
            <a:r>
              <a:rPr dirty="0" sz="2200" spc="-10">
                <a:latin typeface="Calibri"/>
                <a:cs typeface="Calibri"/>
              </a:rPr>
              <a:t>.getY()</a:t>
            </a:r>
            <a:r>
              <a:rPr dirty="0" sz="2200" spc="-5">
                <a:latin typeface="Calibri"/>
                <a:cs typeface="Calibri"/>
              </a:rPr>
              <a:t> </a:t>
            </a:r>
            <a:r>
              <a:rPr dirty="0" sz="2200">
                <a:latin typeface="Calibri"/>
                <a:cs typeface="Calibri"/>
              </a:rPr>
              <a:t>+ </a:t>
            </a:r>
            <a:r>
              <a:rPr dirty="0" sz="2200" spc="-5">
                <a:solidFill>
                  <a:srgbClr val="1750EB"/>
                </a:solidFill>
                <a:latin typeface="Calibri"/>
                <a:cs typeface="Calibri"/>
              </a:rPr>
              <a:t>10</a:t>
            </a:r>
            <a:r>
              <a:rPr dirty="0" sz="2200" spc="-5">
                <a:latin typeface="Calibri"/>
                <a:cs typeface="Calibri"/>
              </a:rPr>
              <a:t>);</a:t>
            </a:r>
            <a:r>
              <a:rPr dirty="0" sz="2200">
                <a:latin typeface="Calibri"/>
                <a:cs typeface="Calibri"/>
              </a:rPr>
              <a:t> </a:t>
            </a:r>
            <a:r>
              <a:rPr dirty="0" sz="2200" spc="-10">
                <a:solidFill>
                  <a:srgbClr val="0033B3"/>
                </a:solidFill>
                <a:latin typeface="Calibri"/>
                <a:cs typeface="Calibri"/>
              </a:rPr>
              <a:t>break</a:t>
            </a:r>
            <a:r>
              <a:rPr dirty="0" sz="2200" spc="-10">
                <a:latin typeface="Calibri"/>
                <a:cs typeface="Calibri"/>
              </a:rPr>
              <a:t>;</a:t>
            </a:r>
            <a:endParaRPr sz="2200">
              <a:latin typeface="Calibri"/>
              <a:cs typeface="Calibri"/>
            </a:endParaRPr>
          </a:p>
          <a:p>
            <a:pPr marL="774065" marR="784225">
              <a:lnSpc>
                <a:spcPct val="99700"/>
              </a:lnSpc>
              <a:spcBef>
                <a:spcPts val="55"/>
              </a:spcBef>
            </a:pPr>
            <a:r>
              <a:rPr dirty="0" sz="2200" spc="-10">
                <a:solidFill>
                  <a:srgbClr val="0033B3"/>
                </a:solidFill>
                <a:latin typeface="Calibri"/>
                <a:cs typeface="Calibri"/>
              </a:rPr>
              <a:t>case</a:t>
            </a:r>
            <a:r>
              <a:rPr dirty="0" sz="2200">
                <a:solidFill>
                  <a:srgbClr val="0033B3"/>
                </a:solidFill>
                <a:latin typeface="Calibri"/>
                <a:cs typeface="Calibri"/>
              </a:rPr>
              <a:t> </a:t>
            </a:r>
            <a:r>
              <a:rPr dirty="0" sz="2200" i="1">
                <a:solidFill>
                  <a:srgbClr val="871094"/>
                </a:solidFill>
                <a:latin typeface="Calibri"/>
                <a:cs typeface="Calibri"/>
              </a:rPr>
              <a:t>UP</a:t>
            </a:r>
            <a:r>
              <a:rPr dirty="0" sz="2200">
                <a:latin typeface="Calibri"/>
                <a:cs typeface="Calibri"/>
              </a:rPr>
              <a:t>:  </a:t>
            </a:r>
            <a:r>
              <a:rPr dirty="0" sz="2200" spc="-10">
                <a:solidFill>
                  <a:srgbClr val="851691"/>
                </a:solidFill>
                <a:latin typeface="Calibri"/>
                <a:cs typeface="Calibri"/>
              </a:rPr>
              <a:t>text</a:t>
            </a:r>
            <a:r>
              <a:rPr dirty="0" sz="2200" spc="-10">
                <a:latin typeface="Calibri"/>
                <a:cs typeface="Calibri"/>
              </a:rPr>
              <a:t>.setY(</a:t>
            </a:r>
            <a:r>
              <a:rPr dirty="0" sz="2200" spc="-10">
                <a:solidFill>
                  <a:srgbClr val="851691"/>
                </a:solidFill>
                <a:latin typeface="Calibri"/>
                <a:cs typeface="Calibri"/>
              </a:rPr>
              <a:t>text</a:t>
            </a:r>
            <a:r>
              <a:rPr dirty="0" sz="2200" spc="-10">
                <a:latin typeface="Calibri"/>
                <a:cs typeface="Calibri"/>
              </a:rPr>
              <a:t>.getY() </a:t>
            </a:r>
            <a:r>
              <a:rPr dirty="0" sz="2200">
                <a:latin typeface="Calibri"/>
                <a:cs typeface="Calibri"/>
              </a:rPr>
              <a:t>- </a:t>
            </a:r>
            <a:r>
              <a:rPr dirty="0" sz="2200" spc="-5">
                <a:solidFill>
                  <a:srgbClr val="1750EB"/>
                </a:solidFill>
                <a:latin typeface="Calibri"/>
                <a:cs typeface="Calibri"/>
              </a:rPr>
              <a:t>10</a:t>
            </a:r>
            <a:r>
              <a:rPr dirty="0" sz="2200" spc="-5">
                <a:latin typeface="Calibri"/>
                <a:cs typeface="Calibri"/>
              </a:rPr>
              <a:t>);</a:t>
            </a:r>
            <a:r>
              <a:rPr dirty="0" sz="2200">
                <a:latin typeface="Calibri"/>
                <a:cs typeface="Calibri"/>
              </a:rPr>
              <a:t> </a:t>
            </a:r>
            <a:r>
              <a:rPr dirty="0" sz="2200" spc="-10">
                <a:solidFill>
                  <a:srgbClr val="0033B3"/>
                </a:solidFill>
                <a:latin typeface="Calibri"/>
                <a:cs typeface="Calibri"/>
              </a:rPr>
              <a:t>break</a:t>
            </a:r>
            <a:r>
              <a:rPr dirty="0" sz="2200" spc="-10">
                <a:latin typeface="Calibri"/>
                <a:cs typeface="Calibri"/>
              </a:rPr>
              <a:t>; </a:t>
            </a:r>
            <a:r>
              <a:rPr dirty="0" sz="2200" spc="-5">
                <a:latin typeface="Calibri"/>
                <a:cs typeface="Calibri"/>
              </a:rPr>
              <a:t> </a:t>
            </a:r>
            <a:r>
              <a:rPr dirty="0" sz="2200" spc="-10">
                <a:solidFill>
                  <a:srgbClr val="0033B3"/>
                </a:solidFill>
                <a:latin typeface="Calibri"/>
                <a:cs typeface="Calibri"/>
              </a:rPr>
              <a:t>case</a:t>
            </a:r>
            <a:r>
              <a:rPr dirty="0" sz="2200">
                <a:solidFill>
                  <a:srgbClr val="0033B3"/>
                </a:solidFill>
                <a:latin typeface="Calibri"/>
                <a:cs typeface="Calibri"/>
              </a:rPr>
              <a:t> </a:t>
            </a:r>
            <a:r>
              <a:rPr dirty="0" sz="2200" i="1">
                <a:solidFill>
                  <a:srgbClr val="871094"/>
                </a:solidFill>
                <a:latin typeface="Calibri"/>
                <a:cs typeface="Calibri"/>
              </a:rPr>
              <a:t>LEFT</a:t>
            </a:r>
            <a:r>
              <a:rPr dirty="0" sz="2200">
                <a:latin typeface="Calibri"/>
                <a:cs typeface="Calibri"/>
              </a:rPr>
              <a:t>:</a:t>
            </a:r>
            <a:r>
              <a:rPr dirty="0" sz="2200" spc="-5">
                <a:latin typeface="Calibri"/>
                <a:cs typeface="Calibri"/>
              </a:rPr>
              <a:t> </a:t>
            </a:r>
            <a:r>
              <a:rPr dirty="0" sz="2200" spc="-10">
                <a:solidFill>
                  <a:srgbClr val="851691"/>
                </a:solidFill>
                <a:latin typeface="Calibri"/>
                <a:cs typeface="Calibri"/>
              </a:rPr>
              <a:t>text</a:t>
            </a:r>
            <a:r>
              <a:rPr dirty="0" sz="2200" spc="-10">
                <a:latin typeface="Calibri"/>
                <a:cs typeface="Calibri"/>
              </a:rPr>
              <a:t>.setX(</a:t>
            </a:r>
            <a:r>
              <a:rPr dirty="0" sz="2200" spc="-10">
                <a:solidFill>
                  <a:srgbClr val="851691"/>
                </a:solidFill>
                <a:latin typeface="Calibri"/>
                <a:cs typeface="Calibri"/>
              </a:rPr>
              <a:t>text</a:t>
            </a:r>
            <a:r>
              <a:rPr dirty="0" sz="2200" spc="-10">
                <a:latin typeface="Calibri"/>
                <a:cs typeface="Calibri"/>
              </a:rPr>
              <a:t>.getX() </a:t>
            </a:r>
            <a:r>
              <a:rPr dirty="0" sz="2200">
                <a:latin typeface="Calibri"/>
                <a:cs typeface="Calibri"/>
              </a:rPr>
              <a:t>-</a:t>
            </a:r>
            <a:r>
              <a:rPr dirty="0" sz="2200" spc="-5">
                <a:latin typeface="Calibri"/>
                <a:cs typeface="Calibri"/>
              </a:rPr>
              <a:t> </a:t>
            </a:r>
            <a:r>
              <a:rPr dirty="0" sz="2200" spc="-5">
                <a:solidFill>
                  <a:srgbClr val="1750EB"/>
                </a:solidFill>
                <a:latin typeface="Calibri"/>
                <a:cs typeface="Calibri"/>
              </a:rPr>
              <a:t>10</a:t>
            </a:r>
            <a:r>
              <a:rPr dirty="0" sz="2200" spc="-5">
                <a:latin typeface="Calibri"/>
                <a:cs typeface="Calibri"/>
              </a:rPr>
              <a:t>); </a:t>
            </a:r>
            <a:r>
              <a:rPr dirty="0" sz="2200" spc="-10">
                <a:solidFill>
                  <a:srgbClr val="0033B3"/>
                </a:solidFill>
                <a:latin typeface="Calibri"/>
                <a:cs typeface="Calibri"/>
              </a:rPr>
              <a:t>break</a:t>
            </a:r>
            <a:r>
              <a:rPr dirty="0" sz="2200" spc="-10">
                <a:latin typeface="Calibri"/>
                <a:cs typeface="Calibri"/>
              </a:rPr>
              <a:t>; </a:t>
            </a:r>
            <a:r>
              <a:rPr dirty="0" sz="2200" spc="-5">
                <a:latin typeface="Calibri"/>
                <a:cs typeface="Calibri"/>
              </a:rPr>
              <a:t> </a:t>
            </a:r>
            <a:r>
              <a:rPr dirty="0" sz="2200" spc="-10">
                <a:solidFill>
                  <a:srgbClr val="0033B3"/>
                </a:solidFill>
                <a:latin typeface="Calibri"/>
                <a:cs typeface="Calibri"/>
              </a:rPr>
              <a:t>case</a:t>
            </a:r>
            <a:r>
              <a:rPr dirty="0" sz="2200">
                <a:solidFill>
                  <a:srgbClr val="0033B3"/>
                </a:solidFill>
                <a:latin typeface="Calibri"/>
                <a:cs typeface="Calibri"/>
              </a:rPr>
              <a:t> </a:t>
            </a:r>
            <a:r>
              <a:rPr dirty="0" sz="2200" spc="-5" i="1">
                <a:solidFill>
                  <a:srgbClr val="871094"/>
                </a:solidFill>
                <a:latin typeface="Calibri"/>
                <a:cs typeface="Calibri"/>
              </a:rPr>
              <a:t>RIGHT</a:t>
            </a:r>
            <a:r>
              <a:rPr dirty="0" sz="2200" spc="-5">
                <a:latin typeface="Calibri"/>
                <a:cs typeface="Calibri"/>
              </a:rPr>
              <a:t>: </a:t>
            </a:r>
            <a:r>
              <a:rPr dirty="0" sz="2200" spc="-10">
                <a:solidFill>
                  <a:srgbClr val="851691"/>
                </a:solidFill>
                <a:latin typeface="Calibri"/>
                <a:cs typeface="Calibri"/>
              </a:rPr>
              <a:t>text</a:t>
            </a:r>
            <a:r>
              <a:rPr dirty="0" sz="2200" spc="-10">
                <a:latin typeface="Calibri"/>
                <a:cs typeface="Calibri"/>
              </a:rPr>
              <a:t>.setX(</a:t>
            </a:r>
            <a:r>
              <a:rPr dirty="0" sz="2200" spc="-10">
                <a:solidFill>
                  <a:srgbClr val="851691"/>
                </a:solidFill>
                <a:latin typeface="Calibri"/>
                <a:cs typeface="Calibri"/>
              </a:rPr>
              <a:t>text</a:t>
            </a:r>
            <a:r>
              <a:rPr dirty="0" sz="2200" spc="-10">
                <a:latin typeface="Calibri"/>
                <a:cs typeface="Calibri"/>
              </a:rPr>
              <a:t>.getX()</a:t>
            </a:r>
            <a:r>
              <a:rPr dirty="0" sz="2200" spc="-5">
                <a:latin typeface="Calibri"/>
                <a:cs typeface="Calibri"/>
              </a:rPr>
              <a:t> </a:t>
            </a:r>
            <a:r>
              <a:rPr dirty="0" sz="2200">
                <a:latin typeface="Calibri"/>
                <a:cs typeface="Calibri"/>
              </a:rPr>
              <a:t>+ </a:t>
            </a:r>
            <a:r>
              <a:rPr dirty="0" sz="2200" spc="-5">
                <a:solidFill>
                  <a:srgbClr val="1750EB"/>
                </a:solidFill>
                <a:latin typeface="Calibri"/>
                <a:cs typeface="Calibri"/>
              </a:rPr>
              <a:t>10</a:t>
            </a:r>
            <a:r>
              <a:rPr dirty="0" sz="2200" spc="-5">
                <a:latin typeface="Calibri"/>
                <a:cs typeface="Calibri"/>
              </a:rPr>
              <a:t>);</a:t>
            </a:r>
            <a:r>
              <a:rPr dirty="0" sz="2200">
                <a:latin typeface="Calibri"/>
                <a:cs typeface="Calibri"/>
              </a:rPr>
              <a:t> </a:t>
            </a:r>
            <a:r>
              <a:rPr dirty="0" sz="2200" spc="-10">
                <a:solidFill>
                  <a:srgbClr val="0033B3"/>
                </a:solidFill>
                <a:latin typeface="Calibri"/>
                <a:cs typeface="Calibri"/>
              </a:rPr>
              <a:t>break</a:t>
            </a:r>
            <a:r>
              <a:rPr dirty="0" sz="2200" spc="-10">
                <a:latin typeface="Calibri"/>
                <a:cs typeface="Calibri"/>
              </a:rPr>
              <a:t>; </a:t>
            </a:r>
            <a:r>
              <a:rPr dirty="0" sz="2200" spc="-484">
                <a:latin typeface="Calibri"/>
                <a:cs typeface="Calibri"/>
              </a:rPr>
              <a:t> </a:t>
            </a:r>
            <a:r>
              <a:rPr dirty="0" sz="2200" spc="-15">
                <a:solidFill>
                  <a:srgbClr val="0033B3"/>
                </a:solidFill>
                <a:latin typeface="Calibri"/>
                <a:cs typeface="Calibri"/>
              </a:rPr>
              <a:t>default</a:t>
            </a:r>
            <a:r>
              <a:rPr dirty="0" sz="2200" spc="-15">
                <a:latin typeface="Calibri"/>
                <a:cs typeface="Calibri"/>
              </a:rPr>
              <a:t>:</a:t>
            </a:r>
            <a:endParaRPr sz="2200">
              <a:latin typeface="Calibri"/>
              <a:cs typeface="Calibri"/>
            </a:endParaRPr>
          </a:p>
          <a:p>
            <a:pPr marL="1282700" marR="2678430" indent="-254000">
              <a:lnSpc>
                <a:spcPts val="2690"/>
              </a:lnSpc>
              <a:spcBef>
                <a:spcPts val="25"/>
              </a:spcBef>
            </a:pPr>
            <a:r>
              <a:rPr dirty="0" sz="2200" spc="-5">
                <a:solidFill>
                  <a:srgbClr val="0033B3"/>
                </a:solidFill>
                <a:latin typeface="Calibri"/>
                <a:cs typeface="Calibri"/>
              </a:rPr>
              <a:t>if</a:t>
            </a:r>
            <a:r>
              <a:rPr dirty="0" sz="2200" spc="5">
                <a:solidFill>
                  <a:srgbClr val="0033B3"/>
                </a:solidFill>
                <a:latin typeface="Calibri"/>
                <a:cs typeface="Calibri"/>
              </a:rPr>
              <a:t> </a:t>
            </a:r>
            <a:r>
              <a:rPr dirty="0" sz="2200" spc="-20">
                <a:latin typeface="Calibri"/>
                <a:cs typeface="Calibri"/>
              </a:rPr>
              <a:t>(e.getText().length()</a:t>
            </a:r>
            <a:r>
              <a:rPr dirty="0" sz="2200" spc="-5">
                <a:latin typeface="Calibri"/>
                <a:cs typeface="Calibri"/>
              </a:rPr>
              <a:t> </a:t>
            </a:r>
            <a:r>
              <a:rPr dirty="0" sz="2200">
                <a:latin typeface="Calibri"/>
                <a:cs typeface="Calibri"/>
              </a:rPr>
              <a:t>&gt;</a:t>
            </a:r>
            <a:r>
              <a:rPr dirty="0" sz="2200" spc="15">
                <a:latin typeface="Calibri"/>
                <a:cs typeface="Calibri"/>
              </a:rPr>
              <a:t> </a:t>
            </a:r>
            <a:r>
              <a:rPr dirty="0" sz="2200" spc="-5">
                <a:solidFill>
                  <a:srgbClr val="1750EB"/>
                </a:solidFill>
                <a:latin typeface="Calibri"/>
                <a:cs typeface="Calibri"/>
              </a:rPr>
              <a:t>0</a:t>
            </a:r>
            <a:r>
              <a:rPr dirty="0" sz="2200" spc="-5">
                <a:latin typeface="Calibri"/>
                <a:cs typeface="Calibri"/>
              </a:rPr>
              <a:t>) </a:t>
            </a:r>
            <a:r>
              <a:rPr dirty="0" sz="2200">
                <a:latin typeface="Calibri"/>
                <a:cs typeface="Calibri"/>
              </a:rPr>
              <a:t> </a:t>
            </a:r>
            <a:r>
              <a:rPr dirty="0" sz="2200" spc="-25">
                <a:solidFill>
                  <a:srgbClr val="851691"/>
                </a:solidFill>
                <a:latin typeface="Calibri"/>
                <a:cs typeface="Calibri"/>
              </a:rPr>
              <a:t>text</a:t>
            </a:r>
            <a:r>
              <a:rPr dirty="0" sz="2200" spc="-25">
                <a:latin typeface="Calibri"/>
                <a:cs typeface="Calibri"/>
              </a:rPr>
              <a:t>.setText(e.getText());</a:t>
            </a:r>
            <a:endParaRPr sz="2200">
              <a:latin typeface="Calibri"/>
              <a:cs typeface="Calibri"/>
            </a:endParaRPr>
          </a:p>
          <a:p>
            <a:pPr marL="520700">
              <a:lnSpc>
                <a:spcPts val="2490"/>
              </a:lnSpc>
            </a:pPr>
            <a:r>
              <a:rPr dirty="0" sz="2200">
                <a:latin typeface="Calibri"/>
                <a:cs typeface="Calibri"/>
              </a:rPr>
              <a:t>}</a:t>
            </a:r>
            <a:endParaRPr sz="2200">
              <a:latin typeface="Calibri"/>
              <a:cs typeface="Calibri"/>
            </a:endParaRPr>
          </a:p>
          <a:p>
            <a:pPr marL="266700">
              <a:lnSpc>
                <a:spcPts val="2615"/>
              </a:lnSpc>
              <a:spcBef>
                <a:spcPts val="75"/>
              </a:spcBef>
            </a:pPr>
            <a:r>
              <a:rPr dirty="0" sz="2200" spc="-5">
                <a:latin typeface="Calibri"/>
                <a:cs typeface="Calibri"/>
              </a:rPr>
              <a:t>});</a:t>
            </a:r>
            <a:endParaRPr sz="2200">
              <a:latin typeface="Calibri"/>
              <a:cs typeface="Calibri"/>
            </a:endParaRPr>
          </a:p>
          <a:p>
            <a:pPr marL="266700">
              <a:lnSpc>
                <a:spcPts val="2605"/>
              </a:lnSpc>
            </a:pPr>
            <a:r>
              <a:rPr dirty="0" sz="2200" spc="-10">
                <a:latin typeface="Calibri"/>
                <a:cs typeface="Calibri"/>
              </a:rPr>
              <a:t>text.requestFocus();</a:t>
            </a:r>
            <a:r>
              <a:rPr dirty="0" sz="2200" spc="-5">
                <a:latin typeface="Calibri"/>
                <a:cs typeface="Calibri"/>
              </a:rPr>
              <a:t> </a:t>
            </a:r>
            <a:r>
              <a:rPr dirty="0" sz="2200" spc="-5" i="1">
                <a:solidFill>
                  <a:srgbClr val="00B050"/>
                </a:solidFill>
                <a:latin typeface="Calibri"/>
                <a:cs typeface="Calibri"/>
              </a:rPr>
              <a:t>// </a:t>
            </a:r>
            <a:r>
              <a:rPr dirty="0" sz="2200" spc="-20" i="1">
                <a:solidFill>
                  <a:srgbClr val="00B050"/>
                </a:solidFill>
                <a:latin typeface="Calibri"/>
                <a:cs typeface="Calibri"/>
              </a:rPr>
              <a:t>text</a:t>
            </a:r>
            <a:r>
              <a:rPr dirty="0" sz="2200" spc="-5" i="1">
                <a:solidFill>
                  <a:srgbClr val="00B050"/>
                </a:solidFill>
                <a:latin typeface="Calibri"/>
                <a:cs typeface="Calibri"/>
              </a:rPr>
              <a:t> is</a:t>
            </a:r>
            <a:r>
              <a:rPr dirty="0" sz="2200" spc="-10" i="1">
                <a:solidFill>
                  <a:srgbClr val="00B050"/>
                </a:solidFill>
                <a:latin typeface="Calibri"/>
                <a:cs typeface="Calibri"/>
              </a:rPr>
              <a:t> focused </a:t>
            </a:r>
            <a:r>
              <a:rPr dirty="0" sz="2200" spc="-15" i="1">
                <a:solidFill>
                  <a:srgbClr val="00B050"/>
                </a:solidFill>
                <a:latin typeface="Calibri"/>
                <a:cs typeface="Calibri"/>
              </a:rPr>
              <a:t>to</a:t>
            </a:r>
            <a:r>
              <a:rPr dirty="0" sz="2200" spc="-5" i="1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dirty="0" sz="2200" spc="-10" i="1">
                <a:solidFill>
                  <a:srgbClr val="00B050"/>
                </a:solidFill>
                <a:latin typeface="Calibri"/>
                <a:cs typeface="Calibri"/>
              </a:rPr>
              <a:t>receive</a:t>
            </a:r>
            <a:r>
              <a:rPr dirty="0" sz="2200" spc="-5" i="1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dirty="0" sz="2200" spc="-35" i="1">
                <a:solidFill>
                  <a:srgbClr val="00B050"/>
                </a:solidFill>
                <a:latin typeface="Calibri"/>
                <a:cs typeface="Calibri"/>
              </a:rPr>
              <a:t>key</a:t>
            </a:r>
            <a:r>
              <a:rPr dirty="0" sz="2200" i="1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dirty="0" sz="2200" spc="-10" i="1">
                <a:solidFill>
                  <a:srgbClr val="00B050"/>
                </a:solidFill>
                <a:latin typeface="Calibri"/>
                <a:cs typeface="Calibri"/>
              </a:rPr>
              <a:t>input</a:t>
            </a:r>
            <a:endParaRPr sz="2200">
              <a:latin typeface="Calibri"/>
              <a:cs typeface="Calibri"/>
            </a:endParaRPr>
          </a:p>
          <a:p>
            <a:pPr marL="12700">
              <a:lnSpc>
                <a:spcPts val="2630"/>
              </a:lnSpc>
            </a:pPr>
            <a:r>
              <a:rPr dirty="0" sz="2200">
                <a:latin typeface="Calibri"/>
                <a:cs typeface="Calibri"/>
              </a:rPr>
              <a:t>}</a:t>
            </a:r>
            <a:endParaRPr sz="2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630"/>
              </a:lnSpc>
            </a:pPr>
            <a:r>
              <a:rPr dirty="0"/>
              <a:t>145</a:t>
            </a: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91368" y="393699"/>
            <a:ext cx="7560945" cy="1220470"/>
          </a:xfrm>
          <a:prstGeom prst="rect"/>
        </p:spPr>
        <p:txBody>
          <a:bodyPr wrap="square" lIns="0" tIns="48895" rIns="0" bIns="0" rtlCol="0" vert="horz">
            <a:spAutoFit/>
          </a:bodyPr>
          <a:lstStyle/>
          <a:p>
            <a:pPr marL="2927350" marR="5080" indent="-2914650">
              <a:lnSpc>
                <a:spcPts val="4610"/>
              </a:lnSpc>
              <a:spcBef>
                <a:spcPts val="385"/>
              </a:spcBef>
            </a:pPr>
            <a:r>
              <a:rPr dirty="0" sz="4000" spc="-5" b="0">
                <a:latin typeface="Times New Roman"/>
                <a:cs typeface="Times New Roman"/>
              </a:rPr>
              <a:t>Example: Control</a:t>
            </a:r>
            <a:r>
              <a:rPr dirty="0" sz="4000" b="0">
                <a:latin typeface="Times New Roman"/>
                <a:cs typeface="Times New Roman"/>
              </a:rPr>
              <a:t> </a:t>
            </a:r>
            <a:r>
              <a:rPr dirty="0" sz="4000" spc="-5" b="0">
                <a:latin typeface="Times New Roman"/>
                <a:cs typeface="Times New Roman"/>
              </a:rPr>
              <a:t>Circle with</a:t>
            </a:r>
            <a:r>
              <a:rPr dirty="0" sz="4000" b="0">
                <a:latin typeface="Times New Roman"/>
                <a:cs typeface="Times New Roman"/>
              </a:rPr>
              <a:t> Mouse </a:t>
            </a:r>
            <a:r>
              <a:rPr dirty="0" sz="4000" spc="-985" b="0">
                <a:latin typeface="Times New Roman"/>
                <a:cs typeface="Times New Roman"/>
              </a:rPr>
              <a:t> </a:t>
            </a:r>
            <a:r>
              <a:rPr dirty="0" sz="4000" spc="-5" b="0">
                <a:latin typeface="Times New Roman"/>
                <a:cs typeface="Times New Roman"/>
              </a:rPr>
              <a:t>and Key</a:t>
            </a:r>
            <a:endParaRPr sz="4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67000" y="2133600"/>
            <a:ext cx="3733800" cy="381000"/>
          </a:xfrm>
          <a:prstGeom prst="rect">
            <a:avLst/>
          </a:prstGeom>
          <a:solidFill>
            <a:srgbClr val="92D050"/>
          </a:solidFill>
        </p:spPr>
        <p:txBody>
          <a:bodyPr wrap="square" lIns="0" tIns="32384" rIns="0" bIns="0" rtlCol="0" vert="horz">
            <a:spAutoFit/>
          </a:bodyPr>
          <a:lstStyle/>
          <a:p>
            <a:pPr marL="145415">
              <a:lnSpc>
                <a:spcPct val="100000"/>
              </a:lnSpc>
              <a:spcBef>
                <a:spcPts val="254"/>
              </a:spcBef>
            </a:pPr>
            <a:r>
              <a:rPr dirty="0" sz="2000" spc="-10">
                <a:latin typeface="Times New Roman"/>
                <a:cs typeface="Times New Roman"/>
              </a:rPr>
              <a:t>ControlCircleWithMouseAndKey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630"/>
              </a:lnSpc>
            </a:pPr>
            <a:r>
              <a:rPr dirty="0"/>
              <a:t>146</a:t>
            </a:r>
          </a:p>
        </p:txBody>
      </p:sp>
      <p:sp>
        <p:nvSpPr>
          <p:cNvPr id="2" name="object 2"/>
          <p:cNvSpPr txBox="1"/>
          <p:nvPr/>
        </p:nvSpPr>
        <p:spPr>
          <a:xfrm>
            <a:off x="1221739" y="1017523"/>
            <a:ext cx="6278245" cy="5506085"/>
          </a:xfrm>
          <a:prstGeom prst="rect">
            <a:avLst/>
          </a:prstGeom>
        </p:spPr>
        <p:txBody>
          <a:bodyPr wrap="square" lIns="0" tIns="28575" rIns="0" bIns="0" rtlCol="0" vert="horz">
            <a:spAutoFit/>
          </a:bodyPr>
          <a:lstStyle/>
          <a:p>
            <a:pPr marL="222250" marR="24765" indent="-209550">
              <a:lnSpc>
                <a:spcPts val="2090"/>
              </a:lnSpc>
              <a:spcBef>
                <a:spcPts val="225"/>
              </a:spcBef>
            </a:pPr>
            <a:r>
              <a:rPr dirty="0" sz="1800" spc="-10" b="1">
                <a:solidFill>
                  <a:srgbClr val="0033B3"/>
                </a:solidFill>
                <a:latin typeface="Calibri"/>
                <a:cs typeface="Calibri"/>
              </a:rPr>
              <a:t>public</a:t>
            </a:r>
            <a:r>
              <a:rPr dirty="0" sz="1800" spc="5" b="1">
                <a:solidFill>
                  <a:srgbClr val="0033B3"/>
                </a:solidFill>
                <a:latin typeface="Calibri"/>
                <a:cs typeface="Calibri"/>
              </a:rPr>
              <a:t> </a:t>
            </a:r>
            <a:r>
              <a:rPr dirty="0" sz="1800" spc="-10" b="1">
                <a:solidFill>
                  <a:srgbClr val="0033B3"/>
                </a:solidFill>
                <a:latin typeface="Calibri"/>
                <a:cs typeface="Calibri"/>
              </a:rPr>
              <a:t>class</a:t>
            </a:r>
            <a:r>
              <a:rPr dirty="0" sz="1800" spc="10" b="1">
                <a:solidFill>
                  <a:srgbClr val="0033B3"/>
                </a:solidFill>
                <a:latin typeface="Calibri"/>
                <a:cs typeface="Calibri"/>
              </a:rPr>
              <a:t> </a:t>
            </a:r>
            <a:r>
              <a:rPr dirty="0" sz="1800" spc="-10" b="1">
                <a:latin typeface="Calibri"/>
                <a:cs typeface="Calibri"/>
              </a:rPr>
              <a:t>ControlCircleWithMouseAndKey</a:t>
            </a:r>
            <a:r>
              <a:rPr dirty="0" sz="1800" spc="15" b="1">
                <a:latin typeface="Calibri"/>
                <a:cs typeface="Calibri"/>
              </a:rPr>
              <a:t> </a:t>
            </a:r>
            <a:r>
              <a:rPr dirty="0" sz="1800" spc="-15" b="1">
                <a:solidFill>
                  <a:srgbClr val="0033B3"/>
                </a:solidFill>
                <a:latin typeface="Calibri"/>
                <a:cs typeface="Calibri"/>
              </a:rPr>
              <a:t>extends</a:t>
            </a:r>
            <a:r>
              <a:rPr dirty="0" sz="1800" spc="5" b="1">
                <a:solidFill>
                  <a:srgbClr val="0033B3"/>
                </a:solidFill>
                <a:latin typeface="Calibri"/>
                <a:cs typeface="Calibri"/>
              </a:rPr>
              <a:t> </a:t>
            </a:r>
            <a:r>
              <a:rPr dirty="0" sz="1800" spc="-10" b="1">
                <a:latin typeface="Calibri"/>
                <a:cs typeface="Calibri"/>
              </a:rPr>
              <a:t>Application</a:t>
            </a:r>
            <a:r>
              <a:rPr dirty="0" sz="1800" b="1">
                <a:latin typeface="Calibri"/>
                <a:cs typeface="Calibri"/>
              </a:rPr>
              <a:t> { </a:t>
            </a:r>
            <a:r>
              <a:rPr dirty="0" sz="1800" spc="-390" b="1">
                <a:latin typeface="Calibri"/>
                <a:cs typeface="Calibri"/>
              </a:rPr>
              <a:t> </a:t>
            </a:r>
            <a:r>
              <a:rPr dirty="0" sz="1800" spc="-15" b="1">
                <a:solidFill>
                  <a:srgbClr val="0033B3"/>
                </a:solidFill>
                <a:latin typeface="Calibri"/>
                <a:cs typeface="Calibri"/>
              </a:rPr>
              <a:t>private</a:t>
            </a:r>
            <a:r>
              <a:rPr dirty="0" sz="1800" spc="-5" b="1">
                <a:solidFill>
                  <a:srgbClr val="0033B3"/>
                </a:solidFill>
                <a:latin typeface="Calibri"/>
                <a:cs typeface="Calibri"/>
              </a:rPr>
              <a:t> </a:t>
            </a:r>
            <a:r>
              <a:rPr dirty="0" sz="1800" spc="-15" b="1">
                <a:latin typeface="Calibri"/>
                <a:cs typeface="Calibri"/>
              </a:rPr>
              <a:t>CirclePane</a:t>
            </a:r>
            <a:r>
              <a:rPr dirty="0" sz="1800" b="1">
                <a:latin typeface="Calibri"/>
                <a:cs typeface="Calibri"/>
              </a:rPr>
              <a:t> </a:t>
            </a:r>
            <a:r>
              <a:rPr dirty="0" sz="1800" spc="-15" b="1">
                <a:solidFill>
                  <a:srgbClr val="871094"/>
                </a:solidFill>
                <a:latin typeface="Calibri"/>
                <a:cs typeface="Calibri"/>
              </a:rPr>
              <a:t>circlePane</a:t>
            </a:r>
            <a:r>
              <a:rPr dirty="0" sz="1800" b="1">
                <a:solidFill>
                  <a:srgbClr val="871094"/>
                </a:solidFill>
                <a:latin typeface="Calibri"/>
                <a:cs typeface="Calibri"/>
              </a:rPr>
              <a:t> </a:t>
            </a:r>
            <a:r>
              <a:rPr dirty="0" sz="1800" b="1">
                <a:latin typeface="Calibri"/>
                <a:cs typeface="Calibri"/>
              </a:rPr>
              <a:t>=</a:t>
            </a:r>
            <a:r>
              <a:rPr dirty="0" sz="1800" spc="5" b="1">
                <a:latin typeface="Calibri"/>
                <a:cs typeface="Calibri"/>
              </a:rPr>
              <a:t> </a:t>
            </a:r>
            <a:r>
              <a:rPr dirty="0" sz="1800" spc="-10" b="1">
                <a:solidFill>
                  <a:srgbClr val="0033B3"/>
                </a:solidFill>
                <a:latin typeface="Calibri"/>
                <a:cs typeface="Calibri"/>
              </a:rPr>
              <a:t>new</a:t>
            </a:r>
            <a:r>
              <a:rPr dirty="0" sz="1800" b="1">
                <a:solidFill>
                  <a:srgbClr val="0033B3"/>
                </a:solidFill>
                <a:latin typeface="Calibri"/>
                <a:cs typeface="Calibri"/>
              </a:rPr>
              <a:t> </a:t>
            </a:r>
            <a:r>
              <a:rPr dirty="0" sz="1800" spc="-10" b="1">
                <a:latin typeface="Calibri"/>
                <a:cs typeface="Calibri"/>
              </a:rPr>
              <a:t>CirclePane();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800">
              <a:latin typeface="Calibri"/>
              <a:cs typeface="Calibri"/>
            </a:endParaRPr>
          </a:p>
          <a:p>
            <a:pPr marL="222250">
              <a:lnSpc>
                <a:spcPts val="2125"/>
              </a:lnSpc>
            </a:pPr>
            <a:r>
              <a:rPr dirty="0" sz="1800" spc="-10" b="1">
                <a:solidFill>
                  <a:srgbClr val="9E880D"/>
                </a:solidFill>
                <a:latin typeface="Calibri"/>
                <a:cs typeface="Calibri"/>
              </a:rPr>
              <a:t>@Override</a:t>
            </a:r>
            <a:r>
              <a:rPr dirty="0" sz="1800" b="1">
                <a:solidFill>
                  <a:srgbClr val="9E880D"/>
                </a:solidFill>
                <a:latin typeface="Calibri"/>
                <a:cs typeface="Calibri"/>
              </a:rPr>
              <a:t> </a:t>
            </a:r>
            <a:r>
              <a:rPr dirty="0" sz="1800" b="1" i="1">
                <a:solidFill>
                  <a:srgbClr val="8C8C8C"/>
                </a:solidFill>
                <a:latin typeface="Calibri"/>
                <a:cs typeface="Calibri"/>
              </a:rPr>
              <a:t>//</a:t>
            </a:r>
            <a:r>
              <a:rPr dirty="0" sz="1800" spc="10" b="1" i="1">
                <a:solidFill>
                  <a:srgbClr val="8C8C8C"/>
                </a:solidFill>
                <a:latin typeface="Calibri"/>
                <a:cs typeface="Calibri"/>
              </a:rPr>
              <a:t> </a:t>
            </a:r>
            <a:r>
              <a:rPr dirty="0" sz="1800" spc="-5" b="1" i="1">
                <a:solidFill>
                  <a:srgbClr val="8C8C8C"/>
                </a:solidFill>
                <a:latin typeface="Calibri"/>
                <a:cs typeface="Calibri"/>
              </a:rPr>
              <a:t>Override</a:t>
            </a:r>
            <a:r>
              <a:rPr dirty="0" sz="1800" spc="10" b="1" i="1">
                <a:solidFill>
                  <a:srgbClr val="8C8C8C"/>
                </a:solidFill>
                <a:latin typeface="Calibri"/>
                <a:cs typeface="Calibri"/>
              </a:rPr>
              <a:t> </a:t>
            </a:r>
            <a:r>
              <a:rPr dirty="0" sz="1800" b="1" i="1">
                <a:solidFill>
                  <a:srgbClr val="8C8C8C"/>
                </a:solidFill>
                <a:latin typeface="Calibri"/>
                <a:cs typeface="Calibri"/>
              </a:rPr>
              <a:t>the</a:t>
            </a:r>
            <a:r>
              <a:rPr dirty="0" sz="1800" spc="10" b="1" i="1">
                <a:solidFill>
                  <a:srgbClr val="8C8C8C"/>
                </a:solidFill>
                <a:latin typeface="Calibri"/>
                <a:cs typeface="Calibri"/>
              </a:rPr>
              <a:t> </a:t>
            </a:r>
            <a:r>
              <a:rPr dirty="0" sz="1800" spc="-10" b="1" i="1">
                <a:solidFill>
                  <a:srgbClr val="8C8C8C"/>
                </a:solidFill>
                <a:latin typeface="Calibri"/>
                <a:cs typeface="Calibri"/>
              </a:rPr>
              <a:t>start</a:t>
            </a:r>
            <a:r>
              <a:rPr dirty="0" sz="1800" spc="5" b="1" i="1">
                <a:solidFill>
                  <a:srgbClr val="8C8C8C"/>
                </a:solidFill>
                <a:latin typeface="Calibri"/>
                <a:cs typeface="Calibri"/>
              </a:rPr>
              <a:t> </a:t>
            </a:r>
            <a:r>
              <a:rPr dirty="0" sz="1800" spc="-5" b="1" i="1">
                <a:solidFill>
                  <a:srgbClr val="8C8C8C"/>
                </a:solidFill>
                <a:latin typeface="Calibri"/>
                <a:cs typeface="Calibri"/>
              </a:rPr>
              <a:t>method</a:t>
            </a:r>
            <a:r>
              <a:rPr dirty="0" sz="1800" spc="5" b="1" i="1">
                <a:solidFill>
                  <a:srgbClr val="8C8C8C"/>
                </a:solidFill>
                <a:latin typeface="Calibri"/>
                <a:cs typeface="Calibri"/>
              </a:rPr>
              <a:t> </a:t>
            </a:r>
            <a:r>
              <a:rPr dirty="0" sz="1800" spc="-5" b="1" i="1">
                <a:solidFill>
                  <a:srgbClr val="8C8C8C"/>
                </a:solidFill>
                <a:latin typeface="Calibri"/>
                <a:cs typeface="Calibri"/>
              </a:rPr>
              <a:t>in</a:t>
            </a:r>
            <a:r>
              <a:rPr dirty="0" sz="1800" spc="5" b="1" i="1">
                <a:solidFill>
                  <a:srgbClr val="8C8C8C"/>
                </a:solidFill>
                <a:latin typeface="Calibri"/>
                <a:cs typeface="Calibri"/>
              </a:rPr>
              <a:t> </a:t>
            </a:r>
            <a:r>
              <a:rPr dirty="0" sz="1800" b="1" i="1">
                <a:solidFill>
                  <a:srgbClr val="8C8C8C"/>
                </a:solidFill>
                <a:latin typeface="Calibri"/>
                <a:cs typeface="Calibri"/>
              </a:rPr>
              <a:t>the</a:t>
            </a:r>
            <a:r>
              <a:rPr dirty="0" sz="1800" spc="10" b="1" i="1">
                <a:solidFill>
                  <a:srgbClr val="8C8C8C"/>
                </a:solidFill>
                <a:latin typeface="Calibri"/>
                <a:cs typeface="Calibri"/>
              </a:rPr>
              <a:t> </a:t>
            </a:r>
            <a:r>
              <a:rPr dirty="0" sz="1800" spc="-5" b="1" i="1">
                <a:solidFill>
                  <a:srgbClr val="8C8C8C"/>
                </a:solidFill>
                <a:latin typeface="Calibri"/>
                <a:cs typeface="Calibri"/>
              </a:rPr>
              <a:t>Application</a:t>
            </a:r>
            <a:r>
              <a:rPr dirty="0" sz="1800" spc="5" b="1" i="1">
                <a:solidFill>
                  <a:srgbClr val="8C8C8C"/>
                </a:solidFill>
                <a:latin typeface="Calibri"/>
                <a:cs typeface="Calibri"/>
              </a:rPr>
              <a:t> </a:t>
            </a:r>
            <a:r>
              <a:rPr dirty="0" sz="1800" spc="-5" b="1" i="1">
                <a:solidFill>
                  <a:srgbClr val="8C8C8C"/>
                </a:solidFill>
                <a:latin typeface="Calibri"/>
                <a:cs typeface="Calibri"/>
              </a:rPr>
              <a:t>class</a:t>
            </a:r>
            <a:endParaRPr sz="1800">
              <a:latin typeface="Calibri"/>
              <a:cs typeface="Calibri"/>
            </a:endParaRPr>
          </a:p>
          <a:p>
            <a:pPr marL="222250">
              <a:lnSpc>
                <a:spcPts val="2125"/>
              </a:lnSpc>
            </a:pPr>
            <a:r>
              <a:rPr dirty="0" sz="1800" spc="-10" b="1">
                <a:solidFill>
                  <a:srgbClr val="0033B3"/>
                </a:solidFill>
                <a:latin typeface="Calibri"/>
                <a:cs typeface="Calibri"/>
              </a:rPr>
              <a:t>public</a:t>
            </a:r>
            <a:r>
              <a:rPr dirty="0" sz="1800" b="1">
                <a:solidFill>
                  <a:srgbClr val="0033B3"/>
                </a:solidFill>
                <a:latin typeface="Calibri"/>
                <a:cs typeface="Calibri"/>
              </a:rPr>
              <a:t> </a:t>
            </a:r>
            <a:r>
              <a:rPr dirty="0" sz="1800" spc="-10" b="1">
                <a:solidFill>
                  <a:srgbClr val="0033B3"/>
                </a:solidFill>
                <a:latin typeface="Calibri"/>
                <a:cs typeface="Calibri"/>
              </a:rPr>
              <a:t>void</a:t>
            </a:r>
            <a:r>
              <a:rPr dirty="0" sz="1800" spc="5" b="1">
                <a:solidFill>
                  <a:srgbClr val="0033B3"/>
                </a:solidFill>
                <a:latin typeface="Calibri"/>
                <a:cs typeface="Calibri"/>
              </a:rPr>
              <a:t> </a:t>
            </a:r>
            <a:r>
              <a:rPr dirty="0" sz="1800" spc="-15" b="1">
                <a:solidFill>
                  <a:srgbClr val="00627A"/>
                </a:solidFill>
                <a:latin typeface="Calibri"/>
                <a:cs typeface="Calibri"/>
              </a:rPr>
              <a:t>start</a:t>
            </a:r>
            <a:r>
              <a:rPr dirty="0" sz="1800" spc="-15" b="1">
                <a:latin typeface="Calibri"/>
                <a:cs typeface="Calibri"/>
              </a:rPr>
              <a:t>(Stage</a:t>
            </a:r>
            <a:r>
              <a:rPr dirty="0" sz="1800" spc="-5" b="1">
                <a:latin typeface="Calibri"/>
                <a:cs typeface="Calibri"/>
              </a:rPr>
              <a:t> </a:t>
            </a:r>
            <a:r>
              <a:rPr dirty="0" sz="1800" spc="-10" b="1">
                <a:latin typeface="Calibri"/>
                <a:cs typeface="Calibri"/>
              </a:rPr>
              <a:t>primaryStage)</a:t>
            </a:r>
            <a:r>
              <a:rPr dirty="0" sz="1800" spc="10" b="1">
                <a:latin typeface="Calibri"/>
                <a:cs typeface="Calibri"/>
              </a:rPr>
              <a:t> </a:t>
            </a:r>
            <a:r>
              <a:rPr dirty="0" sz="1800" b="1">
                <a:latin typeface="Calibri"/>
                <a:cs typeface="Calibri"/>
              </a:rPr>
              <a:t>{</a:t>
            </a:r>
            <a:endParaRPr sz="1800">
              <a:latin typeface="Calibri"/>
              <a:cs typeface="Calibri"/>
            </a:endParaRPr>
          </a:p>
          <a:p>
            <a:pPr marL="431165">
              <a:lnSpc>
                <a:spcPts val="2125"/>
              </a:lnSpc>
              <a:spcBef>
                <a:spcPts val="50"/>
              </a:spcBef>
            </a:pPr>
            <a:r>
              <a:rPr dirty="0" sz="1800" b="1" i="1">
                <a:solidFill>
                  <a:srgbClr val="00B050"/>
                </a:solidFill>
                <a:latin typeface="Calibri"/>
                <a:cs typeface="Calibri"/>
              </a:rPr>
              <a:t>// </a:t>
            </a:r>
            <a:r>
              <a:rPr dirty="0" sz="1800" spc="-5" b="1" i="1">
                <a:solidFill>
                  <a:srgbClr val="00B050"/>
                </a:solidFill>
                <a:latin typeface="Calibri"/>
                <a:cs typeface="Calibri"/>
              </a:rPr>
              <a:t>Hold two</a:t>
            </a:r>
            <a:r>
              <a:rPr dirty="0" sz="1800" b="1" i="1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dirty="0" sz="1800" spc="-5" b="1" i="1">
                <a:solidFill>
                  <a:srgbClr val="00B050"/>
                </a:solidFill>
                <a:latin typeface="Calibri"/>
                <a:cs typeface="Calibri"/>
              </a:rPr>
              <a:t>buttons in an</a:t>
            </a:r>
            <a:r>
              <a:rPr dirty="0" sz="1800" b="1" i="1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dirty="0" sz="1800" spc="-10" b="1" i="1">
                <a:solidFill>
                  <a:srgbClr val="00B050"/>
                </a:solidFill>
                <a:latin typeface="Calibri"/>
                <a:cs typeface="Calibri"/>
              </a:rPr>
              <a:t>HBox</a:t>
            </a:r>
            <a:endParaRPr sz="1800">
              <a:latin typeface="Calibri"/>
              <a:cs typeface="Calibri"/>
            </a:endParaRPr>
          </a:p>
          <a:p>
            <a:pPr marL="431165">
              <a:lnSpc>
                <a:spcPts val="2125"/>
              </a:lnSpc>
            </a:pPr>
            <a:r>
              <a:rPr dirty="0" sz="1800" b="1" i="1">
                <a:solidFill>
                  <a:srgbClr val="00B050"/>
                </a:solidFill>
                <a:latin typeface="Calibri"/>
                <a:cs typeface="Calibri"/>
              </a:rPr>
              <a:t>//</a:t>
            </a:r>
            <a:r>
              <a:rPr dirty="0" sz="1800" spc="5" b="1" i="1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dirty="0" sz="1800" spc="-5" b="1" i="1">
                <a:solidFill>
                  <a:srgbClr val="00B050"/>
                </a:solidFill>
                <a:latin typeface="Calibri"/>
                <a:cs typeface="Calibri"/>
              </a:rPr>
              <a:t>Create</a:t>
            </a:r>
            <a:r>
              <a:rPr dirty="0" sz="1800" spc="5" b="1" i="1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dirty="0" sz="1800" spc="-5" b="1" i="1">
                <a:solidFill>
                  <a:srgbClr val="00B050"/>
                </a:solidFill>
                <a:latin typeface="Calibri"/>
                <a:cs typeface="Calibri"/>
              </a:rPr>
              <a:t>and</a:t>
            </a:r>
            <a:r>
              <a:rPr dirty="0" sz="1800" spc="5" b="1" i="1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dirty="0" sz="1800" spc="-10" b="1" i="1">
                <a:solidFill>
                  <a:srgbClr val="00B050"/>
                </a:solidFill>
                <a:latin typeface="Calibri"/>
                <a:cs typeface="Calibri"/>
              </a:rPr>
              <a:t>register</a:t>
            </a:r>
            <a:r>
              <a:rPr dirty="0" sz="1800" spc="5" b="1" i="1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dirty="0" sz="1800" b="1" i="1">
                <a:solidFill>
                  <a:srgbClr val="00B050"/>
                </a:solidFill>
                <a:latin typeface="Calibri"/>
                <a:cs typeface="Calibri"/>
              </a:rPr>
              <a:t>the</a:t>
            </a:r>
            <a:r>
              <a:rPr dirty="0" sz="1800" spc="5" b="1" i="1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dirty="0" sz="1800" spc="-5" b="1" i="1">
                <a:solidFill>
                  <a:srgbClr val="00B050"/>
                </a:solidFill>
                <a:latin typeface="Calibri"/>
                <a:cs typeface="Calibri"/>
              </a:rPr>
              <a:t>handler</a:t>
            </a:r>
            <a:endParaRPr sz="1800">
              <a:latin typeface="Calibri"/>
              <a:cs typeface="Calibri"/>
            </a:endParaRPr>
          </a:p>
          <a:p>
            <a:pPr marL="379095" marR="1282065">
              <a:lnSpc>
                <a:spcPct val="102200"/>
              </a:lnSpc>
            </a:pPr>
            <a:r>
              <a:rPr dirty="0" sz="1800" spc="-10" b="1">
                <a:latin typeface="Calibri"/>
                <a:cs typeface="Calibri"/>
              </a:rPr>
              <a:t>btEnlarge.setOnAction(e </a:t>
            </a:r>
            <a:r>
              <a:rPr dirty="0" sz="1800" spc="-5" b="1">
                <a:latin typeface="Calibri"/>
                <a:cs typeface="Calibri"/>
              </a:rPr>
              <a:t>-&gt; </a:t>
            </a:r>
            <a:r>
              <a:rPr dirty="0" sz="1800" spc="-10" b="1">
                <a:solidFill>
                  <a:srgbClr val="871094"/>
                </a:solidFill>
                <a:latin typeface="Calibri"/>
                <a:cs typeface="Calibri"/>
              </a:rPr>
              <a:t>circlePane</a:t>
            </a:r>
            <a:r>
              <a:rPr dirty="0" sz="1800" spc="-10" b="1">
                <a:latin typeface="Calibri"/>
                <a:cs typeface="Calibri"/>
              </a:rPr>
              <a:t>.enlarge()); </a:t>
            </a:r>
            <a:r>
              <a:rPr dirty="0" sz="1800" spc="-395" b="1">
                <a:latin typeface="Calibri"/>
                <a:cs typeface="Calibri"/>
              </a:rPr>
              <a:t> </a:t>
            </a:r>
            <a:r>
              <a:rPr dirty="0" sz="1800" spc="-10" b="1">
                <a:latin typeface="Calibri"/>
                <a:cs typeface="Calibri"/>
              </a:rPr>
              <a:t>btShrink.setOnAction(e</a:t>
            </a:r>
            <a:r>
              <a:rPr dirty="0" sz="1800" b="1">
                <a:latin typeface="Calibri"/>
                <a:cs typeface="Calibri"/>
              </a:rPr>
              <a:t> </a:t>
            </a:r>
            <a:r>
              <a:rPr dirty="0" sz="1800" spc="-5" b="1">
                <a:latin typeface="Calibri"/>
                <a:cs typeface="Calibri"/>
              </a:rPr>
              <a:t>-&gt;</a:t>
            </a:r>
            <a:r>
              <a:rPr dirty="0" sz="1800" spc="15" b="1">
                <a:latin typeface="Calibri"/>
                <a:cs typeface="Calibri"/>
              </a:rPr>
              <a:t> </a:t>
            </a:r>
            <a:r>
              <a:rPr dirty="0" sz="1800" spc="-10" b="1">
                <a:solidFill>
                  <a:srgbClr val="871094"/>
                </a:solidFill>
                <a:latin typeface="Calibri"/>
                <a:cs typeface="Calibri"/>
              </a:rPr>
              <a:t>circlePane</a:t>
            </a:r>
            <a:r>
              <a:rPr dirty="0" sz="1800" spc="-10" b="1">
                <a:latin typeface="Calibri"/>
                <a:cs typeface="Calibri"/>
              </a:rPr>
              <a:t>.shrink());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60"/>
              </a:spcBef>
            </a:pPr>
            <a:endParaRPr sz="1700">
              <a:latin typeface="Calibri"/>
              <a:cs typeface="Calibri"/>
            </a:endParaRPr>
          </a:p>
          <a:p>
            <a:pPr marL="431165">
              <a:lnSpc>
                <a:spcPts val="2125"/>
              </a:lnSpc>
            </a:pPr>
            <a:r>
              <a:rPr dirty="0" sz="1800" b="1" i="1">
                <a:solidFill>
                  <a:srgbClr val="00B050"/>
                </a:solidFill>
                <a:latin typeface="Calibri"/>
                <a:cs typeface="Calibri"/>
              </a:rPr>
              <a:t>//</a:t>
            </a:r>
            <a:r>
              <a:rPr dirty="0" sz="1800" spc="5" b="1" i="1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dirty="0" sz="1800" spc="-5" b="1" i="1">
                <a:solidFill>
                  <a:srgbClr val="00B050"/>
                </a:solidFill>
                <a:latin typeface="Calibri"/>
                <a:cs typeface="Calibri"/>
              </a:rPr>
              <a:t>Create</a:t>
            </a:r>
            <a:r>
              <a:rPr dirty="0" sz="1800" spc="10" b="1" i="1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dirty="0" sz="1800" b="1" i="1">
                <a:solidFill>
                  <a:srgbClr val="00B050"/>
                </a:solidFill>
                <a:latin typeface="Calibri"/>
                <a:cs typeface="Calibri"/>
              </a:rPr>
              <a:t>a </a:t>
            </a:r>
            <a:r>
              <a:rPr dirty="0" sz="1800" spc="-5" b="1" i="1">
                <a:solidFill>
                  <a:srgbClr val="00B050"/>
                </a:solidFill>
                <a:latin typeface="Calibri"/>
                <a:cs typeface="Calibri"/>
              </a:rPr>
              <a:t>scene</a:t>
            </a:r>
            <a:r>
              <a:rPr dirty="0" sz="1800" spc="10" b="1" i="1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dirty="0" sz="1800" spc="-5" b="1" i="1">
                <a:solidFill>
                  <a:srgbClr val="00B050"/>
                </a:solidFill>
                <a:latin typeface="Calibri"/>
                <a:cs typeface="Calibri"/>
              </a:rPr>
              <a:t>and</a:t>
            </a:r>
            <a:r>
              <a:rPr dirty="0" sz="1800" b="1" i="1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dirty="0" sz="1800" spc="-10" b="1" i="1">
                <a:solidFill>
                  <a:srgbClr val="00B050"/>
                </a:solidFill>
                <a:latin typeface="Calibri"/>
                <a:cs typeface="Calibri"/>
              </a:rPr>
              <a:t>place</a:t>
            </a:r>
            <a:r>
              <a:rPr dirty="0" sz="1800" spc="10" b="1" i="1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dirty="0" sz="1800" spc="-5" b="1" i="1">
                <a:solidFill>
                  <a:srgbClr val="00B050"/>
                </a:solidFill>
                <a:latin typeface="Calibri"/>
                <a:cs typeface="Calibri"/>
              </a:rPr>
              <a:t>it</a:t>
            </a:r>
            <a:r>
              <a:rPr dirty="0" sz="1800" b="1" i="1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dirty="0" sz="1800" spc="-5" b="1" i="1">
                <a:solidFill>
                  <a:srgbClr val="00B050"/>
                </a:solidFill>
                <a:latin typeface="Calibri"/>
                <a:cs typeface="Calibri"/>
              </a:rPr>
              <a:t>in</a:t>
            </a:r>
            <a:r>
              <a:rPr dirty="0" sz="1800" spc="5" b="1" i="1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dirty="0" sz="1800" b="1" i="1">
                <a:solidFill>
                  <a:srgbClr val="00B050"/>
                </a:solidFill>
                <a:latin typeface="Calibri"/>
                <a:cs typeface="Calibri"/>
              </a:rPr>
              <a:t>the</a:t>
            </a:r>
            <a:r>
              <a:rPr dirty="0" sz="1800" spc="5" b="1" i="1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dirty="0" sz="1800" spc="-15" b="1" i="1">
                <a:solidFill>
                  <a:srgbClr val="00B050"/>
                </a:solidFill>
                <a:latin typeface="Calibri"/>
                <a:cs typeface="Calibri"/>
              </a:rPr>
              <a:t>stage</a:t>
            </a:r>
            <a:endParaRPr sz="1800">
              <a:latin typeface="Calibri"/>
              <a:cs typeface="Calibri"/>
            </a:endParaRPr>
          </a:p>
          <a:p>
            <a:pPr marL="431165">
              <a:lnSpc>
                <a:spcPts val="2125"/>
              </a:lnSpc>
            </a:pPr>
            <a:r>
              <a:rPr dirty="0" sz="1800" spc="-10" b="1">
                <a:solidFill>
                  <a:srgbClr val="871094"/>
                </a:solidFill>
                <a:latin typeface="Calibri"/>
                <a:cs typeface="Calibri"/>
              </a:rPr>
              <a:t>circlePane</a:t>
            </a:r>
            <a:r>
              <a:rPr dirty="0" sz="1800" spc="-10" b="1">
                <a:latin typeface="Calibri"/>
                <a:cs typeface="Calibri"/>
              </a:rPr>
              <a:t>.setOnMouseClicked(e</a:t>
            </a:r>
            <a:r>
              <a:rPr dirty="0" sz="1800" spc="-30" b="1">
                <a:latin typeface="Calibri"/>
                <a:cs typeface="Calibri"/>
              </a:rPr>
              <a:t> </a:t>
            </a:r>
            <a:r>
              <a:rPr dirty="0" sz="1800" spc="-5" b="1">
                <a:latin typeface="Calibri"/>
                <a:cs typeface="Calibri"/>
              </a:rPr>
              <a:t>-&gt;</a:t>
            </a:r>
            <a:r>
              <a:rPr dirty="0" sz="1800" spc="-20" b="1">
                <a:latin typeface="Calibri"/>
                <a:cs typeface="Calibri"/>
              </a:rPr>
              <a:t> </a:t>
            </a:r>
            <a:r>
              <a:rPr dirty="0" sz="1800" b="1">
                <a:latin typeface="Calibri"/>
                <a:cs typeface="Calibri"/>
              </a:rPr>
              <a:t>{</a:t>
            </a:r>
            <a:endParaRPr sz="1800">
              <a:latin typeface="Calibri"/>
              <a:cs typeface="Calibri"/>
            </a:endParaRPr>
          </a:p>
          <a:p>
            <a:pPr marL="850265" marR="1322705" indent="-209550">
              <a:lnSpc>
                <a:spcPct val="102200"/>
              </a:lnSpc>
            </a:pPr>
            <a:r>
              <a:rPr dirty="0" sz="1800" spc="-5" b="1">
                <a:solidFill>
                  <a:srgbClr val="0033B3"/>
                </a:solidFill>
                <a:latin typeface="Calibri"/>
                <a:cs typeface="Calibri"/>
              </a:rPr>
              <a:t>if</a:t>
            </a:r>
            <a:r>
              <a:rPr dirty="0" sz="1800" spc="5" b="1">
                <a:solidFill>
                  <a:srgbClr val="0033B3"/>
                </a:solidFill>
                <a:latin typeface="Calibri"/>
                <a:cs typeface="Calibri"/>
              </a:rPr>
              <a:t> </a:t>
            </a:r>
            <a:r>
              <a:rPr dirty="0" sz="1800" spc="-10" b="1">
                <a:latin typeface="Calibri"/>
                <a:cs typeface="Calibri"/>
              </a:rPr>
              <a:t>(e.getButton()</a:t>
            </a:r>
            <a:r>
              <a:rPr dirty="0" sz="1800" b="1">
                <a:latin typeface="Calibri"/>
                <a:cs typeface="Calibri"/>
              </a:rPr>
              <a:t> == </a:t>
            </a:r>
            <a:r>
              <a:rPr dirty="0" sz="1800" spc="-10" b="1">
                <a:latin typeface="Calibri"/>
                <a:cs typeface="Calibri"/>
              </a:rPr>
              <a:t>MouseButton.</a:t>
            </a:r>
            <a:r>
              <a:rPr dirty="0" sz="1800" spc="-10" b="1" i="1">
                <a:solidFill>
                  <a:srgbClr val="871094"/>
                </a:solidFill>
                <a:latin typeface="Calibri"/>
                <a:cs typeface="Calibri"/>
              </a:rPr>
              <a:t>PRIMARY</a:t>
            </a:r>
            <a:r>
              <a:rPr dirty="0" sz="1800" spc="-10" b="1">
                <a:latin typeface="Calibri"/>
                <a:cs typeface="Calibri"/>
              </a:rPr>
              <a:t>)</a:t>
            </a:r>
            <a:r>
              <a:rPr dirty="0" sz="1800" b="1">
                <a:latin typeface="Calibri"/>
                <a:cs typeface="Calibri"/>
              </a:rPr>
              <a:t> { </a:t>
            </a:r>
            <a:r>
              <a:rPr dirty="0" sz="1800" spc="-395" b="1">
                <a:latin typeface="Calibri"/>
                <a:cs typeface="Calibri"/>
              </a:rPr>
              <a:t> </a:t>
            </a:r>
            <a:r>
              <a:rPr dirty="0" sz="1800" spc="-10" b="1">
                <a:solidFill>
                  <a:srgbClr val="871094"/>
                </a:solidFill>
                <a:latin typeface="Calibri"/>
                <a:cs typeface="Calibri"/>
              </a:rPr>
              <a:t>circlePane</a:t>
            </a:r>
            <a:r>
              <a:rPr dirty="0" sz="1800" spc="-10" b="1">
                <a:latin typeface="Calibri"/>
                <a:cs typeface="Calibri"/>
              </a:rPr>
              <a:t>.enlarge();</a:t>
            </a:r>
            <a:endParaRPr sz="1800">
              <a:latin typeface="Calibri"/>
              <a:cs typeface="Calibri"/>
            </a:endParaRPr>
          </a:p>
          <a:p>
            <a:pPr marL="640715">
              <a:lnSpc>
                <a:spcPts val="2090"/>
              </a:lnSpc>
            </a:pPr>
            <a:r>
              <a:rPr dirty="0" sz="1800" b="1">
                <a:latin typeface="Calibri"/>
                <a:cs typeface="Calibri"/>
              </a:rPr>
              <a:t>}</a:t>
            </a:r>
            <a:endParaRPr sz="1800">
              <a:latin typeface="Calibri"/>
              <a:cs typeface="Calibri"/>
            </a:endParaRPr>
          </a:p>
          <a:p>
            <a:pPr marL="850265" marR="632460" indent="-209550">
              <a:lnSpc>
                <a:spcPts val="2090"/>
              </a:lnSpc>
              <a:spcBef>
                <a:spcPts val="175"/>
              </a:spcBef>
            </a:pPr>
            <a:r>
              <a:rPr dirty="0" sz="1800" spc="-10" b="1">
                <a:solidFill>
                  <a:srgbClr val="0033B3"/>
                </a:solidFill>
                <a:latin typeface="Calibri"/>
                <a:cs typeface="Calibri"/>
              </a:rPr>
              <a:t>else</a:t>
            </a:r>
            <a:r>
              <a:rPr dirty="0" sz="1800" spc="5" b="1">
                <a:solidFill>
                  <a:srgbClr val="0033B3"/>
                </a:solidFill>
                <a:latin typeface="Calibri"/>
                <a:cs typeface="Calibri"/>
              </a:rPr>
              <a:t> </a:t>
            </a:r>
            <a:r>
              <a:rPr dirty="0" sz="1800" spc="-5" b="1">
                <a:solidFill>
                  <a:srgbClr val="0033B3"/>
                </a:solidFill>
                <a:latin typeface="Calibri"/>
                <a:cs typeface="Calibri"/>
              </a:rPr>
              <a:t>if</a:t>
            </a:r>
            <a:r>
              <a:rPr dirty="0" sz="1800" spc="25" b="1">
                <a:solidFill>
                  <a:srgbClr val="0033B3"/>
                </a:solidFill>
                <a:latin typeface="Calibri"/>
                <a:cs typeface="Calibri"/>
              </a:rPr>
              <a:t> </a:t>
            </a:r>
            <a:r>
              <a:rPr dirty="0" sz="1800" spc="-10" b="1">
                <a:latin typeface="Calibri"/>
                <a:cs typeface="Calibri"/>
              </a:rPr>
              <a:t>(e.getButton()</a:t>
            </a:r>
            <a:r>
              <a:rPr dirty="0" sz="1800" spc="15" b="1">
                <a:latin typeface="Calibri"/>
                <a:cs typeface="Calibri"/>
              </a:rPr>
              <a:t> </a:t>
            </a:r>
            <a:r>
              <a:rPr dirty="0" sz="1800" b="1">
                <a:latin typeface="Calibri"/>
                <a:cs typeface="Calibri"/>
              </a:rPr>
              <a:t>==</a:t>
            </a:r>
            <a:r>
              <a:rPr dirty="0" sz="1800" spc="15" b="1">
                <a:latin typeface="Calibri"/>
                <a:cs typeface="Calibri"/>
              </a:rPr>
              <a:t> </a:t>
            </a:r>
            <a:r>
              <a:rPr dirty="0" sz="1800" spc="-15" b="1">
                <a:latin typeface="Calibri"/>
                <a:cs typeface="Calibri"/>
              </a:rPr>
              <a:t>MouseButton.</a:t>
            </a:r>
            <a:r>
              <a:rPr dirty="0" sz="1800" spc="-15" b="1" i="1">
                <a:solidFill>
                  <a:srgbClr val="871094"/>
                </a:solidFill>
                <a:latin typeface="Calibri"/>
                <a:cs typeface="Calibri"/>
              </a:rPr>
              <a:t>SECONDARY</a:t>
            </a:r>
            <a:r>
              <a:rPr dirty="0" sz="1800" spc="-15" b="1">
                <a:latin typeface="Calibri"/>
                <a:cs typeface="Calibri"/>
              </a:rPr>
              <a:t>)</a:t>
            </a:r>
            <a:r>
              <a:rPr dirty="0" sz="1800" spc="15" b="1">
                <a:latin typeface="Calibri"/>
                <a:cs typeface="Calibri"/>
              </a:rPr>
              <a:t> </a:t>
            </a:r>
            <a:r>
              <a:rPr dirty="0" sz="1800" b="1">
                <a:latin typeface="Calibri"/>
                <a:cs typeface="Calibri"/>
              </a:rPr>
              <a:t>{ </a:t>
            </a:r>
            <a:r>
              <a:rPr dirty="0" sz="1800" spc="-395" b="1">
                <a:latin typeface="Calibri"/>
                <a:cs typeface="Calibri"/>
              </a:rPr>
              <a:t> </a:t>
            </a:r>
            <a:r>
              <a:rPr dirty="0" sz="1800" spc="-10" b="1">
                <a:solidFill>
                  <a:srgbClr val="871094"/>
                </a:solidFill>
                <a:latin typeface="Calibri"/>
                <a:cs typeface="Calibri"/>
              </a:rPr>
              <a:t>circlePane</a:t>
            </a:r>
            <a:r>
              <a:rPr dirty="0" sz="1800" spc="-10" b="1">
                <a:latin typeface="Calibri"/>
                <a:cs typeface="Calibri"/>
              </a:rPr>
              <a:t>.shrink();</a:t>
            </a:r>
            <a:endParaRPr sz="1800">
              <a:latin typeface="Calibri"/>
              <a:cs typeface="Calibri"/>
            </a:endParaRPr>
          </a:p>
          <a:p>
            <a:pPr marL="640715">
              <a:lnSpc>
                <a:spcPts val="2150"/>
              </a:lnSpc>
            </a:pPr>
            <a:r>
              <a:rPr dirty="0" sz="1800" b="1">
                <a:latin typeface="Calibri"/>
                <a:cs typeface="Calibri"/>
              </a:rPr>
              <a:t>}</a:t>
            </a:r>
            <a:endParaRPr sz="1800">
              <a:latin typeface="Calibri"/>
              <a:cs typeface="Calibri"/>
            </a:endParaRPr>
          </a:p>
          <a:p>
            <a:pPr marL="431165">
              <a:lnSpc>
                <a:spcPts val="2125"/>
              </a:lnSpc>
              <a:spcBef>
                <a:spcPts val="50"/>
              </a:spcBef>
            </a:pPr>
            <a:r>
              <a:rPr dirty="0" sz="1800" b="1">
                <a:latin typeface="Calibri"/>
                <a:cs typeface="Calibri"/>
              </a:rPr>
              <a:t>});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ts val="2125"/>
              </a:lnSpc>
            </a:pPr>
            <a:r>
              <a:rPr dirty="0" sz="1800" b="1">
                <a:latin typeface="Calibri"/>
                <a:cs typeface="Calibri"/>
              </a:rPr>
              <a:t>}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97585" y="34035"/>
            <a:ext cx="6920230" cy="635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000" spc="-10" b="0">
                <a:latin typeface="Times New Roman"/>
                <a:cs typeface="Times New Roman"/>
              </a:rPr>
              <a:t>ControlCircleWithMouseAndKey</a:t>
            </a:r>
            <a:endParaRPr sz="4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630"/>
              </a:lnSpc>
            </a:pPr>
            <a:r>
              <a:rPr dirty="0"/>
              <a:t>148</a:t>
            </a: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75505" y="120395"/>
            <a:ext cx="7393305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 b="0">
                <a:latin typeface="Times New Roman"/>
                <a:cs typeface="Times New Roman"/>
              </a:rPr>
              <a:t>Listeners for</a:t>
            </a:r>
            <a:r>
              <a:rPr dirty="0" spc="-10" b="0">
                <a:latin typeface="Times New Roman"/>
                <a:cs typeface="Times New Roman"/>
              </a:rPr>
              <a:t> </a:t>
            </a:r>
            <a:r>
              <a:rPr dirty="0" spc="-5" b="0">
                <a:latin typeface="Times New Roman"/>
                <a:cs typeface="Times New Roman"/>
              </a:rPr>
              <a:t>Observable</a:t>
            </a:r>
            <a:r>
              <a:rPr dirty="0" spc="-10" b="0">
                <a:latin typeface="Times New Roman"/>
                <a:cs typeface="Times New Roman"/>
              </a:rPr>
              <a:t> </a:t>
            </a:r>
            <a:r>
              <a:rPr dirty="0" spc="-5" b="0">
                <a:latin typeface="Times New Roman"/>
                <a:cs typeface="Times New Roman"/>
              </a:rPr>
              <a:t>Objects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07975" y="1010919"/>
            <a:ext cx="8672195" cy="4064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  <a:buSzPct val="76000"/>
              <a:buFont typeface="Wingdings"/>
              <a:buChar char="■"/>
              <a:tabLst>
                <a:tab pos="354965" algn="l"/>
                <a:tab pos="355600" algn="l"/>
              </a:tabLst>
            </a:pPr>
            <a:r>
              <a:rPr dirty="0" sz="2500" spc="-90">
                <a:latin typeface="Times New Roman"/>
                <a:cs typeface="Times New Roman"/>
              </a:rPr>
              <a:t>You</a:t>
            </a:r>
            <a:r>
              <a:rPr dirty="0" sz="2500" spc="-5">
                <a:latin typeface="Times New Roman"/>
                <a:cs typeface="Times New Roman"/>
              </a:rPr>
              <a:t> </a:t>
            </a:r>
            <a:r>
              <a:rPr dirty="0" sz="2500">
                <a:latin typeface="Times New Roman"/>
                <a:cs typeface="Times New Roman"/>
              </a:rPr>
              <a:t>can</a:t>
            </a:r>
            <a:r>
              <a:rPr dirty="0" sz="2500" spc="-5">
                <a:latin typeface="Times New Roman"/>
                <a:cs typeface="Times New Roman"/>
              </a:rPr>
              <a:t> </a:t>
            </a:r>
            <a:r>
              <a:rPr dirty="0" sz="2500">
                <a:latin typeface="Times New Roman"/>
                <a:cs typeface="Times New Roman"/>
              </a:rPr>
              <a:t>add</a:t>
            </a:r>
            <a:r>
              <a:rPr dirty="0" sz="2500" spc="-5">
                <a:latin typeface="Times New Roman"/>
                <a:cs typeface="Times New Roman"/>
              </a:rPr>
              <a:t> </a:t>
            </a:r>
            <a:r>
              <a:rPr dirty="0" sz="2500">
                <a:latin typeface="Times New Roman"/>
                <a:cs typeface="Times New Roman"/>
              </a:rPr>
              <a:t>a listener to</a:t>
            </a:r>
            <a:r>
              <a:rPr dirty="0" sz="2500" spc="-5">
                <a:latin typeface="Times New Roman"/>
                <a:cs typeface="Times New Roman"/>
              </a:rPr>
              <a:t> </a:t>
            </a:r>
            <a:r>
              <a:rPr dirty="0" sz="2500">
                <a:latin typeface="Times New Roman"/>
                <a:cs typeface="Times New Roman"/>
              </a:rPr>
              <a:t>process</a:t>
            </a:r>
            <a:r>
              <a:rPr dirty="0" sz="2500" spc="-5">
                <a:latin typeface="Times New Roman"/>
                <a:cs typeface="Times New Roman"/>
              </a:rPr>
              <a:t> </a:t>
            </a:r>
            <a:r>
              <a:rPr dirty="0" sz="2500">
                <a:latin typeface="Times New Roman"/>
                <a:cs typeface="Times New Roman"/>
              </a:rPr>
              <a:t>a value</a:t>
            </a:r>
            <a:r>
              <a:rPr dirty="0" sz="2500" spc="-5">
                <a:latin typeface="Times New Roman"/>
                <a:cs typeface="Times New Roman"/>
              </a:rPr>
              <a:t> </a:t>
            </a:r>
            <a:r>
              <a:rPr dirty="0" sz="2500">
                <a:latin typeface="Times New Roman"/>
                <a:cs typeface="Times New Roman"/>
              </a:rPr>
              <a:t>change</a:t>
            </a:r>
            <a:r>
              <a:rPr dirty="0" sz="2500" spc="-5">
                <a:latin typeface="Times New Roman"/>
                <a:cs typeface="Times New Roman"/>
              </a:rPr>
              <a:t> </a:t>
            </a:r>
            <a:r>
              <a:rPr dirty="0" sz="2500">
                <a:latin typeface="Times New Roman"/>
                <a:cs typeface="Times New Roman"/>
              </a:rPr>
              <a:t>in</a:t>
            </a:r>
            <a:r>
              <a:rPr dirty="0" sz="2500" spc="-5">
                <a:latin typeface="Times New Roman"/>
                <a:cs typeface="Times New Roman"/>
              </a:rPr>
              <a:t> </a:t>
            </a:r>
            <a:r>
              <a:rPr dirty="0" sz="2500">
                <a:latin typeface="Times New Roman"/>
                <a:cs typeface="Times New Roman"/>
              </a:rPr>
              <a:t>an observable </a:t>
            </a:r>
            <a:r>
              <a:rPr dirty="0" sz="2500" spc="-610">
                <a:latin typeface="Times New Roman"/>
                <a:cs typeface="Times New Roman"/>
              </a:rPr>
              <a:t> </a:t>
            </a:r>
            <a:r>
              <a:rPr dirty="0" sz="2500">
                <a:latin typeface="Times New Roman"/>
                <a:cs typeface="Times New Roman"/>
              </a:rPr>
              <a:t>object.</a:t>
            </a:r>
            <a:endParaRPr sz="2500">
              <a:latin typeface="Times New Roman"/>
              <a:cs typeface="Times New Roman"/>
            </a:endParaRPr>
          </a:p>
          <a:p>
            <a:pPr marL="355600" marR="118110" indent="-342900">
              <a:lnSpc>
                <a:spcPct val="100000"/>
              </a:lnSpc>
              <a:spcBef>
                <a:spcPts val="600"/>
              </a:spcBef>
              <a:buSzPct val="76000"/>
              <a:buFont typeface="Wingdings"/>
              <a:buChar char="■"/>
              <a:tabLst>
                <a:tab pos="354965" algn="l"/>
                <a:tab pos="355600" algn="l"/>
              </a:tabLst>
            </a:pPr>
            <a:r>
              <a:rPr dirty="0" sz="2500" spc="-5">
                <a:latin typeface="Times New Roman"/>
                <a:cs typeface="Times New Roman"/>
              </a:rPr>
              <a:t>An </a:t>
            </a:r>
            <a:r>
              <a:rPr dirty="0" sz="2500">
                <a:latin typeface="Times New Roman"/>
                <a:cs typeface="Times New Roman"/>
              </a:rPr>
              <a:t>instance of </a:t>
            </a:r>
            <a:r>
              <a:rPr dirty="0" sz="2500" b="1">
                <a:latin typeface="Times New Roman"/>
                <a:cs typeface="Times New Roman"/>
              </a:rPr>
              <a:t>Observable </a:t>
            </a:r>
            <a:r>
              <a:rPr dirty="0" sz="2500">
                <a:latin typeface="Times New Roman"/>
                <a:cs typeface="Times New Roman"/>
              </a:rPr>
              <a:t>is </a:t>
            </a:r>
            <a:r>
              <a:rPr dirty="0" sz="2500" spc="-5">
                <a:latin typeface="Times New Roman"/>
                <a:cs typeface="Times New Roman"/>
              </a:rPr>
              <a:t>known </a:t>
            </a:r>
            <a:r>
              <a:rPr dirty="0" sz="2500">
                <a:latin typeface="Times New Roman"/>
                <a:cs typeface="Times New Roman"/>
              </a:rPr>
              <a:t>as an </a:t>
            </a:r>
            <a:r>
              <a:rPr dirty="0" sz="2500" i="1">
                <a:latin typeface="Times New Roman"/>
                <a:cs typeface="Times New Roman"/>
              </a:rPr>
              <a:t>observable object</a:t>
            </a:r>
            <a:r>
              <a:rPr dirty="0" sz="2500">
                <a:latin typeface="Times New Roman"/>
                <a:cs typeface="Times New Roman"/>
              </a:rPr>
              <a:t>, </a:t>
            </a:r>
            <a:r>
              <a:rPr dirty="0" sz="2500" spc="5">
                <a:latin typeface="Times New Roman"/>
                <a:cs typeface="Times New Roman"/>
              </a:rPr>
              <a:t> </a:t>
            </a:r>
            <a:r>
              <a:rPr dirty="0" sz="2500" spc="-5">
                <a:latin typeface="Times New Roman"/>
                <a:cs typeface="Times New Roman"/>
              </a:rPr>
              <a:t>which</a:t>
            </a:r>
            <a:r>
              <a:rPr dirty="0" sz="2500" spc="-15">
                <a:latin typeface="Times New Roman"/>
                <a:cs typeface="Times New Roman"/>
              </a:rPr>
              <a:t> </a:t>
            </a:r>
            <a:r>
              <a:rPr dirty="0" sz="2500">
                <a:latin typeface="Times New Roman"/>
                <a:cs typeface="Times New Roman"/>
              </a:rPr>
              <a:t>contains</a:t>
            </a:r>
            <a:r>
              <a:rPr dirty="0" sz="2500" spc="-15">
                <a:latin typeface="Times New Roman"/>
                <a:cs typeface="Times New Roman"/>
              </a:rPr>
              <a:t> </a:t>
            </a:r>
            <a:r>
              <a:rPr dirty="0" sz="2500">
                <a:latin typeface="Times New Roman"/>
                <a:cs typeface="Times New Roman"/>
              </a:rPr>
              <a:t>the</a:t>
            </a:r>
            <a:r>
              <a:rPr dirty="0" sz="2500" spc="-15">
                <a:latin typeface="Times New Roman"/>
                <a:cs typeface="Times New Roman"/>
              </a:rPr>
              <a:t> </a:t>
            </a:r>
            <a:r>
              <a:rPr dirty="0" sz="2500" b="1">
                <a:latin typeface="Times New Roman"/>
                <a:cs typeface="Times New Roman"/>
              </a:rPr>
              <a:t>addListener(InvalidationListener</a:t>
            </a:r>
            <a:r>
              <a:rPr dirty="0" sz="2500" spc="-55" b="1">
                <a:latin typeface="Times New Roman"/>
                <a:cs typeface="Times New Roman"/>
              </a:rPr>
              <a:t> </a:t>
            </a:r>
            <a:r>
              <a:rPr dirty="0" sz="2500" b="1">
                <a:latin typeface="Times New Roman"/>
                <a:cs typeface="Times New Roman"/>
              </a:rPr>
              <a:t>listener) </a:t>
            </a:r>
            <a:r>
              <a:rPr dirty="0" sz="2500" spc="-610" b="1">
                <a:latin typeface="Times New Roman"/>
                <a:cs typeface="Times New Roman"/>
              </a:rPr>
              <a:t> </a:t>
            </a:r>
            <a:r>
              <a:rPr dirty="0" sz="2500">
                <a:latin typeface="Times New Roman"/>
                <a:cs typeface="Times New Roman"/>
              </a:rPr>
              <a:t>method</a:t>
            </a:r>
            <a:r>
              <a:rPr dirty="0" sz="2500" spc="-5">
                <a:latin typeface="Times New Roman"/>
                <a:cs typeface="Times New Roman"/>
              </a:rPr>
              <a:t> </a:t>
            </a:r>
            <a:r>
              <a:rPr dirty="0" sz="2500">
                <a:latin typeface="Times New Roman"/>
                <a:cs typeface="Times New Roman"/>
              </a:rPr>
              <a:t>for</a:t>
            </a:r>
            <a:r>
              <a:rPr dirty="0" sz="2500" spc="5">
                <a:latin typeface="Times New Roman"/>
                <a:cs typeface="Times New Roman"/>
              </a:rPr>
              <a:t> </a:t>
            </a:r>
            <a:r>
              <a:rPr dirty="0" sz="2500">
                <a:latin typeface="Times New Roman"/>
                <a:cs typeface="Times New Roman"/>
              </a:rPr>
              <a:t>adding</a:t>
            </a:r>
            <a:r>
              <a:rPr dirty="0" sz="2500" spc="-5">
                <a:latin typeface="Times New Roman"/>
                <a:cs typeface="Times New Roman"/>
              </a:rPr>
              <a:t> </a:t>
            </a:r>
            <a:r>
              <a:rPr dirty="0" sz="2500">
                <a:latin typeface="Times New Roman"/>
                <a:cs typeface="Times New Roman"/>
              </a:rPr>
              <a:t>a </a:t>
            </a:r>
            <a:r>
              <a:rPr dirty="0" sz="2500" spc="-15">
                <a:latin typeface="Times New Roman"/>
                <a:cs typeface="Times New Roman"/>
              </a:rPr>
              <a:t>listener.</a:t>
            </a:r>
            <a:r>
              <a:rPr dirty="0" sz="2500">
                <a:latin typeface="Times New Roman"/>
                <a:cs typeface="Times New Roman"/>
              </a:rPr>
              <a:t> </a:t>
            </a:r>
            <a:r>
              <a:rPr dirty="0" sz="2500" spc="-5">
                <a:latin typeface="Times New Roman"/>
                <a:cs typeface="Times New Roman"/>
              </a:rPr>
              <a:t>Once </a:t>
            </a:r>
            <a:r>
              <a:rPr dirty="0" sz="2500">
                <a:latin typeface="Times New Roman"/>
                <a:cs typeface="Times New Roman"/>
              </a:rPr>
              <a:t>the value</a:t>
            </a:r>
            <a:r>
              <a:rPr dirty="0" sz="2500" spc="-5">
                <a:latin typeface="Times New Roman"/>
                <a:cs typeface="Times New Roman"/>
              </a:rPr>
              <a:t> </a:t>
            </a:r>
            <a:r>
              <a:rPr dirty="0" sz="2500">
                <a:latin typeface="Times New Roman"/>
                <a:cs typeface="Times New Roman"/>
              </a:rPr>
              <a:t>is changed in</a:t>
            </a:r>
            <a:r>
              <a:rPr dirty="0" sz="2500" spc="-5">
                <a:latin typeface="Times New Roman"/>
                <a:cs typeface="Times New Roman"/>
              </a:rPr>
              <a:t> </a:t>
            </a:r>
            <a:r>
              <a:rPr dirty="0" sz="2500">
                <a:latin typeface="Times New Roman"/>
                <a:cs typeface="Times New Roman"/>
              </a:rPr>
              <a:t>the </a:t>
            </a:r>
            <a:r>
              <a:rPr dirty="0" sz="2500" spc="5">
                <a:latin typeface="Times New Roman"/>
                <a:cs typeface="Times New Roman"/>
              </a:rPr>
              <a:t> </a:t>
            </a:r>
            <a:r>
              <a:rPr dirty="0" sz="2500" spc="-20">
                <a:latin typeface="Times New Roman"/>
                <a:cs typeface="Times New Roman"/>
              </a:rPr>
              <a:t>property,</a:t>
            </a:r>
            <a:r>
              <a:rPr dirty="0" sz="2500" spc="-5">
                <a:latin typeface="Times New Roman"/>
                <a:cs typeface="Times New Roman"/>
              </a:rPr>
              <a:t> </a:t>
            </a:r>
            <a:r>
              <a:rPr dirty="0" sz="2500">
                <a:latin typeface="Times New Roman"/>
                <a:cs typeface="Times New Roman"/>
              </a:rPr>
              <a:t>a listener</a:t>
            </a:r>
            <a:r>
              <a:rPr dirty="0" sz="2500" spc="5">
                <a:latin typeface="Times New Roman"/>
                <a:cs typeface="Times New Roman"/>
              </a:rPr>
              <a:t> </a:t>
            </a:r>
            <a:r>
              <a:rPr dirty="0" sz="2500">
                <a:latin typeface="Times New Roman"/>
                <a:cs typeface="Times New Roman"/>
              </a:rPr>
              <a:t>is notified.</a:t>
            </a:r>
            <a:endParaRPr sz="2500">
              <a:latin typeface="Times New Roman"/>
              <a:cs typeface="Times New Roman"/>
            </a:endParaRPr>
          </a:p>
          <a:p>
            <a:pPr marL="355600" marR="199390" indent="-342900">
              <a:lnSpc>
                <a:spcPct val="100000"/>
              </a:lnSpc>
              <a:spcBef>
                <a:spcPts val="600"/>
              </a:spcBef>
              <a:buSzPct val="76000"/>
              <a:buFont typeface="Wingdings"/>
              <a:buChar char="■"/>
              <a:tabLst>
                <a:tab pos="428625" algn="l"/>
                <a:tab pos="429259" algn="l"/>
              </a:tabLst>
            </a:pPr>
            <a:r>
              <a:rPr dirty="0"/>
              <a:t>	</a:t>
            </a:r>
            <a:r>
              <a:rPr dirty="0" sz="2500" spc="-5">
                <a:latin typeface="Times New Roman"/>
                <a:cs typeface="Times New Roman"/>
              </a:rPr>
              <a:t>The </a:t>
            </a:r>
            <a:r>
              <a:rPr dirty="0" sz="2500">
                <a:latin typeface="Times New Roman"/>
                <a:cs typeface="Times New Roman"/>
              </a:rPr>
              <a:t>listener class should implement the </a:t>
            </a:r>
            <a:r>
              <a:rPr dirty="0" sz="2500" b="1">
                <a:latin typeface="Times New Roman"/>
                <a:cs typeface="Times New Roman"/>
              </a:rPr>
              <a:t>InvalidationListener </a:t>
            </a:r>
            <a:r>
              <a:rPr dirty="0" sz="2500" spc="5" b="1">
                <a:latin typeface="Times New Roman"/>
                <a:cs typeface="Times New Roman"/>
              </a:rPr>
              <a:t> </a:t>
            </a:r>
            <a:r>
              <a:rPr dirty="0" sz="2500">
                <a:latin typeface="Times New Roman"/>
                <a:cs typeface="Times New Roman"/>
              </a:rPr>
              <a:t>interface, </a:t>
            </a:r>
            <a:r>
              <a:rPr dirty="0" sz="2500" spc="-5">
                <a:latin typeface="Times New Roman"/>
                <a:cs typeface="Times New Roman"/>
              </a:rPr>
              <a:t>which </a:t>
            </a:r>
            <a:r>
              <a:rPr dirty="0" sz="2500">
                <a:latin typeface="Times New Roman"/>
                <a:cs typeface="Times New Roman"/>
              </a:rPr>
              <a:t>uses the </a:t>
            </a:r>
            <a:r>
              <a:rPr dirty="0" sz="2500" b="1">
                <a:latin typeface="Times New Roman"/>
                <a:cs typeface="Times New Roman"/>
              </a:rPr>
              <a:t>invalidated(Observable o) </a:t>
            </a:r>
            <a:r>
              <a:rPr dirty="0" sz="2500">
                <a:latin typeface="Times New Roman"/>
                <a:cs typeface="Times New Roman"/>
              </a:rPr>
              <a:t>method to </a:t>
            </a:r>
            <a:r>
              <a:rPr dirty="0" sz="2500" spc="-610">
                <a:latin typeface="Times New Roman"/>
                <a:cs typeface="Times New Roman"/>
              </a:rPr>
              <a:t> </a:t>
            </a:r>
            <a:r>
              <a:rPr dirty="0" sz="2500">
                <a:latin typeface="Times New Roman"/>
                <a:cs typeface="Times New Roman"/>
              </a:rPr>
              <a:t>handle</a:t>
            </a:r>
            <a:r>
              <a:rPr dirty="0" sz="2500" spc="-5">
                <a:latin typeface="Times New Roman"/>
                <a:cs typeface="Times New Roman"/>
              </a:rPr>
              <a:t> </a:t>
            </a:r>
            <a:r>
              <a:rPr dirty="0" sz="2500">
                <a:latin typeface="Times New Roman"/>
                <a:cs typeface="Times New Roman"/>
              </a:rPr>
              <a:t>the property value</a:t>
            </a:r>
            <a:r>
              <a:rPr dirty="0" sz="2500" spc="-5">
                <a:latin typeface="Times New Roman"/>
                <a:cs typeface="Times New Roman"/>
              </a:rPr>
              <a:t> </a:t>
            </a:r>
            <a:r>
              <a:rPr dirty="0" sz="2500">
                <a:latin typeface="Times New Roman"/>
                <a:cs typeface="Times New Roman"/>
              </a:rPr>
              <a:t>change.</a:t>
            </a:r>
            <a:endParaRPr sz="25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600"/>
              </a:spcBef>
              <a:buSzPct val="76000"/>
              <a:buFont typeface="Wingdings"/>
              <a:buChar char="■"/>
              <a:tabLst>
                <a:tab pos="354965" algn="l"/>
                <a:tab pos="355600" algn="l"/>
              </a:tabLst>
            </a:pPr>
            <a:r>
              <a:rPr dirty="0" sz="2500">
                <a:latin typeface="Times New Roman"/>
                <a:cs typeface="Times New Roman"/>
              </a:rPr>
              <a:t>Every</a:t>
            </a:r>
            <a:r>
              <a:rPr dirty="0" sz="2500" spc="-10">
                <a:latin typeface="Times New Roman"/>
                <a:cs typeface="Times New Roman"/>
              </a:rPr>
              <a:t> </a:t>
            </a:r>
            <a:r>
              <a:rPr dirty="0" sz="2500">
                <a:latin typeface="Times New Roman"/>
                <a:cs typeface="Times New Roman"/>
              </a:rPr>
              <a:t>binding</a:t>
            </a:r>
            <a:r>
              <a:rPr dirty="0" sz="2500" spc="-5">
                <a:latin typeface="Times New Roman"/>
                <a:cs typeface="Times New Roman"/>
              </a:rPr>
              <a:t> </a:t>
            </a:r>
            <a:r>
              <a:rPr dirty="0" sz="2500">
                <a:latin typeface="Times New Roman"/>
                <a:cs typeface="Times New Roman"/>
              </a:rPr>
              <a:t>property</a:t>
            </a:r>
            <a:r>
              <a:rPr dirty="0" sz="2500" spc="-10">
                <a:latin typeface="Times New Roman"/>
                <a:cs typeface="Times New Roman"/>
              </a:rPr>
              <a:t> </a:t>
            </a:r>
            <a:r>
              <a:rPr dirty="0" sz="2500">
                <a:latin typeface="Times New Roman"/>
                <a:cs typeface="Times New Roman"/>
              </a:rPr>
              <a:t>is</a:t>
            </a:r>
            <a:r>
              <a:rPr dirty="0" sz="2500" spc="-5">
                <a:latin typeface="Times New Roman"/>
                <a:cs typeface="Times New Roman"/>
              </a:rPr>
              <a:t> </a:t>
            </a:r>
            <a:r>
              <a:rPr dirty="0" sz="2500">
                <a:latin typeface="Times New Roman"/>
                <a:cs typeface="Times New Roman"/>
              </a:rPr>
              <a:t>an</a:t>
            </a:r>
            <a:r>
              <a:rPr dirty="0" sz="2500" spc="-10">
                <a:latin typeface="Times New Roman"/>
                <a:cs typeface="Times New Roman"/>
              </a:rPr>
              <a:t> </a:t>
            </a:r>
            <a:r>
              <a:rPr dirty="0" sz="2500">
                <a:latin typeface="Times New Roman"/>
                <a:cs typeface="Times New Roman"/>
              </a:rPr>
              <a:t>instance</a:t>
            </a:r>
            <a:r>
              <a:rPr dirty="0" sz="2500" spc="-5">
                <a:latin typeface="Times New Roman"/>
                <a:cs typeface="Times New Roman"/>
              </a:rPr>
              <a:t> </a:t>
            </a:r>
            <a:r>
              <a:rPr dirty="0" sz="2500">
                <a:latin typeface="Times New Roman"/>
                <a:cs typeface="Times New Roman"/>
              </a:rPr>
              <a:t>of</a:t>
            </a:r>
            <a:r>
              <a:rPr dirty="0" sz="2500" spc="-5">
                <a:latin typeface="Times New Roman"/>
                <a:cs typeface="Times New Roman"/>
              </a:rPr>
              <a:t> </a:t>
            </a:r>
            <a:r>
              <a:rPr dirty="0" sz="2500" b="1">
                <a:latin typeface="Times New Roman"/>
                <a:cs typeface="Times New Roman"/>
              </a:rPr>
              <a:t>Observable</a:t>
            </a:r>
            <a:r>
              <a:rPr dirty="0" sz="2500">
                <a:latin typeface="Times New Roman"/>
                <a:cs typeface="Times New Roman"/>
              </a:rPr>
              <a:t>.</a:t>
            </a:r>
            <a:endParaRPr sz="25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041900" y="5334000"/>
            <a:ext cx="2843530" cy="381000"/>
          </a:xfrm>
          <a:prstGeom prst="rect">
            <a:avLst/>
          </a:prstGeom>
          <a:solidFill>
            <a:srgbClr val="92D050"/>
          </a:solidFill>
        </p:spPr>
        <p:txBody>
          <a:bodyPr wrap="square" lIns="0" tIns="32384" rIns="0" bIns="0" rtlCol="0" vert="horz">
            <a:spAutoFit/>
          </a:bodyPr>
          <a:lstStyle/>
          <a:p>
            <a:pPr marL="96520">
              <a:lnSpc>
                <a:spcPct val="100000"/>
              </a:lnSpc>
              <a:spcBef>
                <a:spcPts val="254"/>
              </a:spcBef>
            </a:pPr>
            <a:r>
              <a:rPr dirty="0" sz="2000" spc="-5">
                <a:latin typeface="Times New Roman"/>
                <a:cs typeface="Times New Roman"/>
              </a:rPr>
              <a:t>ObservablePropertyDemo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041900" y="5867400"/>
            <a:ext cx="2843530" cy="381000"/>
          </a:xfrm>
          <a:prstGeom prst="rect">
            <a:avLst/>
          </a:prstGeom>
          <a:solidFill>
            <a:srgbClr val="92D050"/>
          </a:solidFill>
        </p:spPr>
        <p:txBody>
          <a:bodyPr wrap="square" lIns="0" tIns="32384" rIns="0" bIns="0" rtlCol="0" vert="horz">
            <a:spAutoFit/>
          </a:bodyPr>
          <a:lstStyle/>
          <a:p>
            <a:pPr marL="230504">
              <a:lnSpc>
                <a:spcPct val="100000"/>
              </a:lnSpc>
              <a:spcBef>
                <a:spcPts val="254"/>
              </a:spcBef>
            </a:pPr>
            <a:r>
              <a:rPr dirty="0" sz="2000" spc="-5">
                <a:latin typeface="Times New Roman"/>
                <a:cs typeface="Times New Roman"/>
              </a:rPr>
              <a:t>DisplayResizableClock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Animation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07975" y="1088643"/>
            <a:ext cx="7379970" cy="88201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75"/>
              </a:spcBef>
            </a:pPr>
            <a:r>
              <a:rPr dirty="0" sz="2800" spc="-5">
                <a:latin typeface="Times New Roman"/>
                <a:cs typeface="Times New Roman"/>
              </a:rPr>
              <a:t>JavaFX</a:t>
            </a:r>
            <a:r>
              <a:rPr dirty="0" sz="2800">
                <a:latin typeface="Times New Roman"/>
                <a:cs typeface="Times New Roman"/>
              </a:rPr>
              <a:t> </a:t>
            </a:r>
            <a:r>
              <a:rPr dirty="0" sz="2800" spc="-5">
                <a:latin typeface="Times New Roman"/>
                <a:cs typeface="Times New Roman"/>
              </a:rPr>
              <a:t>provides the </a:t>
            </a:r>
            <a:r>
              <a:rPr dirty="0" sz="2800" b="1">
                <a:latin typeface="Times New Roman"/>
                <a:cs typeface="Times New Roman"/>
              </a:rPr>
              <a:t>Animation</a:t>
            </a:r>
            <a:r>
              <a:rPr dirty="0" sz="2800" spc="10" b="1">
                <a:latin typeface="Times New Roman"/>
                <a:cs typeface="Times New Roman"/>
              </a:rPr>
              <a:t> </a:t>
            </a:r>
            <a:r>
              <a:rPr dirty="0" sz="2800" spc="-10">
                <a:latin typeface="Times New Roman"/>
                <a:cs typeface="Times New Roman"/>
              </a:rPr>
              <a:t>class</a:t>
            </a:r>
            <a:r>
              <a:rPr dirty="0" sz="2800" spc="-5">
                <a:latin typeface="Times New Roman"/>
                <a:cs typeface="Times New Roman"/>
              </a:rPr>
              <a:t> with</a:t>
            </a:r>
            <a:r>
              <a:rPr dirty="0" sz="2800">
                <a:latin typeface="Times New Roman"/>
                <a:cs typeface="Times New Roman"/>
              </a:rPr>
              <a:t> </a:t>
            </a:r>
            <a:r>
              <a:rPr dirty="0" sz="2800" spc="-5">
                <a:latin typeface="Times New Roman"/>
                <a:cs typeface="Times New Roman"/>
              </a:rPr>
              <a:t>the</a:t>
            </a:r>
            <a:r>
              <a:rPr dirty="0" sz="2800" spc="-10">
                <a:latin typeface="Times New Roman"/>
                <a:cs typeface="Times New Roman"/>
              </a:rPr>
              <a:t> </a:t>
            </a:r>
            <a:r>
              <a:rPr dirty="0" sz="2800" spc="-5">
                <a:latin typeface="Times New Roman"/>
                <a:cs typeface="Times New Roman"/>
              </a:rPr>
              <a:t>core </a:t>
            </a:r>
            <a:r>
              <a:rPr dirty="0" sz="2800" spc="-685">
                <a:latin typeface="Times New Roman"/>
                <a:cs typeface="Times New Roman"/>
              </a:rPr>
              <a:t> </a:t>
            </a:r>
            <a:r>
              <a:rPr dirty="0" sz="2800" spc="-5">
                <a:latin typeface="Times New Roman"/>
                <a:cs typeface="Times New Roman"/>
              </a:rPr>
              <a:t>functionality </a:t>
            </a:r>
            <a:r>
              <a:rPr dirty="0" sz="2800">
                <a:latin typeface="Times New Roman"/>
                <a:cs typeface="Times New Roman"/>
              </a:rPr>
              <a:t>for</a:t>
            </a:r>
            <a:r>
              <a:rPr dirty="0" sz="2800" spc="5">
                <a:latin typeface="Times New Roman"/>
                <a:cs typeface="Times New Roman"/>
              </a:rPr>
              <a:t> </a:t>
            </a:r>
            <a:r>
              <a:rPr dirty="0" sz="2800" spc="-5">
                <a:latin typeface="Times New Roman"/>
                <a:cs typeface="Times New Roman"/>
              </a:rPr>
              <a:t>all</a:t>
            </a:r>
            <a:r>
              <a:rPr dirty="0" sz="2800" spc="-10">
                <a:latin typeface="Times New Roman"/>
                <a:cs typeface="Times New Roman"/>
              </a:rPr>
              <a:t> </a:t>
            </a:r>
            <a:r>
              <a:rPr dirty="0" sz="2800" spc="-5">
                <a:latin typeface="Times New Roman"/>
                <a:cs typeface="Times New Roman"/>
              </a:rPr>
              <a:t>animations.</a:t>
            </a:r>
            <a:endParaRPr sz="2800">
              <a:latin typeface="Times New Roman"/>
              <a:cs typeface="Times New Roman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0044" y="2218794"/>
            <a:ext cx="9047693" cy="3274838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630"/>
              </a:lnSpc>
            </a:pPr>
            <a:r>
              <a:rPr dirty="0"/>
              <a:t>149</a:t>
            </a:r>
          </a:p>
        </p:txBody>
      </p: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23667" y="7619"/>
            <a:ext cx="3296920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5" b="0">
                <a:latin typeface="Times New Roman"/>
                <a:cs typeface="Times New Roman"/>
              </a:rPr>
              <a:t>PathTransition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50" y="1254310"/>
            <a:ext cx="9120598" cy="3429127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029200" y="5808662"/>
            <a:ext cx="2557780" cy="381000"/>
          </a:xfrm>
          <a:prstGeom prst="rect">
            <a:avLst/>
          </a:prstGeom>
          <a:solidFill>
            <a:srgbClr val="92D050"/>
          </a:solidFill>
        </p:spPr>
        <p:txBody>
          <a:bodyPr wrap="square" lIns="0" tIns="33020" rIns="0" bIns="0" rtlCol="0" vert="horz">
            <a:spAutoFit/>
          </a:bodyPr>
          <a:lstStyle/>
          <a:p>
            <a:pPr marL="179705">
              <a:lnSpc>
                <a:spcPct val="100000"/>
              </a:lnSpc>
              <a:spcBef>
                <a:spcPts val="260"/>
              </a:spcBef>
            </a:pPr>
            <a:r>
              <a:rPr dirty="0" sz="2000" spc="-5">
                <a:latin typeface="Times New Roman"/>
                <a:cs typeface="Times New Roman"/>
              </a:rPr>
              <a:t>FlagRisingAnimation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630"/>
              </a:lnSpc>
            </a:pPr>
            <a:r>
              <a:rPr dirty="0"/>
              <a:t>150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029200" y="5303837"/>
            <a:ext cx="2565400" cy="381000"/>
          </a:xfrm>
          <a:prstGeom prst="rect">
            <a:avLst/>
          </a:prstGeom>
          <a:solidFill>
            <a:srgbClr val="92D050"/>
          </a:solidFill>
        </p:spPr>
        <p:txBody>
          <a:bodyPr wrap="square" lIns="0" tIns="31750" rIns="0" bIns="0" rtlCol="0" vert="horz">
            <a:spAutoFit/>
          </a:bodyPr>
          <a:lstStyle/>
          <a:p>
            <a:pPr marL="230504">
              <a:lnSpc>
                <a:spcPct val="100000"/>
              </a:lnSpc>
              <a:spcBef>
                <a:spcPts val="250"/>
              </a:spcBef>
            </a:pPr>
            <a:r>
              <a:rPr dirty="0" sz="2000" spc="-10">
                <a:latin typeface="Times New Roman"/>
                <a:cs typeface="Times New Roman"/>
              </a:rPr>
              <a:t>PathTransitionDemo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630"/>
              </a:lnSpc>
            </a:pPr>
            <a:r>
              <a:rPr dirty="0"/>
              <a:t>151</a:t>
            </a:r>
          </a:p>
        </p:txBody>
      </p:sp>
      <p:sp>
        <p:nvSpPr>
          <p:cNvPr id="2" name="object 2"/>
          <p:cNvSpPr txBox="1"/>
          <p:nvPr/>
        </p:nvSpPr>
        <p:spPr>
          <a:xfrm>
            <a:off x="73976" y="859027"/>
            <a:ext cx="8132445" cy="52406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2125"/>
              </a:lnSpc>
              <a:spcBef>
                <a:spcPts val="100"/>
              </a:spcBef>
            </a:pPr>
            <a:r>
              <a:rPr dirty="0" sz="1800" spc="-10" b="1">
                <a:solidFill>
                  <a:srgbClr val="0033B3"/>
                </a:solidFill>
                <a:latin typeface="Calibri"/>
                <a:cs typeface="Calibri"/>
              </a:rPr>
              <a:t>public</a:t>
            </a:r>
            <a:r>
              <a:rPr dirty="0" sz="1800" b="1">
                <a:solidFill>
                  <a:srgbClr val="0033B3"/>
                </a:solidFill>
                <a:latin typeface="Calibri"/>
                <a:cs typeface="Calibri"/>
              </a:rPr>
              <a:t> </a:t>
            </a:r>
            <a:r>
              <a:rPr dirty="0" sz="1800" spc="-10" b="1">
                <a:solidFill>
                  <a:srgbClr val="0033B3"/>
                </a:solidFill>
                <a:latin typeface="Calibri"/>
                <a:cs typeface="Calibri"/>
              </a:rPr>
              <a:t>class</a:t>
            </a:r>
            <a:r>
              <a:rPr dirty="0" sz="1800" b="1">
                <a:solidFill>
                  <a:srgbClr val="0033B3"/>
                </a:solidFill>
                <a:latin typeface="Calibri"/>
                <a:cs typeface="Calibri"/>
              </a:rPr>
              <a:t> </a:t>
            </a:r>
            <a:r>
              <a:rPr dirty="0" sz="1800" spc="-15" b="1">
                <a:latin typeface="Calibri"/>
                <a:cs typeface="Calibri"/>
              </a:rPr>
              <a:t>PathTransitionDemo</a:t>
            </a:r>
            <a:r>
              <a:rPr dirty="0" sz="1800" spc="5" b="1">
                <a:latin typeface="Calibri"/>
                <a:cs typeface="Calibri"/>
              </a:rPr>
              <a:t> </a:t>
            </a:r>
            <a:r>
              <a:rPr dirty="0" sz="1800" spc="-15" b="1">
                <a:solidFill>
                  <a:srgbClr val="0033B3"/>
                </a:solidFill>
                <a:latin typeface="Calibri"/>
                <a:cs typeface="Calibri"/>
              </a:rPr>
              <a:t>extends</a:t>
            </a:r>
            <a:r>
              <a:rPr dirty="0" sz="1800" spc="-5" b="1">
                <a:solidFill>
                  <a:srgbClr val="0033B3"/>
                </a:solidFill>
                <a:latin typeface="Calibri"/>
                <a:cs typeface="Calibri"/>
              </a:rPr>
              <a:t> </a:t>
            </a:r>
            <a:r>
              <a:rPr dirty="0" sz="1800" spc="-10" b="1">
                <a:latin typeface="Calibri"/>
                <a:cs typeface="Calibri"/>
              </a:rPr>
              <a:t>Application</a:t>
            </a:r>
            <a:r>
              <a:rPr dirty="0" sz="1800" b="1">
                <a:latin typeface="Calibri"/>
                <a:cs typeface="Calibri"/>
              </a:rPr>
              <a:t> {</a:t>
            </a:r>
            <a:endParaRPr sz="1800">
              <a:latin typeface="Calibri"/>
              <a:cs typeface="Calibri"/>
            </a:endParaRPr>
          </a:p>
          <a:p>
            <a:pPr marL="222250">
              <a:lnSpc>
                <a:spcPts val="2125"/>
              </a:lnSpc>
            </a:pPr>
            <a:r>
              <a:rPr dirty="0" sz="1800" spc="-10" b="1">
                <a:solidFill>
                  <a:srgbClr val="9E880D"/>
                </a:solidFill>
                <a:latin typeface="Calibri"/>
                <a:cs typeface="Calibri"/>
              </a:rPr>
              <a:t>@Override</a:t>
            </a:r>
            <a:r>
              <a:rPr dirty="0" sz="1800" b="1">
                <a:solidFill>
                  <a:srgbClr val="9E880D"/>
                </a:solidFill>
                <a:latin typeface="Calibri"/>
                <a:cs typeface="Calibri"/>
              </a:rPr>
              <a:t> </a:t>
            </a:r>
            <a:r>
              <a:rPr dirty="0" sz="1800" b="1" i="1">
                <a:solidFill>
                  <a:srgbClr val="00B050"/>
                </a:solidFill>
                <a:latin typeface="Calibri"/>
                <a:cs typeface="Calibri"/>
              </a:rPr>
              <a:t>//</a:t>
            </a:r>
            <a:r>
              <a:rPr dirty="0" sz="1800" spc="10" b="1" i="1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dirty="0" sz="1800" spc="-5" b="1" i="1">
                <a:solidFill>
                  <a:srgbClr val="00B050"/>
                </a:solidFill>
                <a:latin typeface="Calibri"/>
                <a:cs typeface="Calibri"/>
              </a:rPr>
              <a:t>Override</a:t>
            </a:r>
            <a:r>
              <a:rPr dirty="0" sz="1800" spc="10" b="1" i="1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dirty="0" sz="1800" b="1" i="1">
                <a:solidFill>
                  <a:srgbClr val="00B050"/>
                </a:solidFill>
                <a:latin typeface="Calibri"/>
                <a:cs typeface="Calibri"/>
              </a:rPr>
              <a:t>the</a:t>
            </a:r>
            <a:r>
              <a:rPr dirty="0" sz="1800" spc="10" b="1" i="1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dirty="0" sz="1800" spc="-10" b="1" i="1">
                <a:solidFill>
                  <a:srgbClr val="00B050"/>
                </a:solidFill>
                <a:latin typeface="Calibri"/>
                <a:cs typeface="Calibri"/>
              </a:rPr>
              <a:t>start</a:t>
            </a:r>
            <a:r>
              <a:rPr dirty="0" sz="1800" spc="5" b="1" i="1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dirty="0" sz="1800" spc="-5" b="1" i="1">
                <a:solidFill>
                  <a:srgbClr val="00B050"/>
                </a:solidFill>
                <a:latin typeface="Calibri"/>
                <a:cs typeface="Calibri"/>
              </a:rPr>
              <a:t>method</a:t>
            </a:r>
            <a:r>
              <a:rPr dirty="0" sz="1800" spc="5" b="1" i="1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dirty="0" sz="1800" spc="-5" b="1" i="1">
                <a:solidFill>
                  <a:srgbClr val="00B050"/>
                </a:solidFill>
                <a:latin typeface="Calibri"/>
                <a:cs typeface="Calibri"/>
              </a:rPr>
              <a:t>in</a:t>
            </a:r>
            <a:r>
              <a:rPr dirty="0" sz="1800" spc="5" b="1" i="1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dirty="0" sz="1800" b="1" i="1">
                <a:solidFill>
                  <a:srgbClr val="00B050"/>
                </a:solidFill>
                <a:latin typeface="Calibri"/>
                <a:cs typeface="Calibri"/>
              </a:rPr>
              <a:t>the</a:t>
            </a:r>
            <a:r>
              <a:rPr dirty="0" sz="1800" spc="10" b="1" i="1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dirty="0" sz="1800" spc="-5" b="1" i="1">
                <a:solidFill>
                  <a:srgbClr val="00B050"/>
                </a:solidFill>
                <a:latin typeface="Calibri"/>
                <a:cs typeface="Calibri"/>
              </a:rPr>
              <a:t>Application</a:t>
            </a:r>
            <a:r>
              <a:rPr dirty="0" sz="1800" spc="5" b="1" i="1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dirty="0" sz="1800" spc="-5" b="1" i="1">
                <a:solidFill>
                  <a:srgbClr val="00B050"/>
                </a:solidFill>
                <a:latin typeface="Calibri"/>
                <a:cs typeface="Calibri"/>
              </a:rPr>
              <a:t>class</a:t>
            </a:r>
            <a:endParaRPr sz="1800">
              <a:latin typeface="Calibri"/>
              <a:cs typeface="Calibri"/>
            </a:endParaRPr>
          </a:p>
          <a:p>
            <a:pPr marL="222250">
              <a:lnSpc>
                <a:spcPct val="100000"/>
              </a:lnSpc>
              <a:spcBef>
                <a:spcPts val="45"/>
              </a:spcBef>
            </a:pPr>
            <a:r>
              <a:rPr dirty="0" sz="1800" spc="-10" b="1">
                <a:solidFill>
                  <a:srgbClr val="0033B3"/>
                </a:solidFill>
                <a:latin typeface="Calibri"/>
                <a:cs typeface="Calibri"/>
              </a:rPr>
              <a:t>public</a:t>
            </a:r>
            <a:r>
              <a:rPr dirty="0" sz="1800" b="1">
                <a:solidFill>
                  <a:srgbClr val="0033B3"/>
                </a:solidFill>
                <a:latin typeface="Calibri"/>
                <a:cs typeface="Calibri"/>
              </a:rPr>
              <a:t> </a:t>
            </a:r>
            <a:r>
              <a:rPr dirty="0" sz="1800" spc="-10" b="1">
                <a:solidFill>
                  <a:srgbClr val="0033B3"/>
                </a:solidFill>
                <a:latin typeface="Calibri"/>
                <a:cs typeface="Calibri"/>
              </a:rPr>
              <a:t>void</a:t>
            </a:r>
            <a:r>
              <a:rPr dirty="0" sz="1800" spc="5" b="1">
                <a:solidFill>
                  <a:srgbClr val="0033B3"/>
                </a:solidFill>
                <a:latin typeface="Calibri"/>
                <a:cs typeface="Calibri"/>
              </a:rPr>
              <a:t> </a:t>
            </a:r>
            <a:r>
              <a:rPr dirty="0" sz="1800" spc="-15" b="1">
                <a:solidFill>
                  <a:srgbClr val="00627A"/>
                </a:solidFill>
                <a:latin typeface="Calibri"/>
                <a:cs typeface="Calibri"/>
              </a:rPr>
              <a:t>start</a:t>
            </a:r>
            <a:r>
              <a:rPr dirty="0" sz="1800" spc="-15" b="1">
                <a:latin typeface="Calibri"/>
                <a:cs typeface="Calibri"/>
              </a:rPr>
              <a:t>(Stage</a:t>
            </a:r>
            <a:r>
              <a:rPr dirty="0" sz="1800" spc="-5" b="1">
                <a:latin typeface="Calibri"/>
                <a:cs typeface="Calibri"/>
              </a:rPr>
              <a:t> </a:t>
            </a:r>
            <a:r>
              <a:rPr dirty="0" sz="1800" spc="-10" b="1">
                <a:latin typeface="Calibri"/>
                <a:cs typeface="Calibri"/>
              </a:rPr>
              <a:t>primaryStage)</a:t>
            </a:r>
            <a:r>
              <a:rPr dirty="0" sz="1800" spc="10" b="1">
                <a:latin typeface="Calibri"/>
                <a:cs typeface="Calibri"/>
              </a:rPr>
              <a:t> </a:t>
            </a:r>
            <a:r>
              <a:rPr dirty="0" sz="1800" b="1">
                <a:latin typeface="Calibri"/>
                <a:cs typeface="Calibri"/>
              </a:rPr>
              <a:t>{</a:t>
            </a:r>
            <a:endParaRPr sz="1800">
              <a:latin typeface="Calibri"/>
              <a:cs typeface="Calibri"/>
            </a:endParaRPr>
          </a:p>
          <a:p>
            <a:pPr marL="431800">
              <a:lnSpc>
                <a:spcPts val="2125"/>
              </a:lnSpc>
              <a:spcBef>
                <a:spcPts val="50"/>
              </a:spcBef>
            </a:pPr>
            <a:r>
              <a:rPr dirty="0" sz="1800" b="1" i="1">
                <a:solidFill>
                  <a:srgbClr val="00B050"/>
                </a:solidFill>
                <a:latin typeface="Calibri"/>
                <a:cs typeface="Calibri"/>
              </a:rPr>
              <a:t>//</a:t>
            </a:r>
            <a:r>
              <a:rPr dirty="0" sz="1800" spc="-10" b="1" i="1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dirty="0" sz="1800" spc="-5" b="1" i="1">
                <a:solidFill>
                  <a:srgbClr val="00B050"/>
                </a:solidFill>
                <a:latin typeface="Calibri"/>
                <a:cs typeface="Calibri"/>
              </a:rPr>
              <a:t>Create </a:t>
            </a:r>
            <a:r>
              <a:rPr dirty="0" sz="1800" b="1" i="1">
                <a:solidFill>
                  <a:srgbClr val="00B050"/>
                </a:solidFill>
                <a:latin typeface="Calibri"/>
                <a:cs typeface="Calibri"/>
              </a:rPr>
              <a:t>a</a:t>
            </a:r>
            <a:r>
              <a:rPr dirty="0" sz="1800" spc="-20" b="1" i="1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dirty="0" sz="1800" spc="-5" b="1" i="1">
                <a:solidFill>
                  <a:srgbClr val="00B050"/>
                </a:solidFill>
                <a:latin typeface="Calibri"/>
                <a:cs typeface="Calibri"/>
              </a:rPr>
              <a:t>pane</a:t>
            </a:r>
            <a:endParaRPr sz="1800">
              <a:latin typeface="Calibri"/>
              <a:cs typeface="Calibri"/>
            </a:endParaRPr>
          </a:p>
          <a:p>
            <a:pPr marL="431800">
              <a:lnSpc>
                <a:spcPts val="2125"/>
              </a:lnSpc>
            </a:pPr>
            <a:r>
              <a:rPr dirty="0" sz="1800" b="1" i="1">
                <a:solidFill>
                  <a:srgbClr val="00B050"/>
                </a:solidFill>
                <a:latin typeface="Calibri"/>
                <a:cs typeface="Calibri"/>
              </a:rPr>
              <a:t>//</a:t>
            </a:r>
            <a:r>
              <a:rPr dirty="0" sz="1800" spc="-10" b="1" i="1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dirty="0" sz="1800" spc="-5" b="1" i="1">
                <a:solidFill>
                  <a:srgbClr val="00B050"/>
                </a:solidFill>
                <a:latin typeface="Calibri"/>
                <a:cs typeface="Calibri"/>
              </a:rPr>
              <a:t>Create</a:t>
            </a:r>
            <a:r>
              <a:rPr dirty="0" sz="1800" spc="-10" b="1" i="1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dirty="0" sz="1800" b="1" i="1">
                <a:solidFill>
                  <a:srgbClr val="00B050"/>
                </a:solidFill>
                <a:latin typeface="Calibri"/>
                <a:cs typeface="Calibri"/>
              </a:rPr>
              <a:t>a</a:t>
            </a:r>
            <a:r>
              <a:rPr dirty="0" sz="1800" spc="-15" b="1" i="1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dirty="0" sz="1800" spc="-5" b="1" i="1">
                <a:solidFill>
                  <a:srgbClr val="00B050"/>
                </a:solidFill>
                <a:latin typeface="Calibri"/>
                <a:cs typeface="Calibri"/>
              </a:rPr>
              <a:t>rectangle</a:t>
            </a:r>
            <a:endParaRPr sz="1800">
              <a:latin typeface="Calibri"/>
              <a:cs typeface="Calibri"/>
            </a:endParaRPr>
          </a:p>
          <a:p>
            <a:pPr marL="431800">
              <a:lnSpc>
                <a:spcPts val="2125"/>
              </a:lnSpc>
              <a:spcBef>
                <a:spcPts val="50"/>
              </a:spcBef>
            </a:pPr>
            <a:r>
              <a:rPr dirty="0" sz="1800" b="1" i="1">
                <a:solidFill>
                  <a:srgbClr val="00B050"/>
                </a:solidFill>
                <a:latin typeface="Calibri"/>
                <a:cs typeface="Calibri"/>
              </a:rPr>
              <a:t>//</a:t>
            </a:r>
            <a:r>
              <a:rPr dirty="0" sz="1800" spc="-10" b="1" i="1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dirty="0" sz="1800" spc="-5" b="1" i="1">
                <a:solidFill>
                  <a:srgbClr val="00B050"/>
                </a:solidFill>
                <a:latin typeface="Calibri"/>
                <a:cs typeface="Calibri"/>
              </a:rPr>
              <a:t>Create</a:t>
            </a:r>
            <a:r>
              <a:rPr dirty="0" sz="1800" spc="-15" b="1" i="1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dirty="0" sz="1800" b="1" i="1">
                <a:solidFill>
                  <a:srgbClr val="00B050"/>
                </a:solidFill>
                <a:latin typeface="Calibri"/>
                <a:cs typeface="Calibri"/>
              </a:rPr>
              <a:t>a</a:t>
            </a:r>
            <a:r>
              <a:rPr dirty="0" sz="1800" spc="-15" b="1" i="1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dirty="0" sz="1800" spc="-5" b="1" i="1">
                <a:solidFill>
                  <a:srgbClr val="00B050"/>
                </a:solidFill>
                <a:latin typeface="Calibri"/>
                <a:cs typeface="Calibri"/>
              </a:rPr>
              <a:t>circle</a:t>
            </a:r>
            <a:endParaRPr sz="1800">
              <a:latin typeface="Calibri"/>
              <a:cs typeface="Calibri"/>
            </a:endParaRPr>
          </a:p>
          <a:p>
            <a:pPr marL="431800">
              <a:lnSpc>
                <a:spcPts val="2125"/>
              </a:lnSpc>
            </a:pPr>
            <a:r>
              <a:rPr dirty="0" sz="1800" b="1" i="1">
                <a:solidFill>
                  <a:srgbClr val="00B050"/>
                </a:solidFill>
                <a:latin typeface="Calibri"/>
                <a:cs typeface="Calibri"/>
              </a:rPr>
              <a:t>// </a:t>
            </a:r>
            <a:r>
              <a:rPr dirty="0" sz="1800" spc="-5" b="1" i="1">
                <a:solidFill>
                  <a:srgbClr val="00B050"/>
                </a:solidFill>
                <a:latin typeface="Calibri"/>
                <a:cs typeface="Calibri"/>
              </a:rPr>
              <a:t>Add</a:t>
            </a:r>
            <a:r>
              <a:rPr dirty="0" sz="1800" b="1" i="1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dirty="0" sz="1800" spc="-5" b="1" i="1">
                <a:solidFill>
                  <a:srgbClr val="00B050"/>
                </a:solidFill>
                <a:latin typeface="Calibri"/>
                <a:cs typeface="Calibri"/>
              </a:rPr>
              <a:t>circle</a:t>
            </a:r>
            <a:r>
              <a:rPr dirty="0" sz="1800" b="1" i="1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dirty="0" sz="1800" spc="-5" b="1" i="1">
                <a:solidFill>
                  <a:srgbClr val="00B050"/>
                </a:solidFill>
                <a:latin typeface="Calibri"/>
                <a:cs typeface="Calibri"/>
              </a:rPr>
              <a:t>and</a:t>
            </a:r>
            <a:r>
              <a:rPr dirty="0" sz="1800" b="1" i="1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dirty="0" sz="1800" spc="-5" b="1" i="1">
                <a:solidFill>
                  <a:srgbClr val="00B050"/>
                </a:solidFill>
                <a:latin typeface="Calibri"/>
                <a:cs typeface="Calibri"/>
              </a:rPr>
              <a:t>rectangle</a:t>
            </a:r>
            <a:r>
              <a:rPr dirty="0" sz="1800" b="1" i="1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dirty="0" sz="1800" spc="-10" b="1" i="1">
                <a:solidFill>
                  <a:srgbClr val="00B050"/>
                </a:solidFill>
                <a:latin typeface="Calibri"/>
                <a:cs typeface="Calibri"/>
              </a:rPr>
              <a:t>to</a:t>
            </a:r>
            <a:r>
              <a:rPr dirty="0" sz="1800" b="1" i="1">
                <a:solidFill>
                  <a:srgbClr val="00B050"/>
                </a:solidFill>
                <a:latin typeface="Calibri"/>
                <a:cs typeface="Calibri"/>
              </a:rPr>
              <a:t> the</a:t>
            </a:r>
            <a:r>
              <a:rPr dirty="0" sz="1800" spc="-5" b="1" i="1">
                <a:solidFill>
                  <a:srgbClr val="00B050"/>
                </a:solidFill>
                <a:latin typeface="Calibri"/>
                <a:cs typeface="Calibri"/>
              </a:rPr>
              <a:t> pane</a:t>
            </a:r>
            <a:endParaRPr sz="1800">
              <a:latin typeface="Calibri"/>
              <a:cs typeface="Calibri"/>
            </a:endParaRPr>
          </a:p>
          <a:p>
            <a:pPr marL="431800" marR="3822065">
              <a:lnSpc>
                <a:spcPct val="100400"/>
              </a:lnSpc>
              <a:spcBef>
                <a:spcPts val="35"/>
              </a:spcBef>
              <a:tabLst>
                <a:tab pos="1970405" algn="l"/>
                <a:tab pos="3875404" algn="l"/>
              </a:tabLst>
            </a:pPr>
            <a:r>
              <a:rPr dirty="0" sz="1800" b="1" i="1">
                <a:solidFill>
                  <a:srgbClr val="00B050"/>
                </a:solidFill>
                <a:latin typeface="Calibri"/>
                <a:cs typeface="Calibri"/>
              </a:rPr>
              <a:t>//</a:t>
            </a:r>
            <a:r>
              <a:rPr dirty="0" sz="1800" spc="25" b="1" i="1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dirty="0" sz="1800" spc="-5" b="1" i="1">
                <a:solidFill>
                  <a:srgbClr val="00B050"/>
                </a:solidFill>
                <a:latin typeface="Calibri"/>
                <a:cs typeface="Calibri"/>
              </a:rPr>
              <a:t>Create</a:t>
            </a:r>
            <a:r>
              <a:rPr dirty="0" sz="1800" spc="25" b="1" i="1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dirty="0" sz="1800" b="1" i="1">
                <a:solidFill>
                  <a:srgbClr val="00B050"/>
                </a:solidFill>
                <a:latin typeface="Calibri"/>
                <a:cs typeface="Calibri"/>
              </a:rPr>
              <a:t>a</a:t>
            </a:r>
            <a:r>
              <a:rPr dirty="0" sz="1800" spc="20" b="1" i="1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dirty="0" sz="1800" spc="-5" b="1" i="1">
                <a:solidFill>
                  <a:srgbClr val="00B050"/>
                </a:solidFill>
                <a:latin typeface="Calibri"/>
                <a:cs typeface="Calibri"/>
              </a:rPr>
              <a:t>path</a:t>
            </a:r>
            <a:r>
              <a:rPr dirty="0" sz="1800" spc="20" b="1" i="1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dirty="0" sz="1800" spc="-5" b="1" i="1">
                <a:solidFill>
                  <a:srgbClr val="00B050"/>
                </a:solidFill>
                <a:latin typeface="Calibri"/>
                <a:cs typeface="Calibri"/>
              </a:rPr>
              <a:t>transition </a:t>
            </a:r>
            <a:r>
              <a:rPr dirty="0" sz="1800" b="1" i="1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dirty="0" sz="1800" spc="-20" b="1">
                <a:latin typeface="Calibri"/>
                <a:cs typeface="Calibri"/>
              </a:rPr>
              <a:t>PathTransition</a:t>
            </a:r>
            <a:r>
              <a:rPr dirty="0" sz="1800" spc="-10" b="1">
                <a:latin typeface="Calibri"/>
                <a:cs typeface="Calibri"/>
              </a:rPr>
              <a:t> pt</a:t>
            </a:r>
            <a:r>
              <a:rPr dirty="0" sz="1800" spc="-5" b="1">
                <a:latin typeface="Calibri"/>
                <a:cs typeface="Calibri"/>
              </a:rPr>
              <a:t> </a:t>
            </a:r>
            <a:r>
              <a:rPr dirty="0" sz="1800" b="1">
                <a:latin typeface="Calibri"/>
                <a:cs typeface="Calibri"/>
              </a:rPr>
              <a:t>= </a:t>
            </a:r>
            <a:r>
              <a:rPr dirty="0" sz="1800" spc="-10" b="1">
                <a:solidFill>
                  <a:srgbClr val="0033B3"/>
                </a:solidFill>
                <a:latin typeface="Calibri"/>
                <a:cs typeface="Calibri"/>
              </a:rPr>
              <a:t>new </a:t>
            </a:r>
            <a:r>
              <a:rPr dirty="0" sz="1800" spc="-15" b="1">
                <a:latin typeface="Calibri"/>
                <a:cs typeface="Calibri"/>
              </a:rPr>
              <a:t>PathTransition(); </a:t>
            </a:r>
            <a:r>
              <a:rPr dirty="0" sz="1800" spc="-395" b="1">
                <a:latin typeface="Calibri"/>
                <a:cs typeface="Calibri"/>
              </a:rPr>
              <a:t> </a:t>
            </a:r>
            <a:r>
              <a:rPr dirty="0" sz="1800" spc="-10" b="1">
                <a:latin typeface="Calibri"/>
                <a:cs typeface="Calibri"/>
              </a:rPr>
              <a:t>pt.setDuration(Duration.</a:t>
            </a:r>
            <a:r>
              <a:rPr dirty="0" sz="1800" spc="-10" b="1" i="1">
                <a:latin typeface="Calibri"/>
                <a:cs typeface="Calibri"/>
              </a:rPr>
              <a:t>millis</a:t>
            </a:r>
            <a:r>
              <a:rPr dirty="0" sz="1800" spc="-10" b="1">
                <a:latin typeface="Calibri"/>
                <a:cs typeface="Calibri"/>
              </a:rPr>
              <a:t>(	</a:t>
            </a:r>
            <a:r>
              <a:rPr dirty="0" sz="1800" b="1">
                <a:latin typeface="Calibri"/>
                <a:cs typeface="Calibri"/>
              </a:rPr>
              <a:t>); </a:t>
            </a:r>
            <a:r>
              <a:rPr dirty="0" sz="1800" spc="5" b="1">
                <a:latin typeface="Calibri"/>
                <a:cs typeface="Calibri"/>
              </a:rPr>
              <a:t> </a:t>
            </a:r>
            <a:r>
              <a:rPr dirty="0" sz="1800" spc="-15" b="1">
                <a:latin typeface="Calibri"/>
                <a:cs typeface="Calibri"/>
              </a:rPr>
              <a:t>pt.setPath(	</a:t>
            </a:r>
            <a:r>
              <a:rPr dirty="0" sz="1800" b="1">
                <a:latin typeface="Calibri"/>
                <a:cs typeface="Calibri"/>
              </a:rPr>
              <a:t>);</a:t>
            </a:r>
            <a:endParaRPr sz="1800">
              <a:latin typeface="Calibri"/>
              <a:cs typeface="Calibri"/>
            </a:endParaRPr>
          </a:p>
          <a:p>
            <a:pPr marL="431800">
              <a:lnSpc>
                <a:spcPts val="2090"/>
              </a:lnSpc>
              <a:tabLst>
                <a:tab pos="2433955" algn="l"/>
              </a:tabLst>
            </a:pPr>
            <a:r>
              <a:rPr dirty="0" sz="1800" spc="-10" b="1">
                <a:latin typeface="Calibri"/>
                <a:cs typeface="Calibri"/>
              </a:rPr>
              <a:t>pt.setNode(	</a:t>
            </a:r>
            <a:r>
              <a:rPr dirty="0" sz="1800" b="1">
                <a:latin typeface="Calibri"/>
                <a:cs typeface="Calibri"/>
              </a:rPr>
              <a:t>);</a:t>
            </a:r>
            <a:endParaRPr sz="1800">
              <a:latin typeface="Calibri"/>
              <a:cs typeface="Calibri"/>
            </a:endParaRPr>
          </a:p>
          <a:p>
            <a:pPr marL="431800" marR="5080">
              <a:lnSpc>
                <a:spcPct val="102200"/>
              </a:lnSpc>
            </a:pPr>
            <a:r>
              <a:rPr dirty="0" sz="1800" spc="-10" b="1">
                <a:latin typeface="Calibri"/>
                <a:cs typeface="Calibri"/>
              </a:rPr>
              <a:t>pt.setOrientation(</a:t>
            </a:r>
            <a:r>
              <a:rPr dirty="0" sz="1800" spc="20" b="1">
                <a:latin typeface="Calibri"/>
                <a:cs typeface="Calibri"/>
              </a:rPr>
              <a:t> </a:t>
            </a:r>
            <a:r>
              <a:rPr dirty="0" sz="1800" spc="-15" b="1">
                <a:latin typeface="Calibri"/>
                <a:cs typeface="Calibri"/>
              </a:rPr>
              <a:t>PathTransition.OrientationType.</a:t>
            </a:r>
            <a:r>
              <a:rPr dirty="0" sz="1800" spc="-15" b="1" i="1">
                <a:solidFill>
                  <a:srgbClr val="871094"/>
                </a:solidFill>
                <a:latin typeface="Calibri"/>
                <a:cs typeface="Calibri"/>
              </a:rPr>
              <a:t>ORTHOGONAL_TO_TANGENT</a:t>
            </a:r>
            <a:r>
              <a:rPr dirty="0" sz="1800" spc="-15" b="1">
                <a:latin typeface="Calibri"/>
                <a:cs typeface="Calibri"/>
              </a:rPr>
              <a:t>); </a:t>
            </a:r>
            <a:r>
              <a:rPr dirty="0" sz="1800" spc="-390" b="1">
                <a:latin typeface="Calibri"/>
                <a:cs typeface="Calibri"/>
              </a:rPr>
              <a:t> </a:t>
            </a:r>
            <a:r>
              <a:rPr dirty="0" sz="1800" spc="-10" b="1">
                <a:latin typeface="Calibri"/>
                <a:cs typeface="Calibri"/>
              </a:rPr>
              <a:t>pt.setCycleCount(Timeline.</a:t>
            </a:r>
            <a:r>
              <a:rPr dirty="0" sz="1800" spc="-10" b="1" i="1">
                <a:solidFill>
                  <a:srgbClr val="871094"/>
                </a:solidFill>
                <a:latin typeface="Calibri"/>
                <a:cs typeface="Calibri"/>
              </a:rPr>
              <a:t>INDEFINITE</a:t>
            </a:r>
            <a:r>
              <a:rPr dirty="0" sz="1800" spc="-10" b="1">
                <a:latin typeface="Calibri"/>
                <a:cs typeface="Calibri"/>
              </a:rPr>
              <a:t>);</a:t>
            </a:r>
            <a:endParaRPr sz="1800">
              <a:latin typeface="Calibri"/>
              <a:cs typeface="Calibri"/>
            </a:endParaRPr>
          </a:p>
          <a:p>
            <a:pPr marL="431800">
              <a:lnSpc>
                <a:spcPts val="2090"/>
              </a:lnSpc>
            </a:pPr>
            <a:r>
              <a:rPr dirty="0" sz="1800" spc="-10" b="1">
                <a:latin typeface="Calibri"/>
                <a:cs typeface="Calibri"/>
              </a:rPr>
              <a:t>pt.setAutoReverse(</a:t>
            </a:r>
            <a:r>
              <a:rPr dirty="0" sz="1800" spc="-10" b="1">
                <a:solidFill>
                  <a:srgbClr val="0033B3"/>
                </a:solidFill>
                <a:latin typeface="Calibri"/>
                <a:cs typeface="Calibri"/>
              </a:rPr>
              <a:t>true</a:t>
            </a:r>
            <a:r>
              <a:rPr dirty="0" sz="1800" spc="-10" b="1">
                <a:latin typeface="Calibri"/>
                <a:cs typeface="Calibri"/>
              </a:rPr>
              <a:t>);</a:t>
            </a:r>
            <a:endParaRPr sz="1800">
              <a:latin typeface="Calibri"/>
              <a:cs typeface="Calibri"/>
            </a:endParaRPr>
          </a:p>
          <a:p>
            <a:pPr marL="431800">
              <a:lnSpc>
                <a:spcPct val="100000"/>
              </a:lnSpc>
              <a:spcBef>
                <a:spcPts val="50"/>
              </a:spcBef>
            </a:pPr>
            <a:r>
              <a:rPr dirty="0" sz="1800" spc="-10" b="1">
                <a:latin typeface="Calibri"/>
                <a:cs typeface="Calibri"/>
              </a:rPr>
              <a:t>pt.play();</a:t>
            </a:r>
            <a:r>
              <a:rPr dirty="0" sz="1800" spc="-5" b="1">
                <a:latin typeface="Calibri"/>
                <a:cs typeface="Calibri"/>
              </a:rPr>
              <a:t> </a:t>
            </a:r>
            <a:r>
              <a:rPr dirty="0" sz="1800" b="1" i="1">
                <a:solidFill>
                  <a:srgbClr val="00B050"/>
                </a:solidFill>
                <a:latin typeface="Calibri"/>
                <a:cs typeface="Calibri"/>
              </a:rPr>
              <a:t>//</a:t>
            </a:r>
            <a:r>
              <a:rPr dirty="0" sz="1800" spc="5" b="1" i="1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dirty="0" sz="1800" spc="-10" b="1" i="1">
                <a:solidFill>
                  <a:srgbClr val="00B050"/>
                </a:solidFill>
                <a:latin typeface="Calibri"/>
                <a:cs typeface="Calibri"/>
              </a:rPr>
              <a:t>Start</a:t>
            </a:r>
            <a:r>
              <a:rPr dirty="0" sz="1800" b="1" i="1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dirty="0" sz="1800" spc="-5" b="1" i="1">
                <a:solidFill>
                  <a:srgbClr val="00B050"/>
                </a:solidFill>
                <a:latin typeface="Calibri"/>
                <a:cs typeface="Calibri"/>
              </a:rPr>
              <a:t>animation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700">
              <a:latin typeface="Calibri"/>
              <a:cs typeface="Calibri"/>
            </a:endParaRPr>
          </a:p>
          <a:p>
            <a:pPr marL="431800" marR="3622675">
              <a:lnSpc>
                <a:spcPct val="102200"/>
              </a:lnSpc>
            </a:pPr>
            <a:r>
              <a:rPr dirty="0" sz="1800" spc="-10" b="1">
                <a:latin typeface="Calibri"/>
                <a:cs typeface="Calibri"/>
              </a:rPr>
              <a:t>circle.setOnMousePressed(e </a:t>
            </a:r>
            <a:r>
              <a:rPr dirty="0" sz="1800" spc="-5" b="1">
                <a:latin typeface="Calibri"/>
                <a:cs typeface="Calibri"/>
              </a:rPr>
              <a:t>-&gt; </a:t>
            </a:r>
            <a:r>
              <a:rPr dirty="0" sz="1800" spc="-5" b="1">
                <a:solidFill>
                  <a:srgbClr val="851691"/>
                </a:solidFill>
                <a:latin typeface="Calibri"/>
                <a:cs typeface="Calibri"/>
              </a:rPr>
              <a:t>pt</a:t>
            </a:r>
            <a:r>
              <a:rPr dirty="0" sz="1800" spc="-5" b="1">
                <a:latin typeface="Calibri"/>
                <a:cs typeface="Calibri"/>
              </a:rPr>
              <a:t>.pause()); </a:t>
            </a:r>
            <a:r>
              <a:rPr dirty="0" sz="1800" spc="-395" b="1">
                <a:latin typeface="Calibri"/>
                <a:cs typeface="Calibri"/>
              </a:rPr>
              <a:t> </a:t>
            </a:r>
            <a:r>
              <a:rPr dirty="0" sz="1800" spc="-10" b="1">
                <a:latin typeface="Calibri"/>
                <a:cs typeface="Calibri"/>
              </a:rPr>
              <a:t>circle.setOnMouseReleased(e</a:t>
            </a:r>
            <a:r>
              <a:rPr dirty="0" sz="1800" spc="-15" b="1">
                <a:latin typeface="Calibri"/>
                <a:cs typeface="Calibri"/>
              </a:rPr>
              <a:t> </a:t>
            </a:r>
            <a:r>
              <a:rPr dirty="0" sz="1800" spc="-5" b="1">
                <a:latin typeface="Calibri"/>
                <a:cs typeface="Calibri"/>
              </a:rPr>
              <a:t>-&gt; </a:t>
            </a:r>
            <a:r>
              <a:rPr dirty="0" sz="1800" spc="-10" b="1">
                <a:solidFill>
                  <a:srgbClr val="851691"/>
                </a:solidFill>
                <a:latin typeface="Calibri"/>
                <a:cs typeface="Calibri"/>
              </a:rPr>
              <a:t>pt</a:t>
            </a:r>
            <a:r>
              <a:rPr dirty="0" sz="1800" spc="-10" b="1">
                <a:latin typeface="Calibri"/>
                <a:cs typeface="Calibri"/>
              </a:rPr>
              <a:t>.play());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241042" y="7619"/>
            <a:ext cx="4662170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5" b="0">
                <a:latin typeface="Times New Roman"/>
                <a:cs typeface="Times New Roman"/>
              </a:rPr>
              <a:t>PathTransitionDemo</a:t>
            </a:r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/>
          <p:nvPr/>
        </p:nvSpPr>
        <p:spPr>
          <a:xfrm>
            <a:off x="8086725" y="6528364"/>
            <a:ext cx="292100" cy="2228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30"/>
              </a:lnSpc>
            </a:pPr>
            <a:r>
              <a:rPr dirty="0" sz="1400">
                <a:latin typeface="Times New Roman"/>
                <a:cs typeface="Times New Roman"/>
              </a:rPr>
              <a:t>153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1069339" y="1773428"/>
            <a:ext cx="6351905" cy="22174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2125"/>
              </a:lnSpc>
              <a:spcBef>
                <a:spcPts val="100"/>
              </a:spcBef>
            </a:pPr>
            <a:r>
              <a:rPr dirty="0" sz="1800" spc="-10" b="1">
                <a:solidFill>
                  <a:srgbClr val="0033B3"/>
                </a:solidFill>
                <a:latin typeface="Calibri"/>
                <a:cs typeface="Calibri"/>
              </a:rPr>
              <a:t>public</a:t>
            </a:r>
            <a:r>
              <a:rPr dirty="0" sz="1800" spc="10" b="1">
                <a:solidFill>
                  <a:srgbClr val="0033B3"/>
                </a:solidFill>
                <a:latin typeface="Calibri"/>
                <a:cs typeface="Calibri"/>
              </a:rPr>
              <a:t> </a:t>
            </a:r>
            <a:r>
              <a:rPr dirty="0" sz="1800" spc="-10" b="1">
                <a:solidFill>
                  <a:srgbClr val="0033B3"/>
                </a:solidFill>
                <a:latin typeface="Calibri"/>
                <a:cs typeface="Calibri"/>
              </a:rPr>
              <a:t>class</a:t>
            </a:r>
            <a:r>
              <a:rPr dirty="0" sz="1800" spc="15" b="1">
                <a:solidFill>
                  <a:srgbClr val="0033B3"/>
                </a:solidFill>
                <a:latin typeface="Calibri"/>
                <a:cs typeface="Calibri"/>
              </a:rPr>
              <a:t> </a:t>
            </a:r>
            <a:r>
              <a:rPr dirty="0" sz="1800" spc="-10" b="1">
                <a:latin typeface="Calibri"/>
                <a:cs typeface="Calibri"/>
              </a:rPr>
              <a:t>FlagRisingAnimation</a:t>
            </a:r>
            <a:r>
              <a:rPr dirty="0" sz="1800" spc="10" b="1">
                <a:latin typeface="Calibri"/>
                <a:cs typeface="Calibri"/>
              </a:rPr>
              <a:t> </a:t>
            </a:r>
            <a:r>
              <a:rPr dirty="0" sz="1800" spc="-15" b="1">
                <a:solidFill>
                  <a:srgbClr val="0033B3"/>
                </a:solidFill>
                <a:latin typeface="Calibri"/>
                <a:cs typeface="Calibri"/>
              </a:rPr>
              <a:t>extends</a:t>
            </a:r>
            <a:r>
              <a:rPr dirty="0" sz="1800" spc="10" b="1">
                <a:solidFill>
                  <a:srgbClr val="0033B3"/>
                </a:solidFill>
                <a:latin typeface="Calibri"/>
                <a:cs typeface="Calibri"/>
              </a:rPr>
              <a:t> </a:t>
            </a:r>
            <a:r>
              <a:rPr dirty="0" sz="1800" spc="-10" b="1">
                <a:latin typeface="Calibri"/>
                <a:cs typeface="Calibri"/>
              </a:rPr>
              <a:t>Application</a:t>
            </a:r>
            <a:r>
              <a:rPr dirty="0" sz="1800" spc="10" b="1">
                <a:latin typeface="Calibri"/>
                <a:cs typeface="Calibri"/>
              </a:rPr>
              <a:t> </a:t>
            </a:r>
            <a:r>
              <a:rPr dirty="0" sz="1800" b="1">
                <a:latin typeface="Calibri"/>
                <a:cs typeface="Calibri"/>
              </a:rPr>
              <a:t>{</a:t>
            </a:r>
            <a:endParaRPr sz="1800">
              <a:latin typeface="Calibri"/>
              <a:cs typeface="Calibri"/>
            </a:endParaRPr>
          </a:p>
          <a:p>
            <a:pPr marL="222250">
              <a:lnSpc>
                <a:spcPts val="2125"/>
              </a:lnSpc>
            </a:pPr>
            <a:r>
              <a:rPr dirty="0" sz="1800" spc="-10" b="1">
                <a:solidFill>
                  <a:srgbClr val="9E880D"/>
                </a:solidFill>
                <a:latin typeface="Calibri"/>
                <a:cs typeface="Calibri"/>
              </a:rPr>
              <a:t>@Override</a:t>
            </a:r>
            <a:r>
              <a:rPr dirty="0" sz="1800" b="1">
                <a:solidFill>
                  <a:srgbClr val="9E880D"/>
                </a:solidFill>
                <a:latin typeface="Calibri"/>
                <a:cs typeface="Calibri"/>
              </a:rPr>
              <a:t> </a:t>
            </a:r>
            <a:r>
              <a:rPr dirty="0" sz="1800" b="1" i="1">
                <a:solidFill>
                  <a:srgbClr val="00B050"/>
                </a:solidFill>
                <a:latin typeface="Calibri"/>
                <a:cs typeface="Calibri"/>
              </a:rPr>
              <a:t>//</a:t>
            </a:r>
            <a:r>
              <a:rPr dirty="0" sz="1800" spc="10" b="1" i="1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dirty="0" sz="1800" spc="-5" b="1" i="1">
                <a:solidFill>
                  <a:srgbClr val="00B050"/>
                </a:solidFill>
                <a:latin typeface="Calibri"/>
                <a:cs typeface="Calibri"/>
              </a:rPr>
              <a:t>Override</a:t>
            </a:r>
            <a:r>
              <a:rPr dirty="0" sz="1800" spc="10" b="1" i="1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dirty="0" sz="1800" b="1" i="1">
                <a:solidFill>
                  <a:srgbClr val="00B050"/>
                </a:solidFill>
                <a:latin typeface="Calibri"/>
                <a:cs typeface="Calibri"/>
              </a:rPr>
              <a:t>the</a:t>
            </a:r>
            <a:r>
              <a:rPr dirty="0" sz="1800" spc="10" b="1" i="1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dirty="0" sz="1800" spc="-10" b="1" i="1">
                <a:solidFill>
                  <a:srgbClr val="00B050"/>
                </a:solidFill>
                <a:latin typeface="Calibri"/>
                <a:cs typeface="Calibri"/>
              </a:rPr>
              <a:t>start</a:t>
            </a:r>
            <a:r>
              <a:rPr dirty="0" sz="1800" spc="5" b="1" i="1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dirty="0" sz="1800" spc="-5" b="1" i="1">
                <a:solidFill>
                  <a:srgbClr val="00B050"/>
                </a:solidFill>
                <a:latin typeface="Calibri"/>
                <a:cs typeface="Calibri"/>
              </a:rPr>
              <a:t>method</a:t>
            </a:r>
            <a:r>
              <a:rPr dirty="0" sz="1800" spc="5" b="1" i="1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dirty="0" sz="1800" spc="-5" b="1" i="1">
                <a:solidFill>
                  <a:srgbClr val="00B050"/>
                </a:solidFill>
                <a:latin typeface="Calibri"/>
                <a:cs typeface="Calibri"/>
              </a:rPr>
              <a:t>in</a:t>
            </a:r>
            <a:r>
              <a:rPr dirty="0" sz="1800" spc="5" b="1" i="1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dirty="0" sz="1800" b="1" i="1">
                <a:solidFill>
                  <a:srgbClr val="00B050"/>
                </a:solidFill>
                <a:latin typeface="Calibri"/>
                <a:cs typeface="Calibri"/>
              </a:rPr>
              <a:t>the</a:t>
            </a:r>
            <a:r>
              <a:rPr dirty="0" sz="1800" spc="10" b="1" i="1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dirty="0" sz="1800" spc="-5" b="1" i="1">
                <a:solidFill>
                  <a:srgbClr val="00B050"/>
                </a:solidFill>
                <a:latin typeface="Calibri"/>
                <a:cs typeface="Calibri"/>
              </a:rPr>
              <a:t>Application</a:t>
            </a:r>
            <a:r>
              <a:rPr dirty="0" sz="1800" spc="5" b="1" i="1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dirty="0" sz="1800" spc="-5" b="1" i="1">
                <a:solidFill>
                  <a:srgbClr val="00B050"/>
                </a:solidFill>
                <a:latin typeface="Calibri"/>
                <a:cs typeface="Calibri"/>
              </a:rPr>
              <a:t>class</a:t>
            </a:r>
            <a:endParaRPr sz="1800">
              <a:latin typeface="Calibri"/>
              <a:cs typeface="Calibri"/>
            </a:endParaRPr>
          </a:p>
          <a:p>
            <a:pPr marL="222250">
              <a:lnSpc>
                <a:spcPct val="100000"/>
              </a:lnSpc>
              <a:spcBef>
                <a:spcPts val="45"/>
              </a:spcBef>
            </a:pPr>
            <a:r>
              <a:rPr dirty="0" sz="1800" spc="-10" b="1">
                <a:solidFill>
                  <a:srgbClr val="0033B3"/>
                </a:solidFill>
                <a:latin typeface="Calibri"/>
                <a:cs typeface="Calibri"/>
              </a:rPr>
              <a:t>public</a:t>
            </a:r>
            <a:r>
              <a:rPr dirty="0" sz="1800" b="1">
                <a:solidFill>
                  <a:srgbClr val="0033B3"/>
                </a:solidFill>
                <a:latin typeface="Calibri"/>
                <a:cs typeface="Calibri"/>
              </a:rPr>
              <a:t> </a:t>
            </a:r>
            <a:r>
              <a:rPr dirty="0" sz="1800" spc="-10" b="1">
                <a:solidFill>
                  <a:srgbClr val="0033B3"/>
                </a:solidFill>
                <a:latin typeface="Calibri"/>
                <a:cs typeface="Calibri"/>
              </a:rPr>
              <a:t>void</a:t>
            </a:r>
            <a:r>
              <a:rPr dirty="0" sz="1800" spc="5" b="1">
                <a:solidFill>
                  <a:srgbClr val="0033B3"/>
                </a:solidFill>
                <a:latin typeface="Calibri"/>
                <a:cs typeface="Calibri"/>
              </a:rPr>
              <a:t> </a:t>
            </a:r>
            <a:r>
              <a:rPr dirty="0" sz="1800" spc="-15" b="1">
                <a:solidFill>
                  <a:srgbClr val="00627A"/>
                </a:solidFill>
                <a:latin typeface="Calibri"/>
                <a:cs typeface="Calibri"/>
              </a:rPr>
              <a:t>start</a:t>
            </a:r>
            <a:r>
              <a:rPr dirty="0" sz="1800" spc="-15" b="1">
                <a:latin typeface="Calibri"/>
                <a:cs typeface="Calibri"/>
              </a:rPr>
              <a:t>(Stage</a:t>
            </a:r>
            <a:r>
              <a:rPr dirty="0" sz="1800" spc="-5" b="1">
                <a:latin typeface="Calibri"/>
                <a:cs typeface="Calibri"/>
              </a:rPr>
              <a:t> </a:t>
            </a:r>
            <a:r>
              <a:rPr dirty="0" sz="1800" spc="-10" b="1">
                <a:latin typeface="Calibri"/>
                <a:cs typeface="Calibri"/>
              </a:rPr>
              <a:t>primaryStage)</a:t>
            </a:r>
            <a:r>
              <a:rPr dirty="0" sz="1800" spc="10" b="1">
                <a:latin typeface="Calibri"/>
                <a:cs typeface="Calibri"/>
              </a:rPr>
              <a:t> </a:t>
            </a:r>
            <a:r>
              <a:rPr dirty="0" sz="1800" b="1">
                <a:latin typeface="Calibri"/>
                <a:cs typeface="Calibri"/>
              </a:rPr>
              <a:t>{</a:t>
            </a:r>
            <a:endParaRPr sz="1800">
              <a:latin typeface="Calibri"/>
              <a:cs typeface="Calibri"/>
            </a:endParaRPr>
          </a:p>
          <a:p>
            <a:pPr marL="431800">
              <a:lnSpc>
                <a:spcPts val="2125"/>
              </a:lnSpc>
              <a:spcBef>
                <a:spcPts val="50"/>
              </a:spcBef>
            </a:pPr>
            <a:r>
              <a:rPr dirty="0" sz="1800" b="1" i="1">
                <a:solidFill>
                  <a:srgbClr val="00B050"/>
                </a:solidFill>
                <a:latin typeface="Calibri"/>
                <a:cs typeface="Calibri"/>
              </a:rPr>
              <a:t>//</a:t>
            </a:r>
            <a:r>
              <a:rPr dirty="0" sz="1800" spc="-10" b="1" i="1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dirty="0" sz="1800" spc="-5" b="1" i="1">
                <a:solidFill>
                  <a:srgbClr val="00B050"/>
                </a:solidFill>
                <a:latin typeface="Calibri"/>
                <a:cs typeface="Calibri"/>
              </a:rPr>
              <a:t>Create </a:t>
            </a:r>
            <a:r>
              <a:rPr dirty="0" sz="1800" b="1" i="1">
                <a:solidFill>
                  <a:srgbClr val="00B050"/>
                </a:solidFill>
                <a:latin typeface="Calibri"/>
                <a:cs typeface="Calibri"/>
              </a:rPr>
              <a:t>a</a:t>
            </a:r>
            <a:r>
              <a:rPr dirty="0" sz="1800" spc="-15" b="1" i="1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dirty="0" sz="1800" spc="-5" b="1" i="1">
                <a:solidFill>
                  <a:srgbClr val="00B050"/>
                </a:solidFill>
                <a:latin typeface="Calibri"/>
                <a:cs typeface="Calibri"/>
              </a:rPr>
              <a:t>pane</a:t>
            </a:r>
            <a:endParaRPr sz="1800">
              <a:latin typeface="Calibri"/>
              <a:cs typeface="Calibri"/>
            </a:endParaRPr>
          </a:p>
          <a:p>
            <a:pPr marL="431800">
              <a:lnSpc>
                <a:spcPts val="2125"/>
              </a:lnSpc>
            </a:pPr>
            <a:r>
              <a:rPr dirty="0" sz="1800" b="1" i="1">
                <a:solidFill>
                  <a:srgbClr val="00B050"/>
                </a:solidFill>
                <a:latin typeface="Calibri"/>
                <a:cs typeface="Calibri"/>
              </a:rPr>
              <a:t>//</a:t>
            </a:r>
            <a:r>
              <a:rPr dirty="0" sz="1800" spc="5" b="1" i="1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dirty="0" sz="1800" spc="-5" b="1" i="1">
                <a:solidFill>
                  <a:srgbClr val="00B050"/>
                </a:solidFill>
                <a:latin typeface="Calibri"/>
                <a:cs typeface="Calibri"/>
              </a:rPr>
              <a:t>Add</a:t>
            </a:r>
            <a:r>
              <a:rPr dirty="0" sz="1800" b="1" i="1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dirty="0" sz="1800" spc="-5" b="1" i="1">
                <a:solidFill>
                  <a:srgbClr val="00B050"/>
                </a:solidFill>
                <a:latin typeface="Calibri"/>
                <a:cs typeface="Calibri"/>
              </a:rPr>
              <a:t>an</a:t>
            </a:r>
            <a:r>
              <a:rPr dirty="0" sz="1800" b="1" i="1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dirty="0" sz="1800" spc="-5" b="1" i="1">
                <a:solidFill>
                  <a:srgbClr val="00B050"/>
                </a:solidFill>
                <a:latin typeface="Calibri"/>
                <a:cs typeface="Calibri"/>
              </a:rPr>
              <a:t>image</a:t>
            </a:r>
            <a:r>
              <a:rPr dirty="0" sz="1800" spc="5" b="1" i="1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dirty="0" sz="1800" spc="-5" b="1" i="1">
                <a:solidFill>
                  <a:srgbClr val="00B050"/>
                </a:solidFill>
                <a:latin typeface="Calibri"/>
                <a:cs typeface="Calibri"/>
              </a:rPr>
              <a:t>view</a:t>
            </a:r>
            <a:r>
              <a:rPr dirty="0" sz="1800" b="1" i="1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dirty="0" sz="1800" spc="-5" b="1" i="1">
                <a:solidFill>
                  <a:srgbClr val="00B050"/>
                </a:solidFill>
                <a:latin typeface="Calibri"/>
                <a:cs typeface="Calibri"/>
              </a:rPr>
              <a:t>and</a:t>
            </a:r>
            <a:r>
              <a:rPr dirty="0" sz="1800" b="1" i="1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dirty="0" sz="1800" spc="-5" b="1" i="1">
                <a:solidFill>
                  <a:srgbClr val="00B050"/>
                </a:solidFill>
                <a:latin typeface="Calibri"/>
                <a:cs typeface="Calibri"/>
              </a:rPr>
              <a:t>add</a:t>
            </a:r>
            <a:r>
              <a:rPr dirty="0" sz="1800" b="1" i="1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dirty="0" sz="1800" spc="-5" b="1" i="1">
                <a:solidFill>
                  <a:srgbClr val="00B050"/>
                </a:solidFill>
                <a:latin typeface="Calibri"/>
                <a:cs typeface="Calibri"/>
              </a:rPr>
              <a:t>it</a:t>
            </a:r>
            <a:r>
              <a:rPr dirty="0" sz="1800" b="1" i="1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dirty="0" sz="1800" spc="-10" b="1" i="1">
                <a:solidFill>
                  <a:srgbClr val="00B050"/>
                </a:solidFill>
                <a:latin typeface="Calibri"/>
                <a:cs typeface="Calibri"/>
              </a:rPr>
              <a:t>to</a:t>
            </a:r>
            <a:r>
              <a:rPr dirty="0" sz="1800" spc="5" b="1" i="1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dirty="0" sz="1800" spc="-5" b="1" i="1">
                <a:solidFill>
                  <a:srgbClr val="00B050"/>
                </a:solidFill>
                <a:latin typeface="Calibri"/>
                <a:cs typeface="Calibri"/>
              </a:rPr>
              <a:t>pane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750">
              <a:latin typeface="Calibri"/>
              <a:cs typeface="Calibri"/>
            </a:endParaRPr>
          </a:p>
          <a:p>
            <a:pPr marL="431800">
              <a:lnSpc>
                <a:spcPct val="100000"/>
              </a:lnSpc>
            </a:pPr>
            <a:r>
              <a:rPr dirty="0" sz="1800" b="1" i="1">
                <a:solidFill>
                  <a:srgbClr val="00B050"/>
                </a:solidFill>
                <a:latin typeface="Calibri"/>
                <a:cs typeface="Calibri"/>
              </a:rPr>
              <a:t>// </a:t>
            </a:r>
            <a:r>
              <a:rPr dirty="0" sz="1800" spc="-5" b="1" i="1">
                <a:solidFill>
                  <a:srgbClr val="00B050"/>
                </a:solidFill>
                <a:latin typeface="Calibri"/>
                <a:cs typeface="Calibri"/>
              </a:rPr>
              <a:t>Create</a:t>
            </a:r>
            <a:r>
              <a:rPr dirty="0" sz="1800" spc="5" b="1" i="1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dirty="0" sz="1800" b="1" i="1">
                <a:solidFill>
                  <a:srgbClr val="00B050"/>
                </a:solidFill>
                <a:latin typeface="Calibri"/>
                <a:cs typeface="Calibri"/>
              </a:rPr>
              <a:t>a</a:t>
            </a:r>
            <a:r>
              <a:rPr dirty="0" sz="1800" spc="-5" b="1" i="1">
                <a:solidFill>
                  <a:srgbClr val="00B050"/>
                </a:solidFill>
                <a:latin typeface="Calibri"/>
                <a:cs typeface="Calibri"/>
              </a:rPr>
              <a:t> path</a:t>
            </a:r>
            <a:r>
              <a:rPr dirty="0" sz="1800" b="1" i="1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dirty="0" sz="1800" spc="-5" b="1" i="1">
                <a:solidFill>
                  <a:srgbClr val="00B050"/>
                </a:solidFill>
                <a:latin typeface="Calibri"/>
                <a:cs typeface="Calibri"/>
              </a:rPr>
              <a:t>transition</a:t>
            </a:r>
            <a:endParaRPr sz="1800">
              <a:latin typeface="Calibri"/>
              <a:cs typeface="Calibri"/>
            </a:endParaRPr>
          </a:p>
          <a:p>
            <a:pPr marL="431800">
              <a:lnSpc>
                <a:spcPct val="100000"/>
              </a:lnSpc>
              <a:spcBef>
                <a:spcPts val="45"/>
              </a:spcBef>
            </a:pPr>
            <a:r>
              <a:rPr dirty="0" sz="1800" spc="-20" b="1">
                <a:latin typeface="Calibri"/>
                <a:cs typeface="Calibri"/>
              </a:rPr>
              <a:t>PathTransition</a:t>
            </a:r>
            <a:r>
              <a:rPr dirty="0" sz="1800" spc="-10" b="1">
                <a:latin typeface="Calibri"/>
                <a:cs typeface="Calibri"/>
              </a:rPr>
              <a:t> pt</a:t>
            </a:r>
            <a:r>
              <a:rPr dirty="0" sz="1800" spc="-5" b="1">
                <a:latin typeface="Calibri"/>
                <a:cs typeface="Calibri"/>
              </a:rPr>
              <a:t> </a:t>
            </a:r>
            <a:r>
              <a:rPr dirty="0" sz="1800" b="1">
                <a:latin typeface="Calibri"/>
                <a:cs typeface="Calibri"/>
              </a:rPr>
              <a:t>=</a:t>
            </a:r>
            <a:r>
              <a:rPr dirty="0" sz="1800" spc="-5" b="1">
                <a:latin typeface="Calibri"/>
                <a:cs typeface="Calibri"/>
              </a:rPr>
              <a:t> </a:t>
            </a:r>
            <a:r>
              <a:rPr dirty="0" sz="1800" spc="-10" b="1">
                <a:solidFill>
                  <a:srgbClr val="0033B3"/>
                </a:solidFill>
                <a:latin typeface="Calibri"/>
                <a:cs typeface="Calibri"/>
              </a:rPr>
              <a:t>new </a:t>
            </a:r>
            <a:r>
              <a:rPr dirty="0" sz="1800" spc="-10" b="1">
                <a:latin typeface="Calibri"/>
                <a:cs typeface="Calibri"/>
              </a:rPr>
              <a:t>PathTransition(Duration.</a:t>
            </a:r>
            <a:r>
              <a:rPr dirty="0" sz="1800" spc="-10" b="1" i="1">
                <a:latin typeface="Calibri"/>
                <a:cs typeface="Calibri"/>
              </a:rPr>
              <a:t>millis</a:t>
            </a:r>
            <a:r>
              <a:rPr dirty="0" sz="1800" spc="-10" b="1">
                <a:latin typeface="Calibri"/>
                <a:cs typeface="Calibri"/>
              </a:rPr>
              <a:t>(</a:t>
            </a:r>
            <a:r>
              <a:rPr dirty="0" sz="1800" spc="-10" b="1">
                <a:solidFill>
                  <a:srgbClr val="1750EB"/>
                </a:solidFill>
                <a:latin typeface="Calibri"/>
                <a:cs typeface="Calibri"/>
              </a:rPr>
              <a:t>10000</a:t>
            </a:r>
            <a:r>
              <a:rPr dirty="0" sz="1800" spc="-10" b="1">
                <a:latin typeface="Calibri"/>
                <a:cs typeface="Calibri"/>
              </a:rPr>
              <a:t>),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394009" y="3971035"/>
            <a:ext cx="139001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latin typeface="Calibri"/>
                <a:cs typeface="Calibri"/>
              </a:rPr>
              <a:t>),</a:t>
            </a:r>
            <a:r>
              <a:rPr dirty="0" sz="1800" spc="-60" b="1">
                <a:latin typeface="Calibri"/>
                <a:cs typeface="Calibri"/>
              </a:rPr>
              <a:t> </a:t>
            </a:r>
            <a:r>
              <a:rPr dirty="0" sz="1800" spc="-10" b="1">
                <a:latin typeface="Calibri"/>
                <a:cs typeface="Calibri"/>
              </a:rPr>
              <a:t>imageView);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88439" y="3971035"/>
            <a:ext cx="2686685" cy="845819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 marR="5080" indent="495300">
              <a:lnSpc>
                <a:spcPct val="99400"/>
              </a:lnSpc>
              <a:spcBef>
                <a:spcPts val="110"/>
              </a:spcBef>
            </a:pPr>
            <a:r>
              <a:rPr dirty="0" sz="1800" spc="-10" b="1">
                <a:solidFill>
                  <a:srgbClr val="0033B3"/>
                </a:solidFill>
                <a:latin typeface="Calibri"/>
                <a:cs typeface="Calibri"/>
              </a:rPr>
              <a:t>new</a:t>
            </a:r>
            <a:r>
              <a:rPr dirty="0" sz="1800" spc="-5" b="1">
                <a:solidFill>
                  <a:srgbClr val="0033B3"/>
                </a:solidFill>
                <a:latin typeface="Calibri"/>
                <a:cs typeface="Calibri"/>
              </a:rPr>
              <a:t> </a:t>
            </a:r>
            <a:r>
              <a:rPr dirty="0" sz="1800" spc="-5" b="1">
                <a:latin typeface="Calibri"/>
                <a:cs typeface="Calibri"/>
              </a:rPr>
              <a:t>Line( </a:t>
            </a:r>
            <a:r>
              <a:rPr dirty="0" sz="1800" b="1">
                <a:latin typeface="Calibri"/>
                <a:cs typeface="Calibri"/>
              </a:rPr>
              <a:t> </a:t>
            </a:r>
            <a:r>
              <a:rPr dirty="0" sz="1800" spc="-10" b="1">
                <a:latin typeface="Calibri"/>
                <a:cs typeface="Calibri"/>
              </a:rPr>
              <a:t>pt.setCycleCount(</a:t>
            </a:r>
            <a:r>
              <a:rPr dirty="0" sz="1800" spc="-10" b="1">
                <a:solidFill>
                  <a:srgbClr val="1750EB"/>
                </a:solidFill>
                <a:latin typeface="Calibri"/>
                <a:cs typeface="Calibri"/>
              </a:rPr>
              <a:t>5</a:t>
            </a:r>
            <a:r>
              <a:rPr dirty="0" sz="1800" spc="-10" b="1">
                <a:latin typeface="Calibri"/>
                <a:cs typeface="Calibri"/>
              </a:rPr>
              <a:t>); </a:t>
            </a:r>
            <a:r>
              <a:rPr dirty="0" sz="1800" spc="-5" b="1">
                <a:latin typeface="Calibri"/>
                <a:cs typeface="Calibri"/>
              </a:rPr>
              <a:t> </a:t>
            </a:r>
            <a:r>
              <a:rPr dirty="0" sz="1800" spc="-10" b="1">
                <a:latin typeface="Calibri"/>
                <a:cs typeface="Calibri"/>
              </a:rPr>
              <a:t>pt.play();</a:t>
            </a:r>
            <a:r>
              <a:rPr dirty="0" sz="1800" spc="-5" b="1">
                <a:latin typeface="Calibri"/>
                <a:cs typeface="Calibri"/>
              </a:rPr>
              <a:t> </a:t>
            </a:r>
            <a:r>
              <a:rPr dirty="0" sz="1800" b="1" i="1">
                <a:solidFill>
                  <a:srgbClr val="00B050"/>
                </a:solidFill>
                <a:latin typeface="Calibri"/>
                <a:cs typeface="Calibri"/>
              </a:rPr>
              <a:t>// </a:t>
            </a:r>
            <a:r>
              <a:rPr dirty="0" sz="1800" spc="-10" b="1" i="1">
                <a:solidFill>
                  <a:srgbClr val="00B050"/>
                </a:solidFill>
                <a:latin typeface="Calibri"/>
                <a:cs typeface="Calibri"/>
              </a:rPr>
              <a:t>Start</a:t>
            </a:r>
            <a:r>
              <a:rPr dirty="0" sz="1800" b="1" i="1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dirty="0" sz="1800" spc="-5" b="1" i="1">
                <a:solidFill>
                  <a:srgbClr val="00B050"/>
                </a:solidFill>
                <a:latin typeface="Calibri"/>
                <a:cs typeface="Calibri"/>
              </a:rPr>
              <a:t>animation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136775" y="7619"/>
            <a:ext cx="4870450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 b="0">
                <a:latin typeface="Times New Roman"/>
                <a:cs typeface="Times New Roman"/>
              </a:rPr>
              <a:t>FlagRisingAnimation</a:t>
            </a:r>
          </a:p>
        </p:txBody>
      </p: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77628" y="7619"/>
            <a:ext cx="3388995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5" b="0">
                <a:latin typeface="Times New Roman"/>
                <a:cs typeface="Times New Roman"/>
              </a:rPr>
              <a:t>FadeTransition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07975" y="936243"/>
            <a:ext cx="7643495" cy="88201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75"/>
              </a:spcBef>
            </a:pPr>
            <a:r>
              <a:rPr dirty="0" sz="2800">
                <a:latin typeface="Times New Roman"/>
                <a:cs typeface="Times New Roman"/>
              </a:rPr>
              <a:t>The</a:t>
            </a:r>
            <a:r>
              <a:rPr dirty="0" sz="2800" spc="-10">
                <a:latin typeface="Times New Roman"/>
                <a:cs typeface="Times New Roman"/>
              </a:rPr>
              <a:t> </a:t>
            </a:r>
            <a:r>
              <a:rPr dirty="0" sz="2800" spc="-20" b="1">
                <a:latin typeface="Times New Roman"/>
                <a:cs typeface="Times New Roman"/>
              </a:rPr>
              <a:t>FadeTransition</a:t>
            </a:r>
            <a:r>
              <a:rPr dirty="0" sz="2800" spc="5" b="1">
                <a:latin typeface="Times New Roman"/>
                <a:cs typeface="Times New Roman"/>
              </a:rPr>
              <a:t> </a:t>
            </a:r>
            <a:r>
              <a:rPr dirty="0" sz="2800" spc="-10">
                <a:latin typeface="Times New Roman"/>
                <a:cs typeface="Times New Roman"/>
              </a:rPr>
              <a:t>class</a:t>
            </a:r>
            <a:r>
              <a:rPr dirty="0" sz="2800">
                <a:latin typeface="Times New Roman"/>
                <a:cs typeface="Times New Roman"/>
              </a:rPr>
              <a:t> </a:t>
            </a:r>
            <a:r>
              <a:rPr dirty="0" sz="2800" spc="-10">
                <a:latin typeface="Times New Roman"/>
                <a:cs typeface="Times New Roman"/>
              </a:rPr>
              <a:t>animates</a:t>
            </a:r>
            <a:r>
              <a:rPr dirty="0" sz="2800">
                <a:latin typeface="Times New Roman"/>
                <a:cs typeface="Times New Roman"/>
              </a:rPr>
              <a:t> </a:t>
            </a:r>
            <a:r>
              <a:rPr dirty="0" sz="2800" spc="-5">
                <a:latin typeface="Times New Roman"/>
                <a:cs typeface="Times New Roman"/>
              </a:rPr>
              <a:t>the change </a:t>
            </a:r>
            <a:r>
              <a:rPr dirty="0" sz="2800">
                <a:latin typeface="Times New Roman"/>
                <a:cs typeface="Times New Roman"/>
              </a:rPr>
              <a:t>of</a:t>
            </a:r>
            <a:r>
              <a:rPr dirty="0" sz="2800" spc="5">
                <a:latin typeface="Times New Roman"/>
                <a:cs typeface="Times New Roman"/>
              </a:rPr>
              <a:t> </a:t>
            </a:r>
            <a:r>
              <a:rPr dirty="0" sz="2800" spc="-5">
                <a:latin typeface="Times New Roman"/>
                <a:cs typeface="Times New Roman"/>
              </a:rPr>
              <a:t>the </a:t>
            </a:r>
            <a:r>
              <a:rPr dirty="0" sz="2800" spc="-685">
                <a:latin typeface="Times New Roman"/>
                <a:cs typeface="Times New Roman"/>
              </a:rPr>
              <a:t> </a:t>
            </a:r>
            <a:r>
              <a:rPr dirty="0" sz="2800" spc="-5">
                <a:latin typeface="Times New Roman"/>
                <a:cs typeface="Times New Roman"/>
              </a:rPr>
              <a:t>opacity in</a:t>
            </a:r>
            <a:r>
              <a:rPr dirty="0" sz="2800">
                <a:latin typeface="Times New Roman"/>
                <a:cs typeface="Times New Roman"/>
              </a:rPr>
              <a:t> a</a:t>
            </a:r>
            <a:r>
              <a:rPr dirty="0" sz="2800" spc="-15">
                <a:latin typeface="Times New Roman"/>
                <a:cs typeface="Times New Roman"/>
              </a:rPr>
              <a:t> </a:t>
            </a:r>
            <a:r>
              <a:rPr dirty="0" sz="2800">
                <a:latin typeface="Times New Roman"/>
                <a:cs typeface="Times New Roman"/>
              </a:rPr>
              <a:t>node</a:t>
            </a:r>
            <a:r>
              <a:rPr dirty="0" sz="2800" spc="-10">
                <a:latin typeface="Times New Roman"/>
                <a:cs typeface="Times New Roman"/>
              </a:rPr>
              <a:t> </a:t>
            </a:r>
            <a:r>
              <a:rPr dirty="0" sz="2800" spc="-5">
                <a:latin typeface="Times New Roman"/>
                <a:cs typeface="Times New Roman"/>
              </a:rPr>
              <a:t>over</a:t>
            </a:r>
            <a:r>
              <a:rPr dirty="0" sz="2800" spc="5">
                <a:latin typeface="Times New Roman"/>
                <a:cs typeface="Times New Roman"/>
              </a:rPr>
              <a:t> </a:t>
            </a:r>
            <a:r>
              <a:rPr dirty="0" sz="2800">
                <a:latin typeface="Times New Roman"/>
                <a:cs typeface="Times New Roman"/>
              </a:rPr>
              <a:t>a</a:t>
            </a:r>
            <a:r>
              <a:rPr dirty="0" sz="2800" spc="-15">
                <a:latin typeface="Times New Roman"/>
                <a:cs typeface="Times New Roman"/>
              </a:rPr>
              <a:t> </a:t>
            </a:r>
            <a:r>
              <a:rPr dirty="0" sz="2800" spc="-5">
                <a:latin typeface="Times New Roman"/>
                <a:cs typeface="Times New Roman"/>
              </a:rPr>
              <a:t>given</a:t>
            </a:r>
            <a:r>
              <a:rPr dirty="0" sz="2800">
                <a:latin typeface="Times New Roman"/>
                <a:cs typeface="Times New Roman"/>
              </a:rPr>
              <a:t> </a:t>
            </a:r>
            <a:r>
              <a:rPr dirty="0" sz="2800" spc="-5">
                <a:latin typeface="Times New Roman"/>
                <a:cs typeface="Times New Roman"/>
              </a:rPr>
              <a:t>time.</a:t>
            </a:r>
            <a:endParaRPr sz="2800">
              <a:latin typeface="Times New Roman"/>
              <a:cs typeface="Times New Roman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307" y="2005949"/>
            <a:ext cx="9051198" cy="3495876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4927600" y="5867400"/>
            <a:ext cx="2438400" cy="381000"/>
          </a:xfrm>
          <a:prstGeom prst="rect">
            <a:avLst/>
          </a:prstGeom>
          <a:solidFill>
            <a:srgbClr val="92D050"/>
          </a:solidFill>
        </p:spPr>
        <p:txBody>
          <a:bodyPr wrap="square" lIns="0" tIns="32384" rIns="0" bIns="0" rtlCol="0" vert="horz">
            <a:spAutoFit/>
          </a:bodyPr>
          <a:lstStyle/>
          <a:p>
            <a:pPr marL="145415">
              <a:lnSpc>
                <a:spcPct val="100000"/>
              </a:lnSpc>
              <a:spcBef>
                <a:spcPts val="254"/>
              </a:spcBef>
            </a:pPr>
            <a:r>
              <a:rPr dirty="0" sz="2000" spc="-10">
                <a:latin typeface="Times New Roman"/>
                <a:cs typeface="Times New Roman"/>
              </a:rPr>
              <a:t>FadeTransitionDemo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630"/>
              </a:lnSpc>
            </a:pPr>
            <a:r>
              <a:rPr dirty="0"/>
              <a:t>155</a:t>
            </a:r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630"/>
              </a:lnSpc>
            </a:pPr>
            <a:r>
              <a:rPr dirty="0"/>
              <a:t>156</a:t>
            </a:r>
          </a:p>
        </p:txBody>
      </p:sp>
      <p:sp>
        <p:nvSpPr>
          <p:cNvPr id="2" name="object 2"/>
          <p:cNvSpPr txBox="1"/>
          <p:nvPr/>
        </p:nvSpPr>
        <p:spPr>
          <a:xfrm>
            <a:off x="840739" y="1087628"/>
            <a:ext cx="7016750" cy="46799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2125"/>
              </a:lnSpc>
              <a:spcBef>
                <a:spcPts val="100"/>
              </a:spcBef>
            </a:pPr>
            <a:r>
              <a:rPr dirty="0" sz="1800" spc="-10" b="1">
                <a:solidFill>
                  <a:srgbClr val="0033B3"/>
                </a:solidFill>
                <a:latin typeface="Calibri"/>
                <a:cs typeface="Calibri"/>
              </a:rPr>
              <a:t>public</a:t>
            </a:r>
            <a:r>
              <a:rPr dirty="0" sz="1800" spc="10" b="1">
                <a:solidFill>
                  <a:srgbClr val="0033B3"/>
                </a:solidFill>
                <a:latin typeface="Calibri"/>
                <a:cs typeface="Calibri"/>
              </a:rPr>
              <a:t> </a:t>
            </a:r>
            <a:r>
              <a:rPr dirty="0" sz="1800" spc="-10" b="1">
                <a:solidFill>
                  <a:srgbClr val="0033B3"/>
                </a:solidFill>
                <a:latin typeface="Calibri"/>
                <a:cs typeface="Calibri"/>
              </a:rPr>
              <a:t>class</a:t>
            </a:r>
            <a:r>
              <a:rPr dirty="0" sz="1800" spc="15" b="1">
                <a:solidFill>
                  <a:srgbClr val="0033B3"/>
                </a:solidFill>
                <a:latin typeface="Calibri"/>
                <a:cs typeface="Calibri"/>
              </a:rPr>
              <a:t> </a:t>
            </a:r>
            <a:r>
              <a:rPr dirty="0" sz="1800" spc="-20" b="1">
                <a:latin typeface="Calibri"/>
                <a:cs typeface="Calibri"/>
              </a:rPr>
              <a:t>FadeTransitionDemo</a:t>
            </a:r>
            <a:r>
              <a:rPr dirty="0" sz="1800" spc="10" b="1">
                <a:latin typeface="Calibri"/>
                <a:cs typeface="Calibri"/>
              </a:rPr>
              <a:t> </a:t>
            </a:r>
            <a:r>
              <a:rPr dirty="0" sz="1800" spc="-15" b="1">
                <a:solidFill>
                  <a:srgbClr val="0033B3"/>
                </a:solidFill>
                <a:latin typeface="Calibri"/>
                <a:cs typeface="Calibri"/>
              </a:rPr>
              <a:t>extends</a:t>
            </a:r>
            <a:r>
              <a:rPr dirty="0" sz="1800" spc="10" b="1">
                <a:solidFill>
                  <a:srgbClr val="0033B3"/>
                </a:solidFill>
                <a:latin typeface="Calibri"/>
                <a:cs typeface="Calibri"/>
              </a:rPr>
              <a:t> </a:t>
            </a:r>
            <a:r>
              <a:rPr dirty="0" sz="1800" spc="-10" b="1">
                <a:latin typeface="Calibri"/>
                <a:cs typeface="Calibri"/>
              </a:rPr>
              <a:t>Application</a:t>
            </a:r>
            <a:r>
              <a:rPr dirty="0" sz="1800" spc="5" b="1">
                <a:latin typeface="Calibri"/>
                <a:cs typeface="Calibri"/>
              </a:rPr>
              <a:t> </a:t>
            </a:r>
            <a:r>
              <a:rPr dirty="0" sz="1800" b="1">
                <a:latin typeface="Calibri"/>
                <a:cs typeface="Calibri"/>
              </a:rPr>
              <a:t>{</a:t>
            </a:r>
            <a:endParaRPr sz="1800">
              <a:latin typeface="Calibri"/>
              <a:cs typeface="Calibri"/>
            </a:endParaRPr>
          </a:p>
          <a:p>
            <a:pPr marL="222250">
              <a:lnSpc>
                <a:spcPts val="2125"/>
              </a:lnSpc>
            </a:pPr>
            <a:r>
              <a:rPr dirty="0" sz="1800" spc="-10" b="1">
                <a:solidFill>
                  <a:srgbClr val="9E880D"/>
                </a:solidFill>
                <a:latin typeface="Calibri"/>
                <a:cs typeface="Calibri"/>
              </a:rPr>
              <a:t>@Override</a:t>
            </a:r>
            <a:r>
              <a:rPr dirty="0" sz="1800" b="1">
                <a:solidFill>
                  <a:srgbClr val="9E880D"/>
                </a:solidFill>
                <a:latin typeface="Calibri"/>
                <a:cs typeface="Calibri"/>
              </a:rPr>
              <a:t> </a:t>
            </a:r>
            <a:r>
              <a:rPr dirty="0" sz="1800" b="1" i="1">
                <a:solidFill>
                  <a:srgbClr val="8C8C8C"/>
                </a:solidFill>
                <a:latin typeface="Calibri"/>
                <a:cs typeface="Calibri"/>
              </a:rPr>
              <a:t>//</a:t>
            </a:r>
            <a:r>
              <a:rPr dirty="0" sz="1800" spc="10" b="1" i="1">
                <a:solidFill>
                  <a:srgbClr val="8C8C8C"/>
                </a:solidFill>
                <a:latin typeface="Calibri"/>
                <a:cs typeface="Calibri"/>
              </a:rPr>
              <a:t> </a:t>
            </a:r>
            <a:r>
              <a:rPr dirty="0" sz="1800" spc="-5" b="1" i="1">
                <a:solidFill>
                  <a:srgbClr val="8C8C8C"/>
                </a:solidFill>
                <a:latin typeface="Calibri"/>
                <a:cs typeface="Calibri"/>
              </a:rPr>
              <a:t>Override</a:t>
            </a:r>
            <a:r>
              <a:rPr dirty="0" sz="1800" spc="10" b="1" i="1">
                <a:solidFill>
                  <a:srgbClr val="8C8C8C"/>
                </a:solidFill>
                <a:latin typeface="Calibri"/>
                <a:cs typeface="Calibri"/>
              </a:rPr>
              <a:t> </a:t>
            </a:r>
            <a:r>
              <a:rPr dirty="0" sz="1800" b="1" i="1">
                <a:solidFill>
                  <a:srgbClr val="8C8C8C"/>
                </a:solidFill>
                <a:latin typeface="Calibri"/>
                <a:cs typeface="Calibri"/>
              </a:rPr>
              <a:t>the</a:t>
            </a:r>
            <a:r>
              <a:rPr dirty="0" sz="1800" spc="10" b="1" i="1">
                <a:solidFill>
                  <a:srgbClr val="8C8C8C"/>
                </a:solidFill>
                <a:latin typeface="Calibri"/>
                <a:cs typeface="Calibri"/>
              </a:rPr>
              <a:t> </a:t>
            </a:r>
            <a:r>
              <a:rPr dirty="0" sz="1800" spc="-10" b="1" i="1">
                <a:solidFill>
                  <a:srgbClr val="8C8C8C"/>
                </a:solidFill>
                <a:latin typeface="Calibri"/>
                <a:cs typeface="Calibri"/>
              </a:rPr>
              <a:t>start</a:t>
            </a:r>
            <a:r>
              <a:rPr dirty="0" sz="1800" spc="5" b="1" i="1">
                <a:solidFill>
                  <a:srgbClr val="8C8C8C"/>
                </a:solidFill>
                <a:latin typeface="Calibri"/>
                <a:cs typeface="Calibri"/>
              </a:rPr>
              <a:t> </a:t>
            </a:r>
            <a:r>
              <a:rPr dirty="0" sz="1800" spc="-5" b="1" i="1">
                <a:solidFill>
                  <a:srgbClr val="8C8C8C"/>
                </a:solidFill>
                <a:latin typeface="Calibri"/>
                <a:cs typeface="Calibri"/>
              </a:rPr>
              <a:t>method</a:t>
            </a:r>
            <a:r>
              <a:rPr dirty="0" sz="1800" spc="5" b="1" i="1">
                <a:solidFill>
                  <a:srgbClr val="8C8C8C"/>
                </a:solidFill>
                <a:latin typeface="Calibri"/>
                <a:cs typeface="Calibri"/>
              </a:rPr>
              <a:t> </a:t>
            </a:r>
            <a:r>
              <a:rPr dirty="0" sz="1800" spc="-5" b="1" i="1">
                <a:solidFill>
                  <a:srgbClr val="8C8C8C"/>
                </a:solidFill>
                <a:latin typeface="Calibri"/>
                <a:cs typeface="Calibri"/>
              </a:rPr>
              <a:t>in</a:t>
            </a:r>
            <a:r>
              <a:rPr dirty="0" sz="1800" spc="5" b="1" i="1">
                <a:solidFill>
                  <a:srgbClr val="8C8C8C"/>
                </a:solidFill>
                <a:latin typeface="Calibri"/>
                <a:cs typeface="Calibri"/>
              </a:rPr>
              <a:t> </a:t>
            </a:r>
            <a:r>
              <a:rPr dirty="0" sz="1800" b="1" i="1">
                <a:solidFill>
                  <a:srgbClr val="8C8C8C"/>
                </a:solidFill>
                <a:latin typeface="Calibri"/>
                <a:cs typeface="Calibri"/>
              </a:rPr>
              <a:t>the</a:t>
            </a:r>
            <a:r>
              <a:rPr dirty="0" sz="1800" spc="10" b="1" i="1">
                <a:solidFill>
                  <a:srgbClr val="8C8C8C"/>
                </a:solidFill>
                <a:latin typeface="Calibri"/>
                <a:cs typeface="Calibri"/>
              </a:rPr>
              <a:t> </a:t>
            </a:r>
            <a:r>
              <a:rPr dirty="0" sz="1800" spc="-5" b="1" i="1">
                <a:solidFill>
                  <a:srgbClr val="8C8C8C"/>
                </a:solidFill>
                <a:latin typeface="Calibri"/>
                <a:cs typeface="Calibri"/>
              </a:rPr>
              <a:t>Application</a:t>
            </a:r>
            <a:r>
              <a:rPr dirty="0" sz="1800" spc="5" b="1" i="1">
                <a:solidFill>
                  <a:srgbClr val="8C8C8C"/>
                </a:solidFill>
                <a:latin typeface="Calibri"/>
                <a:cs typeface="Calibri"/>
              </a:rPr>
              <a:t> </a:t>
            </a:r>
            <a:r>
              <a:rPr dirty="0" sz="1800" spc="-5" b="1" i="1">
                <a:solidFill>
                  <a:srgbClr val="8C8C8C"/>
                </a:solidFill>
                <a:latin typeface="Calibri"/>
                <a:cs typeface="Calibri"/>
              </a:rPr>
              <a:t>class</a:t>
            </a:r>
            <a:endParaRPr sz="1800">
              <a:latin typeface="Calibri"/>
              <a:cs typeface="Calibri"/>
            </a:endParaRPr>
          </a:p>
          <a:p>
            <a:pPr marL="222250">
              <a:lnSpc>
                <a:spcPct val="100000"/>
              </a:lnSpc>
              <a:spcBef>
                <a:spcPts val="45"/>
              </a:spcBef>
            </a:pPr>
            <a:r>
              <a:rPr dirty="0" sz="1800" spc="-10" b="1">
                <a:solidFill>
                  <a:srgbClr val="0033B3"/>
                </a:solidFill>
                <a:latin typeface="Calibri"/>
                <a:cs typeface="Calibri"/>
              </a:rPr>
              <a:t>public</a:t>
            </a:r>
            <a:r>
              <a:rPr dirty="0" sz="1800" b="1">
                <a:solidFill>
                  <a:srgbClr val="0033B3"/>
                </a:solidFill>
                <a:latin typeface="Calibri"/>
                <a:cs typeface="Calibri"/>
              </a:rPr>
              <a:t> </a:t>
            </a:r>
            <a:r>
              <a:rPr dirty="0" sz="1800" spc="-10" b="1">
                <a:solidFill>
                  <a:srgbClr val="0033B3"/>
                </a:solidFill>
                <a:latin typeface="Calibri"/>
                <a:cs typeface="Calibri"/>
              </a:rPr>
              <a:t>void</a:t>
            </a:r>
            <a:r>
              <a:rPr dirty="0" sz="1800" spc="5" b="1">
                <a:solidFill>
                  <a:srgbClr val="0033B3"/>
                </a:solidFill>
                <a:latin typeface="Calibri"/>
                <a:cs typeface="Calibri"/>
              </a:rPr>
              <a:t> </a:t>
            </a:r>
            <a:r>
              <a:rPr dirty="0" sz="1800" spc="-15" b="1">
                <a:solidFill>
                  <a:srgbClr val="00627A"/>
                </a:solidFill>
                <a:latin typeface="Calibri"/>
                <a:cs typeface="Calibri"/>
              </a:rPr>
              <a:t>start</a:t>
            </a:r>
            <a:r>
              <a:rPr dirty="0" sz="1800" spc="-15" b="1">
                <a:latin typeface="Calibri"/>
                <a:cs typeface="Calibri"/>
              </a:rPr>
              <a:t>(Stage</a:t>
            </a:r>
            <a:r>
              <a:rPr dirty="0" sz="1800" spc="-5" b="1">
                <a:latin typeface="Calibri"/>
                <a:cs typeface="Calibri"/>
              </a:rPr>
              <a:t> </a:t>
            </a:r>
            <a:r>
              <a:rPr dirty="0" sz="1800" spc="-10" b="1">
                <a:latin typeface="Calibri"/>
                <a:cs typeface="Calibri"/>
              </a:rPr>
              <a:t>primaryStage)</a:t>
            </a:r>
            <a:r>
              <a:rPr dirty="0" sz="1800" spc="10" b="1">
                <a:latin typeface="Calibri"/>
                <a:cs typeface="Calibri"/>
              </a:rPr>
              <a:t> </a:t>
            </a:r>
            <a:r>
              <a:rPr dirty="0" sz="1800" b="1">
                <a:latin typeface="Calibri"/>
                <a:cs typeface="Calibri"/>
              </a:rPr>
              <a:t>{</a:t>
            </a:r>
            <a:endParaRPr sz="1800">
              <a:latin typeface="Calibri"/>
              <a:cs typeface="Calibri"/>
            </a:endParaRPr>
          </a:p>
          <a:p>
            <a:pPr marL="431800">
              <a:lnSpc>
                <a:spcPct val="100000"/>
              </a:lnSpc>
              <a:spcBef>
                <a:spcPts val="50"/>
              </a:spcBef>
            </a:pPr>
            <a:r>
              <a:rPr dirty="0" sz="1800" b="1" i="1">
                <a:solidFill>
                  <a:srgbClr val="00B050"/>
                </a:solidFill>
                <a:latin typeface="Calibri"/>
                <a:cs typeface="Calibri"/>
              </a:rPr>
              <a:t>// </a:t>
            </a:r>
            <a:r>
              <a:rPr dirty="0" sz="1800" spc="-10" b="1" i="1">
                <a:solidFill>
                  <a:srgbClr val="00B050"/>
                </a:solidFill>
                <a:latin typeface="Calibri"/>
                <a:cs typeface="Calibri"/>
              </a:rPr>
              <a:t>Place</a:t>
            </a:r>
            <a:r>
              <a:rPr dirty="0" sz="1800" spc="5" b="1" i="1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dirty="0" sz="1800" spc="-5" b="1" i="1">
                <a:solidFill>
                  <a:srgbClr val="00B050"/>
                </a:solidFill>
                <a:latin typeface="Calibri"/>
                <a:cs typeface="Calibri"/>
              </a:rPr>
              <a:t>an ellipse</a:t>
            </a:r>
            <a:r>
              <a:rPr dirty="0" sz="1800" spc="5" b="1" i="1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dirty="0" sz="1800" spc="-10" b="1" i="1">
                <a:solidFill>
                  <a:srgbClr val="00B050"/>
                </a:solidFill>
                <a:latin typeface="Calibri"/>
                <a:cs typeface="Calibri"/>
              </a:rPr>
              <a:t>to</a:t>
            </a:r>
            <a:r>
              <a:rPr dirty="0" sz="1800" b="1" i="1">
                <a:solidFill>
                  <a:srgbClr val="00B050"/>
                </a:solidFill>
                <a:latin typeface="Calibri"/>
                <a:cs typeface="Calibri"/>
              </a:rPr>
              <a:t> the </a:t>
            </a:r>
            <a:r>
              <a:rPr dirty="0" sz="1800" spc="-5" b="1" i="1">
                <a:solidFill>
                  <a:srgbClr val="00B050"/>
                </a:solidFill>
                <a:latin typeface="Calibri"/>
                <a:cs typeface="Calibri"/>
              </a:rPr>
              <a:t>pane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200">
              <a:latin typeface="Calibri"/>
              <a:cs typeface="Calibri"/>
            </a:endParaRPr>
          </a:p>
          <a:p>
            <a:pPr marL="431800">
              <a:lnSpc>
                <a:spcPct val="100000"/>
              </a:lnSpc>
              <a:spcBef>
                <a:spcPts val="1540"/>
              </a:spcBef>
            </a:pPr>
            <a:r>
              <a:rPr dirty="0" sz="1800" b="1" i="1">
                <a:solidFill>
                  <a:srgbClr val="00B050"/>
                </a:solidFill>
                <a:latin typeface="Calibri"/>
                <a:cs typeface="Calibri"/>
              </a:rPr>
              <a:t>// </a:t>
            </a:r>
            <a:r>
              <a:rPr dirty="0" sz="1800" spc="-5" b="1" i="1">
                <a:solidFill>
                  <a:srgbClr val="00B050"/>
                </a:solidFill>
                <a:latin typeface="Calibri"/>
                <a:cs typeface="Calibri"/>
              </a:rPr>
              <a:t>Apply</a:t>
            </a:r>
            <a:r>
              <a:rPr dirty="0" sz="1800" spc="5" b="1" i="1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dirty="0" sz="1800" b="1" i="1">
                <a:solidFill>
                  <a:srgbClr val="00B050"/>
                </a:solidFill>
                <a:latin typeface="Calibri"/>
                <a:cs typeface="Calibri"/>
              </a:rPr>
              <a:t>a </a:t>
            </a:r>
            <a:r>
              <a:rPr dirty="0" sz="1800" spc="-5" b="1" i="1">
                <a:solidFill>
                  <a:srgbClr val="00B050"/>
                </a:solidFill>
                <a:latin typeface="Calibri"/>
                <a:cs typeface="Calibri"/>
              </a:rPr>
              <a:t>fade</a:t>
            </a:r>
            <a:r>
              <a:rPr dirty="0" sz="1800" spc="5" b="1" i="1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dirty="0" sz="1800" spc="-5" b="1" i="1">
                <a:solidFill>
                  <a:srgbClr val="00B050"/>
                </a:solidFill>
                <a:latin typeface="Calibri"/>
                <a:cs typeface="Calibri"/>
              </a:rPr>
              <a:t>transition </a:t>
            </a:r>
            <a:r>
              <a:rPr dirty="0" sz="1800" spc="-10" b="1" i="1">
                <a:solidFill>
                  <a:srgbClr val="00B050"/>
                </a:solidFill>
                <a:latin typeface="Calibri"/>
                <a:cs typeface="Calibri"/>
              </a:rPr>
              <a:t>to</a:t>
            </a:r>
            <a:r>
              <a:rPr dirty="0" sz="1800" b="1" i="1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dirty="0" sz="1800" spc="-5" b="1" i="1">
                <a:solidFill>
                  <a:srgbClr val="00B050"/>
                </a:solidFill>
                <a:latin typeface="Calibri"/>
                <a:cs typeface="Calibri"/>
              </a:rPr>
              <a:t>ellipse</a:t>
            </a:r>
            <a:endParaRPr sz="1800">
              <a:latin typeface="Calibri"/>
              <a:cs typeface="Calibri"/>
            </a:endParaRPr>
          </a:p>
          <a:p>
            <a:pPr marL="431800" marR="5080">
              <a:lnSpc>
                <a:spcPct val="102200"/>
              </a:lnSpc>
              <a:tabLst>
                <a:tab pos="2308225" algn="l"/>
              </a:tabLst>
            </a:pPr>
            <a:r>
              <a:rPr dirty="0" sz="1800" spc="-20" b="1">
                <a:latin typeface="Calibri"/>
                <a:cs typeface="Calibri"/>
              </a:rPr>
              <a:t>FadeTransition</a:t>
            </a:r>
            <a:r>
              <a:rPr dirty="0" sz="1800" spc="15" b="1">
                <a:latin typeface="Calibri"/>
                <a:cs typeface="Calibri"/>
              </a:rPr>
              <a:t> </a:t>
            </a:r>
            <a:r>
              <a:rPr dirty="0" sz="1800" b="1">
                <a:latin typeface="Calibri"/>
                <a:cs typeface="Calibri"/>
              </a:rPr>
              <a:t>ft</a:t>
            </a:r>
            <a:r>
              <a:rPr dirty="0" sz="1800" spc="25" b="1">
                <a:latin typeface="Calibri"/>
                <a:cs typeface="Calibri"/>
              </a:rPr>
              <a:t> </a:t>
            </a:r>
            <a:r>
              <a:rPr dirty="0" sz="1800" b="1">
                <a:latin typeface="Calibri"/>
                <a:cs typeface="Calibri"/>
              </a:rPr>
              <a:t>=</a:t>
            </a:r>
            <a:r>
              <a:rPr dirty="0" sz="1800" spc="30" b="1">
                <a:latin typeface="Calibri"/>
                <a:cs typeface="Calibri"/>
              </a:rPr>
              <a:t> </a:t>
            </a:r>
            <a:r>
              <a:rPr dirty="0" sz="1800" spc="-10" b="1">
                <a:solidFill>
                  <a:srgbClr val="0033B3"/>
                </a:solidFill>
                <a:latin typeface="Calibri"/>
                <a:cs typeface="Calibri"/>
              </a:rPr>
              <a:t>new</a:t>
            </a:r>
            <a:r>
              <a:rPr dirty="0" sz="1800" spc="20" b="1">
                <a:solidFill>
                  <a:srgbClr val="0033B3"/>
                </a:solidFill>
                <a:latin typeface="Calibri"/>
                <a:cs typeface="Calibri"/>
              </a:rPr>
              <a:t> </a:t>
            </a:r>
            <a:r>
              <a:rPr dirty="0" sz="1800" spc="-15" b="1">
                <a:latin typeface="Calibri"/>
                <a:cs typeface="Calibri"/>
              </a:rPr>
              <a:t>FadeTransition(Duration.</a:t>
            </a:r>
            <a:r>
              <a:rPr dirty="0" sz="1800" spc="-15" b="1" i="1">
                <a:latin typeface="Calibri"/>
                <a:cs typeface="Calibri"/>
              </a:rPr>
              <a:t>millis</a:t>
            </a:r>
            <a:r>
              <a:rPr dirty="0" sz="1800" spc="-15" b="1">
                <a:latin typeface="Calibri"/>
                <a:cs typeface="Calibri"/>
              </a:rPr>
              <a:t>(</a:t>
            </a:r>
            <a:r>
              <a:rPr dirty="0" sz="1800" spc="-15" b="1">
                <a:solidFill>
                  <a:srgbClr val="1750EB"/>
                </a:solidFill>
                <a:latin typeface="Calibri"/>
                <a:cs typeface="Calibri"/>
              </a:rPr>
              <a:t>3000</a:t>
            </a:r>
            <a:r>
              <a:rPr dirty="0" sz="1800" spc="-15" b="1">
                <a:latin typeface="Calibri"/>
                <a:cs typeface="Calibri"/>
              </a:rPr>
              <a:t>),</a:t>
            </a:r>
            <a:r>
              <a:rPr dirty="0" sz="1800" spc="25" b="1">
                <a:latin typeface="Calibri"/>
                <a:cs typeface="Calibri"/>
              </a:rPr>
              <a:t> </a:t>
            </a:r>
            <a:r>
              <a:rPr dirty="0" sz="1800" spc="-10" b="1">
                <a:latin typeface="Calibri"/>
                <a:cs typeface="Calibri"/>
              </a:rPr>
              <a:t>ellipse); </a:t>
            </a:r>
            <a:r>
              <a:rPr dirty="0" sz="1800" spc="-395" b="1">
                <a:latin typeface="Calibri"/>
                <a:cs typeface="Calibri"/>
              </a:rPr>
              <a:t> </a:t>
            </a:r>
            <a:r>
              <a:rPr dirty="0" sz="1800" spc="-15" b="1">
                <a:latin typeface="Calibri"/>
                <a:cs typeface="Calibri"/>
              </a:rPr>
              <a:t>ft.setFromValue(	</a:t>
            </a:r>
            <a:r>
              <a:rPr dirty="0" sz="1800" b="1">
                <a:latin typeface="Calibri"/>
                <a:cs typeface="Calibri"/>
              </a:rPr>
              <a:t>);</a:t>
            </a:r>
            <a:endParaRPr sz="1800">
              <a:latin typeface="Calibri"/>
              <a:cs typeface="Calibri"/>
            </a:endParaRPr>
          </a:p>
          <a:p>
            <a:pPr marL="431800">
              <a:lnSpc>
                <a:spcPts val="2090"/>
              </a:lnSpc>
              <a:tabLst>
                <a:tab pos="2032635" algn="l"/>
              </a:tabLst>
            </a:pPr>
            <a:r>
              <a:rPr dirty="0" sz="1800" spc="-25" b="1">
                <a:latin typeface="Calibri"/>
                <a:cs typeface="Calibri"/>
              </a:rPr>
              <a:t>ft.setToValue(	</a:t>
            </a:r>
            <a:r>
              <a:rPr dirty="0" sz="1800" b="1">
                <a:latin typeface="Calibri"/>
                <a:cs typeface="Calibri"/>
              </a:rPr>
              <a:t>);</a:t>
            </a:r>
            <a:endParaRPr sz="1800">
              <a:latin typeface="Calibri"/>
              <a:cs typeface="Calibri"/>
            </a:endParaRPr>
          </a:p>
          <a:p>
            <a:pPr marL="431800" marR="2877185">
              <a:lnSpc>
                <a:spcPts val="2090"/>
              </a:lnSpc>
              <a:spcBef>
                <a:spcPts val="175"/>
              </a:spcBef>
              <a:tabLst>
                <a:tab pos="2596515" algn="l"/>
              </a:tabLst>
            </a:pPr>
            <a:r>
              <a:rPr dirty="0" sz="1800" spc="-10" b="1">
                <a:latin typeface="Calibri"/>
                <a:cs typeface="Calibri"/>
              </a:rPr>
              <a:t>ft.setCycleCount(Timeline.</a:t>
            </a:r>
            <a:r>
              <a:rPr dirty="0" sz="1800" spc="-10" b="1" i="1">
                <a:solidFill>
                  <a:srgbClr val="871094"/>
                </a:solidFill>
                <a:latin typeface="Calibri"/>
                <a:cs typeface="Calibri"/>
              </a:rPr>
              <a:t>INDEFINITE</a:t>
            </a:r>
            <a:r>
              <a:rPr dirty="0" sz="1800" spc="-10" b="1">
                <a:latin typeface="Calibri"/>
                <a:cs typeface="Calibri"/>
              </a:rPr>
              <a:t>); </a:t>
            </a:r>
            <a:r>
              <a:rPr dirty="0" sz="1800" spc="-395" b="1">
                <a:latin typeface="Calibri"/>
                <a:cs typeface="Calibri"/>
              </a:rPr>
              <a:t> </a:t>
            </a:r>
            <a:r>
              <a:rPr dirty="0" sz="1800" spc="-15" b="1">
                <a:latin typeface="Calibri"/>
                <a:cs typeface="Calibri"/>
              </a:rPr>
              <a:t>ft.setAutoReverse(	</a:t>
            </a:r>
            <a:r>
              <a:rPr dirty="0" sz="1800" b="1">
                <a:latin typeface="Calibri"/>
                <a:cs typeface="Calibri"/>
              </a:rPr>
              <a:t>);</a:t>
            </a:r>
            <a:endParaRPr sz="1800">
              <a:latin typeface="Calibri"/>
              <a:cs typeface="Calibri"/>
            </a:endParaRPr>
          </a:p>
          <a:p>
            <a:pPr marL="431800">
              <a:lnSpc>
                <a:spcPts val="2150"/>
              </a:lnSpc>
            </a:pPr>
            <a:r>
              <a:rPr dirty="0" sz="1800" spc="-10" b="1">
                <a:latin typeface="Calibri"/>
                <a:cs typeface="Calibri"/>
              </a:rPr>
              <a:t>ft.play();</a:t>
            </a:r>
            <a:r>
              <a:rPr dirty="0" sz="1800" b="1">
                <a:latin typeface="Calibri"/>
                <a:cs typeface="Calibri"/>
              </a:rPr>
              <a:t> </a:t>
            </a:r>
            <a:r>
              <a:rPr dirty="0" sz="1800" b="1" i="1">
                <a:solidFill>
                  <a:srgbClr val="00B050"/>
                </a:solidFill>
                <a:latin typeface="Calibri"/>
                <a:cs typeface="Calibri"/>
              </a:rPr>
              <a:t>//</a:t>
            </a:r>
            <a:r>
              <a:rPr dirty="0" sz="1800" spc="10" b="1" i="1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dirty="0" sz="1800" spc="-10" b="1" i="1">
                <a:solidFill>
                  <a:srgbClr val="00B050"/>
                </a:solidFill>
                <a:latin typeface="Calibri"/>
                <a:cs typeface="Calibri"/>
              </a:rPr>
              <a:t>Start</a:t>
            </a:r>
            <a:r>
              <a:rPr dirty="0" sz="1800" spc="5" b="1" i="1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dirty="0" sz="1800" spc="-5" b="1" i="1">
                <a:solidFill>
                  <a:srgbClr val="00B050"/>
                </a:solidFill>
                <a:latin typeface="Calibri"/>
                <a:cs typeface="Calibri"/>
              </a:rPr>
              <a:t>animation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750">
              <a:latin typeface="Calibri"/>
              <a:cs typeface="Calibri"/>
            </a:endParaRPr>
          </a:p>
          <a:p>
            <a:pPr marL="431800" marR="2442210">
              <a:lnSpc>
                <a:spcPct val="99400"/>
              </a:lnSpc>
            </a:pPr>
            <a:r>
              <a:rPr dirty="0" sz="1800" b="1" i="1">
                <a:solidFill>
                  <a:srgbClr val="00B050"/>
                </a:solidFill>
                <a:latin typeface="Calibri"/>
                <a:cs typeface="Calibri"/>
              </a:rPr>
              <a:t>//</a:t>
            </a:r>
            <a:r>
              <a:rPr dirty="0" sz="1800" spc="5" b="1" i="1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dirty="0" sz="1800" spc="-5" b="1" i="1">
                <a:solidFill>
                  <a:srgbClr val="00B050"/>
                </a:solidFill>
                <a:latin typeface="Calibri"/>
                <a:cs typeface="Calibri"/>
              </a:rPr>
              <a:t>Control</a:t>
            </a:r>
            <a:r>
              <a:rPr dirty="0" sz="1800" b="1" i="1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dirty="0" sz="1800" spc="-5" b="1" i="1">
                <a:solidFill>
                  <a:srgbClr val="00B050"/>
                </a:solidFill>
                <a:latin typeface="Calibri"/>
                <a:cs typeface="Calibri"/>
              </a:rPr>
              <a:t>animation </a:t>
            </a:r>
            <a:r>
              <a:rPr dirty="0" sz="1800" b="1" i="1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dirty="0" sz="1800" spc="-10" b="1">
                <a:latin typeface="Calibri"/>
                <a:cs typeface="Calibri"/>
              </a:rPr>
              <a:t>ellipse.setOnMousePressed(e </a:t>
            </a:r>
            <a:r>
              <a:rPr dirty="0" sz="1800" spc="-5" b="1">
                <a:latin typeface="Calibri"/>
                <a:cs typeface="Calibri"/>
              </a:rPr>
              <a:t>-&gt; </a:t>
            </a:r>
            <a:r>
              <a:rPr dirty="0" sz="1800" spc="-5" b="1">
                <a:solidFill>
                  <a:srgbClr val="851691"/>
                </a:solidFill>
                <a:latin typeface="Calibri"/>
                <a:cs typeface="Calibri"/>
              </a:rPr>
              <a:t>ft</a:t>
            </a:r>
            <a:r>
              <a:rPr dirty="0" sz="1800" spc="-5" b="1">
                <a:latin typeface="Calibri"/>
                <a:cs typeface="Calibri"/>
              </a:rPr>
              <a:t>.pause()); </a:t>
            </a:r>
            <a:r>
              <a:rPr dirty="0" sz="1800" spc="-395" b="1">
                <a:latin typeface="Calibri"/>
                <a:cs typeface="Calibri"/>
              </a:rPr>
              <a:t> </a:t>
            </a:r>
            <a:r>
              <a:rPr dirty="0" sz="1800" spc="-10" b="1">
                <a:latin typeface="Calibri"/>
                <a:cs typeface="Calibri"/>
              </a:rPr>
              <a:t>ellipse.setOnMouseReleased(e</a:t>
            </a:r>
            <a:r>
              <a:rPr dirty="0" sz="1800" spc="-25" b="1">
                <a:latin typeface="Calibri"/>
                <a:cs typeface="Calibri"/>
              </a:rPr>
              <a:t> </a:t>
            </a:r>
            <a:r>
              <a:rPr dirty="0" sz="1800" spc="-5" b="1">
                <a:latin typeface="Calibri"/>
                <a:cs typeface="Calibri"/>
              </a:rPr>
              <a:t>-&gt;</a:t>
            </a:r>
            <a:r>
              <a:rPr dirty="0" sz="1800" spc="-10" b="1">
                <a:latin typeface="Calibri"/>
                <a:cs typeface="Calibri"/>
              </a:rPr>
              <a:t> </a:t>
            </a:r>
            <a:r>
              <a:rPr dirty="0" sz="1800" spc="-5" b="1">
                <a:solidFill>
                  <a:srgbClr val="851691"/>
                </a:solidFill>
                <a:latin typeface="Calibri"/>
                <a:cs typeface="Calibri"/>
              </a:rPr>
              <a:t>ft</a:t>
            </a:r>
            <a:r>
              <a:rPr dirty="0" sz="1800" spc="-5" b="1">
                <a:latin typeface="Calibri"/>
                <a:cs typeface="Calibri"/>
              </a:rPr>
              <a:t>.play());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464465" y="173736"/>
            <a:ext cx="3787140" cy="5588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500" spc="-10" b="0">
                <a:latin typeface="Times New Roman"/>
                <a:cs typeface="Times New Roman"/>
              </a:rPr>
              <a:t>FadeTransitionDemo</a:t>
            </a:r>
            <a:endParaRPr sz="35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0">
              <a:lnSpc>
                <a:spcPts val="1630"/>
              </a:lnSpc>
            </a:pPr>
            <a:fld id="{81D60167-4931-47E6-BA6A-407CBD079E47}" type="slidenum">
              <a:rPr dirty="0"/>
              <a:t>17</a:t>
            </a:fld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84486" y="446532"/>
            <a:ext cx="3375025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ShowCircle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54941" y="1532635"/>
            <a:ext cx="8074659" cy="404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 b="1">
                <a:solidFill>
                  <a:srgbClr val="CC7832"/>
                </a:solidFill>
                <a:latin typeface="Calibri"/>
                <a:cs typeface="Calibri"/>
              </a:rPr>
              <a:t>public</a:t>
            </a:r>
            <a:r>
              <a:rPr dirty="0" sz="2400" spc="-30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400" spc="-10" b="1">
                <a:solidFill>
                  <a:srgbClr val="CC7832"/>
                </a:solidFill>
                <a:latin typeface="Calibri"/>
                <a:cs typeface="Calibri"/>
              </a:rPr>
              <a:t>void</a:t>
            </a:r>
            <a:r>
              <a:rPr dirty="0" sz="2400" spc="-20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400" spc="-10" b="1">
                <a:solidFill>
                  <a:srgbClr val="FFC66D"/>
                </a:solidFill>
                <a:latin typeface="Calibri"/>
                <a:cs typeface="Calibri"/>
              </a:rPr>
              <a:t>start</a:t>
            </a:r>
            <a:r>
              <a:rPr dirty="0" sz="2400" spc="-10" b="1">
                <a:latin typeface="Calibri"/>
                <a:cs typeface="Calibri"/>
              </a:rPr>
              <a:t>(Stage</a:t>
            </a:r>
            <a:r>
              <a:rPr dirty="0" sz="2400" spc="-15" b="1">
                <a:latin typeface="Calibri"/>
                <a:cs typeface="Calibri"/>
              </a:rPr>
              <a:t> </a:t>
            </a:r>
            <a:r>
              <a:rPr dirty="0" sz="2400" spc="-5" b="1">
                <a:latin typeface="Calibri"/>
                <a:cs typeface="Calibri"/>
              </a:rPr>
              <a:t>primaryStage)</a:t>
            </a:r>
            <a:r>
              <a:rPr dirty="0" sz="2400" spc="-20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{</a:t>
            </a:r>
            <a:endParaRPr sz="2400">
              <a:latin typeface="Calibri"/>
              <a:cs typeface="Calibri"/>
            </a:endParaRPr>
          </a:p>
          <a:p>
            <a:pPr marL="285750">
              <a:lnSpc>
                <a:spcPct val="100000"/>
              </a:lnSpc>
            </a:pPr>
            <a:r>
              <a:rPr dirty="0" sz="2400" b="1">
                <a:solidFill>
                  <a:srgbClr val="808080"/>
                </a:solidFill>
                <a:latin typeface="Calibri"/>
                <a:cs typeface="Calibri"/>
              </a:rPr>
              <a:t>//</a:t>
            </a:r>
            <a:r>
              <a:rPr dirty="0" sz="2400" spc="-5" b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2400" spc="-15" b="1">
                <a:solidFill>
                  <a:srgbClr val="808080"/>
                </a:solidFill>
                <a:latin typeface="Calibri"/>
                <a:cs typeface="Calibri"/>
              </a:rPr>
              <a:t>Create</a:t>
            </a:r>
            <a:r>
              <a:rPr dirty="0" sz="2400" spc="-5" b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808080"/>
                </a:solidFill>
                <a:latin typeface="Calibri"/>
                <a:cs typeface="Calibri"/>
              </a:rPr>
              <a:t>a</a:t>
            </a:r>
            <a:r>
              <a:rPr dirty="0" sz="2400" spc="-5" b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2400" spc="-15" b="1">
                <a:solidFill>
                  <a:srgbClr val="808080"/>
                </a:solidFill>
                <a:latin typeface="Calibri"/>
                <a:cs typeface="Calibri"/>
              </a:rPr>
              <a:t>circle</a:t>
            </a:r>
            <a:r>
              <a:rPr dirty="0" sz="2400" spc="-5" b="1">
                <a:solidFill>
                  <a:srgbClr val="808080"/>
                </a:solidFill>
                <a:latin typeface="Calibri"/>
                <a:cs typeface="Calibri"/>
              </a:rPr>
              <a:t> and set</a:t>
            </a:r>
            <a:r>
              <a:rPr dirty="0" sz="2400" b="1">
                <a:solidFill>
                  <a:srgbClr val="808080"/>
                </a:solidFill>
                <a:latin typeface="Calibri"/>
                <a:cs typeface="Calibri"/>
              </a:rPr>
              <a:t> its </a:t>
            </a:r>
            <a:r>
              <a:rPr dirty="0" sz="2400" spc="-10" b="1">
                <a:solidFill>
                  <a:srgbClr val="808080"/>
                </a:solidFill>
                <a:latin typeface="Calibri"/>
                <a:cs typeface="Calibri"/>
              </a:rPr>
              <a:t>properties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350">
              <a:latin typeface="Calibri"/>
              <a:cs typeface="Calibri"/>
            </a:endParaRPr>
          </a:p>
          <a:p>
            <a:pPr marL="285750" marR="3515360">
              <a:lnSpc>
                <a:spcPct val="100800"/>
              </a:lnSpc>
            </a:pPr>
            <a:r>
              <a:rPr dirty="0" sz="2400" b="1">
                <a:solidFill>
                  <a:srgbClr val="808080"/>
                </a:solidFill>
                <a:latin typeface="Calibri"/>
                <a:cs typeface="Calibri"/>
              </a:rPr>
              <a:t>// </a:t>
            </a:r>
            <a:r>
              <a:rPr dirty="0" sz="2400" spc="-15" b="1">
                <a:solidFill>
                  <a:srgbClr val="808080"/>
                </a:solidFill>
                <a:latin typeface="Calibri"/>
                <a:cs typeface="Calibri"/>
              </a:rPr>
              <a:t>Create </a:t>
            </a:r>
            <a:r>
              <a:rPr dirty="0" sz="2400" b="1">
                <a:solidFill>
                  <a:srgbClr val="808080"/>
                </a:solidFill>
                <a:latin typeface="Calibri"/>
                <a:cs typeface="Calibri"/>
              </a:rPr>
              <a:t>a </a:t>
            </a:r>
            <a:r>
              <a:rPr dirty="0" sz="2400" spc="-5" b="1">
                <a:solidFill>
                  <a:srgbClr val="808080"/>
                </a:solidFill>
                <a:latin typeface="Calibri"/>
                <a:cs typeface="Calibri"/>
              </a:rPr>
              <a:t>pane </a:t>
            </a:r>
            <a:r>
              <a:rPr dirty="0" sz="2400" spc="-10" b="1">
                <a:solidFill>
                  <a:srgbClr val="808080"/>
                </a:solidFill>
                <a:latin typeface="Calibri"/>
                <a:cs typeface="Calibri"/>
              </a:rPr>
              <a:t>to </a:t>
            </a:r>
            <a:r>
              <a:rPr dirty="0" sz="2400" spc="-5" b="1">
                <a:solidFill>
                  <a:srgbClr val="808080"/>
                </a:solidFill>
                <a:latin typeface="Calibri"/>
                <a:cs typeface="Calibri"/>
              </a:rPr>
              <a:t>hold </a:t>
            </a:r>
            <a:r>
              <a:rPr dirty="0" sz="2400" b="1">
                <a:solidFill>
                  <a:srgbClr val="808080"/>
                </a:solidFill>
                <a:latin typeface="Calibri"/>
                <a:cs typeface="Calibri"/>
              </a:rPr>
              <a:t>the </a:t>
            </a:r>
            <a:r>
              <a:rPr dirty="0" sz="2400" spc="-15" b="1">
                <a:solidFill>
                  <a:srgbClr val="808080"/>
                </a:solidFill>
                <a:latin typeface="Calibri"/>
                <a:cs typeface="Calibri"/>
              </a:rPr>
              <a:t>circle </a:t>
            </a:r>
            <a:r>
              <a:rPr dirty="0" sz="2400" spc="-530" b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2400" spc="-15" b="1">
                <a:latin typeface="Calibri"/>
                <a:cs typeface="Calibri"/>
              </a:rPr>
              <a:t>Pane</a:t>
            </a:r>
            <a:r>
              <a:rPr dirty="0" sz="2400" spc="-10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pane</a:t>
            </a:r>
            <a:r>
              <a:rPr dirty="0" sz="2400" spc="-10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=</a:t>
            </a:r>
            <a:r>
              <a:rPr dirty="0" sz="2400" spc="-5" b="1">
                <a:latin typeface="Calibri"/>
                <a:cs typeface="Calibri"/>
              </a:rPr>
              <a:t> </a:t>
            </a:r>
            <a:r>
              <a:rPr dirty="0" sz="2400" spc="-5" b="1">
                <a:solidFill>
                  <a:srgbClr val="CC7832"/>
                </a:solidFill>
                <a:latin typeface="Calibri"/>
                <a:cs typeface="Calibri"/>
              </a:rPr>
              <a:t>new</a:t>
            </a:r>
            <a:r>
              <a:rPr dirty="0" sz="2400" spc="-15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400" spc="-10" b="1">
                <a:latin typeface="Calibri"/>
                <a:cs typeface="Calibri"/>
              </a:rPr>
              <a:t>Pane()</a:t>
            </a:r>
            <a:r>
              <a:rPr dirty="0" sz="2400" spc="-10" b="1">
                <a:solidFill>
                  <a:srgbClr val="CC7832"/>
                </a:solidFill>
                <a:latin typeface="Calibri"/>
                <a:cs typeface="Calibri"/>
              </a:rPr>
              <a:t>;</a:t>
            </a:r>
            <a:endParaRPr sz="2400">
              <a:latin typeface="Calibri"/>
              <a:cs typeface="Calibri"/>
            </a:endParaRPr>
          </a:p>
          <a:p>
            <a:pPr marL="285750">
              <a:lnSpc>
                <a:spcPts val="2810"/>
              </a:lnSpc>
              <a:tabLst>
                <a:tab pos="2461260" algn="l"/>
                <a:tab pos="3966845" algn="l"/>
              </a:tabLst>
            </a:pPr>
            <a:r>
              <a:rPr dirty="0" sz="2400" spc="-5" b="1">
                <a:latin typeface="Calibri"/>
                <a:cs typeface="Calibri"/>
              </a:rPr>
              <a:t>pane.	().add(	</a:t>
            </a:r>
            <a:r>
              <a:rPr dirty="0" sz="2400" b="1">
                <a:latin typeface="Calibri"/>
                <a:cs typeface="Calibri"/>
              </a:rPr>
              <a:t>)</a:t>
            </a:r>
            <a:r>
              <a:rPr dirty="0" sz="2400" b="1">
                <a:solidFill>
                  <a:srgbClr val="CC7832"/>
                </a:solidFill>
                <a:latin typeface="Calibri"/>
                <a:cs typeface="Calibri"/>
              </a:rPr>
              <a:t>;</a:t>
            </a:r>
            <a:endParaRPr sz="2400">
              <a:latin typeface="Calibri"/>
              <a:cs typeface="Calibri"/>
            </a:endParaRPr>
          </a:p>
          <a:p>
            <a:pPr marL="1096645" marR="2479675" indent="-811530">
              <a:lnSpc>
                <a:spcPts val="2900"/>
              </a:lnSpc>
              <a:spcBef>
                <a:spcPts val="80"/>
              </a:spcBef>
              <a:tabLst>
                <a:tab pos="4187825" algn="l"/>
              </a:tabLst>
            </a:pPr>
            <a:r>
              <a:rPr dirty="0" sz="2400" b="1">
                <a:solidFill>
                  <a:srgbClr val="808080"/>
                </a:solidFill>
                <a:latin typeface="Calibri"/>
                <a:cs typeface="Calibri"/>
              </a:rPr>
              <a:t>// </a:t>
            </a:r>
            <a:r>
              <a:rPr dirty="0" sz="2400" spc="-15" b="1">
                <a:solidFill>
                  <a:srgbClr val="808080"/>
                </a:solidFill>
                <a:latin typeface="Calibri"/>
                <a:cs typeface="Calibri"/>
              </a:rPr>
              <a:t>Create </a:t>
            </a:r>
            <a:r>
              <a:rPr dirty="0" sz="2400" b="1">
                <a:solidFill>
                  <a:srgbClr val="808080"/>
                </a:solidFill>
                <a:latin typeface="Calibri"/>
                <a:cs typeface="Calibri"/>
              </a:rPr>
              <a:t>a </a:t>
            </a:r>
            <a:r>
              <a:rPr dirty="0" sz="2400" spc="-5" b="1">
                <a:solidFill>
                  <a:srgbClr val="808080"/>
                </a:solidFill>
                <a:latin typeface="Calibri"/>
                <a:cs typeface="Calibri"/>
              </a:rPr>
              <a:t>scene and place it in </a:t>
            </a:r>
            <a:r>
              <a:rPr dirty="0" sz="2400" b="1">
                <a:solidFill>
                  <a:srgbClr val="808080"/>
                </a:solidFill>
                <a:latin typeface="Calibri"/>
                <a:cs typeface="Calibri"/>
              </a:rPr>
              <a:t>the </a:t>
            </a:r>
            <a:r>
              <a:rPr dirty="0" sz="2400" spc="-15" b="1">
                <a:solidFill>
                  <a:srgbClr val="808080"/>
                </a:solidFill>
                <a:latin typeface="Calibri"/>
                <a:cs typeface="Calibri"/>
              </a:rPr>
              <a:t>stage </a:t>
            </a:r>
            <a:r>
              <a:rPr dirty="0" sz="2400" spc="-10" b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2400" spc="-5" b="1">
                <a:latin typeface="Calibri"/>
                <a:cs typeface="Calibri"/>
              </a:rPr>
              <a:t>scene</a:t>
            </a:r>
            <a:r>
              <a:rPr dirty="0" sz="2400" b="1">
                <a:latin typeface="Calibri"/>
                <a:cs typeface="Calibri"/>
              </a:rPr>
              <a:t> =</a:t>
            </a:r>
            <a:r>
              <a:rPr dirty="0" sz="2400" spc="5" b="1">
                <a:latin typeface="Calibri"/>
                <a:cs typeface="Calibri"/>
              </a:rPr>
              <a:t> </a:t>
            </a:r>
            <a:r>
              <a:rPr dirty="0" sz="2400" spc="-5" b="1">
                <a:solidFill>
                  <a:srgbClr val="CC7832"/>
                </a:solidFill>
                <a:latin typeface="Calibri"/>
                <a:cs typeface="Calibri"/>
              </a:rPr>
              <a:t>new</a:t>
            </a:r>
            <a:r>
              <a:rPr dirty="0" sz="2400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400" spc="-5" b="1">
                <a:latin typeface="Calibri"/>
                <a:cs typeface="Calibri"/>
              </a:rPr>
              <a:t>Scene(	</a:t>
            </a:r>
            <a:r>
              <a:rPr dirty="0" sz="2400" b="1">
                <a:solidFill>
                  <a:srgbClr val="CC7832"/>
                </a:solidFill>
                <a:latin typeface="Calibri"/>
                <a:cs typeface="Calibri"/>
              </a:rPr>
              <a:t>,</a:t>
            </a:r>
            <a:r>
              <a:rPr dirty="0" sz="2400" spc="-45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400" spc="-5" b="1">
                <a:solidFill>
                  <a:srgbClr val="6897BB"/>
                </a:solidFill>
                <a:latin typeface="Calibri"/>
                <a:cs typeface="Calibri"/>
              </a:rPr>
              <a:t>200</a:t>
            </a:r>
            <a:r>
              <a:rPr dirty="0" sz="2400" spc="-5" b="1">
                <a:solidFill>
                  <a:srgbClr val="CC7832"/>
                </a:solidFill>
                <a:latin typeface="Calibri"/>
                <a:cs typeface="Calibri"/>
              </a:rPr>
              <a:t>,</a:t>
            </a:r>
            <a:r>
              <a:rPr dirty="0" sz="2400" spc="-40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400" spc="-5" b="1">
                <a:solidFill>
                  <a:srgbClr val="6897BB"/>
                </a:solidFill>
                <a:latin typeface="Calibri"/>
                <a:cs typeface="Calibri"/>
              </a:rPr>
              <a:t>200</a:t>
            </a:r>
            <a:r>
              <a:rPr dirty="0" sz="2400" spc="-5" b="1">
                <a:latin typeface="Calibri"/>
                <a:cs typeface="Calibri"/>
              </a:rPr>
              <a:t>)</a:t>
            </a:r>
            <a:r>
              <a:rPr dirty="0" sz="2400" spc="-5" b="1">
                <a:solidFill>
                  <a:srgbClr val="CC7832"/>
                </a:solidFill>
                <a:latin typeface="Calibri"/>
                <a:cs typeface="Calibri"/>
              </a:rPr>
              <a:t>;</a:t>
            </a:r>
            <a:endParaRPr sz="2400">
              <a:latin typeface="Calibri"/>
              <a:cs typeface="Calibri"/>
            </a:endParaRPr>
          </a:p>
          <a:p>
            <a:pPr marL="285750">
              <a:lnSpc>
                <a:spcPts val="2810"/>
              </a:lnSpc>
              <a:tabLst>
                <a:tab pos="4754880" algn="l"/>
              </a:tabLst>
            </a:pPr>
            <a:r>
              <a:rPr dirty="0" sz="2400" spc="-5" b="1">
                <a:latin typeface="Calibri"/>
                <a:cs typeface="Calibri"/>
              </a:rPr>
              <a:t>primaryStage.setTitle(	</a:t>
            </a:r>
            <a:r>
              <a:rPr dirty="0" sz="2400" b="1">
                <a:latin typeface="Calibri"/>
                <a:cs typeface="Calibri"/>
              </a:rPr>
              <a:t>)</a:t>
            </a:r>
            <a:r>
              <a:rPr dirty="0" sz="2400" b="1">
                <a:solidFill>
                  <a:srgbClr val="CC7832"/>
                </a:solidFill>
                <a:latin typeface="Calibri"/>
                <a:cs typeface="Calibri"/>
              </a:rPr>
              <a:t>;</a:t>
            </a:r>
            <a:r>
              <a:rPr dirty="0" sz="2400" spc="-20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808080"/>
                </a:solidFill>
                <a:latin typeface="Calibri"/>
                <a:cs typeface="Calibri"/>
              </a:rPr>
              <a:t>//</a:t>
            </a:r>
            <a:r>
              <a:rPr dirty="0" sz="2400" spc="-15" b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2400" spc="-5" b="1">
                <a:solidFill>
                  <a:srgbClr val="808080"/>
                </a:solidFill>
                <a:latin typeface="Calibri"/>
                <a:cs typeface="Calibri"/>
              </a:rPr>
              <a:t>Set</a:t>
            </a:r>
            <a:r>
              <a:rPr dirty="0" sz="2400" spc="-15" b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808080"/>
                </a:solidFill>
                <a:latin typeface="Calibri"/>
                <a:cs typeface="Calibri"/>
              </a:rPr>
              <a:t>the</a:t>
            </a:r>
            <a:r>
              <a:rPr dirty="0" sz="2400" spc="-20" b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2400" spc="-15" b="1">
                <a:solidFill>
                  <a:srgbClr val="808080"/>
                </a:solidFill>
                <a:latin typeface="Calibri"/>
                <a:cs typeface="Calibri"/>
              </a:rPr>
              <a:t>stage</a:t>
            </a:r>
            <a:r>
              <a:rPr dirty="0" sz="2400" spc="-20" b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808080"/>
                </a:solidFill>
                <a:latin typeface="Calibri"/>
                <a:cs typeface="Calibri"/>
              </a:rPr>
              <a:t>title</a:t>
            </a:r>
            <a:endParaRPr sz="2400">
              <a:latin typeface="Calibri"/>
              <a:cs typeface="Calibri"/>
            </a:endParaRPr>
          </a:p>
          <a:p>
            <a:pPr marL="285750" marR="5080">
              <a:lnSpc>
                <a:spcPts val="2810"/>
              </a:lnSpc>
              <a:spcBef>
                <a:spcPts val="175"/>
              </a:spcBef>
              <a:tabLst>
                <a:tab pos="3997960" algn="l"/>
              </a:tabLst>
            </a:pPr>
            <a:r>
              <a:rPr dirty="0" sz="2400" spc="-5" b="1">
                <a:latin typeface="Calibri"/>
                <a:cs typeface="Calibri"/>
              </a:rPr>
              <a:t>primaryStage.setScene(	</a:t>
            </a:r>
            <a:r>
              <a:rPr dirty="0" sz="2400" b="1">
                <a:latin typeface="Calibri"/>
                <a:cs typeface="Calibri"/>
              </a:rPr>
              <a:t>)</a:t>
            </a:r>
            <a:r>
              <a:rPr dirty="0" sz="2400" b="1">
                <a:solidFill>
                  <a:srgbClr val="CC7832"/>
                </a:solidFill>
                <a:latin typeface="Calibri"/>
                <a:cs typeface="Calibri"/>
              </a:rPr>
              <a:t>;</a:t>
            </a:r>
            <a:r>
              <a:rPr dirty="0" sz="2400" spc="-15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808080"/>
                </a:solidFill>
                <a:latin typeface="Calibri"/>
                <a:cs typeface="Calibri"/>
              </a:rPr>
              <a:t>//</a:t>
            </a:r>
            <a:r>
              <a:rPr dirty="0" sz="2400" spc="-10" b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2400" spc="-5" b="1">
                <a:solidFill>
                  <a:srgbClr val="808080"/>
                </a:solidFill>
                <a:latin typeface="Calibri"/>
                <a:cs typeface="Calibri"/>
              </a:rPr>
              <a:t>Place</a:t>
            </a:r>
            <a:r>
              <a:rPr dirty="0" sz="2400" spc="-15" b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808080"/>
                </a:solidFill>
                <a:latin typeface="Calibri"/>
                <a:cs typeface="Calibri"/>
              </a:rPr>
              <a:t>the</a:t>
            </a:r>
            <a:r>
              <a:rPr dirty="0" sz="2400" spc="-15" b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2400" spc="-5" b="1">
                <a:solidFill>
                  <a:srgbClr val="808080"/>
                </a:solidFill>
                <a:latin typeface="Calibri"/>
                <a:cs typeface="Calibri"/>
              </a:rPr>
              <a:t>scene</a:t>
            </a:r>
            <a:r>
              <a:rPr dirty="0" sz="2400" spc="-15" b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2400" spc="-5" b="1">
                <a:solidFill>
                  <a:srgbClr val="808080"/>
                </a:solidFill>
                <a:latin typeface="Calibri"/>
                <a:cs typeface="Calibri"/>
              </a:rPr>
              <a:t>in</a:t>
            </a:r>
            <a:r>
              <a:rPr dirty="0" sz="2400" spc="-10" b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808080"/>
                </a:solidFill>
                <a:latin typeface="Calibri"/>
                <a:cs typeface="Calibri"/>
              </a:rPr>
              <a:t>the</a:t>
            </a:r>
            <a:r>
              <a:rPr dirty="0" sz="2400" spc="-15" b="1">
                <a:solidFill>
                  <a:srgbClr val="808080"/>
                </a:solidFill>
                <a:latin typeface="Calibri"/>
                <a:cs typeface="Calibri"/>
              </a:rPr>
              <a:t> stage </a:t>
            </a:r>
            <a:r>
              <a:rPr dirty="0" sz="2400" spc="-530" b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2400" spc="-5" b="1">
                <a:latin typeface="Calibri"/>
                <a:cs typeface="Calibri"/>
              </a:rPr>
              <a:t>primaryStage.show()</a:t>
            </a:r>
            <a:r>
              <a:rPr dirty="0" sz="2400" spc="-5" b="1">
                <a:solidFill>
                  <a:srgbClr val="CC7832"/>
                </a:solidFill>
                <a:latin typeface="Calibri"/>
                <a:cs typeface="Calibri"/>
              </a:rPr>
              <a:t>;</a:t>
            </a:r>
            <a:r>
              <a:rPr dirty="0" sz="2400" spc="-10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808080"/>
                </a:solidFill>
                <a:latin typeface="Calibri"/>
                <a:cs typeface="Calibri"/>
              </a:rPr>
              <a:t>// </a:t>
            </a:r>
            <a:r>
              <a:rPr dirty="0" sz="2400" spc="-10" b="1">
                <a:solidFill>
                  <a:srgbClr val="808080"/>
                </a:solidFill>
                <a:latin typeface="Calibri"/>
                <a:cs typeface="Calibri"/>
              </a:rPr>
              <a:t>Display </a:t>
            </a:r>
            <a:r>
              <a:rPr dirty="0" sz="2400" b="1">
                <a:solidFill>
                  <a:srgbClr val="808080"/>
                </a:solidFill>
                <a:latin typeface="Calibri"/>
                <a:cs typeface="Calibri"/>
              </a:rPr>
              <a:t>the</a:t>
            </a:r>
            <a:r>
              <a:rPr dirty="0" sz="2400" spc="-5" b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2400" spc="-15" b="1">
                <a:solidFill>
                  <a:srgbClr val="808080"/>
                </a:solidFill>
                <a:latin typeface="Calibri"/>
                <a:cs typeface="Calibri"/>
              </a:rPr>
              <a:t>stage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630"/>
              </a:lnSpc>
            </a:pPr>
            <a:r>
              <a:rPr dirty="0"/>
              <a:t>157</a:t>
            </a: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60254" y="7619"/>
            <a:ext cx="2024380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55" b="0">
                <a:latin typeface="Times New Roman"/>
                <a:cs typeface="Times New Roman"/>
              </a:rPr>
              <a:t>T</a:t>
            </a:r>
            <a:r>
              <a:rPr dirty="0" b="0">
                <a:latin typeface="Times New Roman"/>
                <a:cs typeface="Times New Roman"/>
              </a:rPr>
              <a:t>im</a:t>
            </a:r>
            <a:r>
              <a:rPr dirty="0" spc="-5" b="0">
                <a:latin typeface="Times New Roman"/>
                <a:cs typeface="Times New Roman"/>
              </a:rPr>
              <a:t>e</a:t>
            </a:r>
            <a:r>
              <a:rPr dirty="0" b="0">
                <a:latin typeface="Times New Roman"/>
                <a:cs typeface="Times New Roman"/>
              </a:rPr>
              <a:t>line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07975" y="1088643"/>
            <a:ext cx="8424545" cy="3271520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469900" marR="5080" indent="-457200">
              <a:lnSpc>
                <a:spcPct val="100699"/>
              </a:lnSpc>
              <a:spcBef>
                <a:spcPts val="75"/>
              </a:spcBef>
              <a:buSzPct val="75000"/>
              <a:buFont typeface="Wingdings"/>
              <a:buChar char="■"/>
              <a:tabLst>
                <a:tab pos="469265" algn="l"/>
                <a:tab pos="469900" algn="l"/>
              </a:tabLst>
            </a:pPr>
            <a:r>
              <a:rPr dirty="0" sz="2800" spc="-20" b="1">
                <a:latin typeface="Times New Roman"/>
                <a:cs typeface="Times New Roman"/>
              </a:rPr>
              <a:t>PathTransition</a:t>
            </a:r>
            <a:r>
              <a:rPr dirty="0" sz="2800" spc="15" b="1">
                <a:latin typeface="Times New Roman"/>
                <a:cs typeface="Times New Roman"/>
              </a:rPr>
              <a:t> </a:t>
            </a:r>
            <a:r>
              <a:rPr dirty="0" sz="2800" spc="-5">
                <a:latin typeface="Times New Roman"/>
                <a:cs typeface="Times New Roman"/>
              </a:rPr>
              <a:t>and</a:t>
            </a:r>
            <a:r>
              <a:rPr dirty="0" sz="2800" spc="10">
                <a:latin typeface="Times New Roman"/>
                <a:cs typeface="Times New Roman"/>
              </a:rPr>
              <a:t> </a:t>
            </a:r>
            <a:r>
              <a:rPr dirty="0" sz="2800" spc="-20" b="1">
                <a:latin typeface="Times New Roman"/>
                <a:cs typeface="Times New Roman"/>
              </a:rPr>
              <a:t>FadeTransition</a:t>
            </a:r>
            <a:r>
              <a:rPr dirty="0" sz="2800" spc="20" b="1">
                <a:latin typeface="Times New Roman"/>
                <a:cs typeface="Times New Roman"/>
              </a:rPr>
              <a:t> </a:t>
            </a:r>
            <a:r>
              <a:rPr dirty="0" sz="2800" spc="-5">
                <a:latin typeface="Times New Roman"/>
                <a:cs typeface="Times New Roman"/>
              </a:rPr>
              <a:t>define</a:t>
            </a:r>
            <a:r>
              <a:rPr dirty="0" sz="2800" spc="5">
                <a:latin typeface="Times New Roman"/>
                <a:cs typeface="Times New Roman"/>
              </a:rPr>
              <a:t> </a:t>
            </a:r>
            <a:r>
              <a:rPr dirty="0" sz="2800" spc="-10">
                <a:latin typeface="Times New Roman"/>
                <a:cs typeface="Times New Roman"/>
              </a:rPr>
              <a:t>specialized </a:t>
            </a:r>
            <a:r>
              <a:rPr dirty="0" sz="2800" spc="-685">
                <a:latin typeface="Times New Roman"/>
                <a:cs typeface="Times New Roman"/>
              </a:rPr>
              <a:t> </a:t>
            </a:r>
            <a:r>
              <a:rPr dirty="0" sz="2800" spc="-5">
                <a:latin typeface="Times New Roman"/>
                <a:cs typeface="Times New Roman"/>
              </a:rPr>
              <a:t>animations.</a:t>
            </a:r>
            <a:endParaRPr sz="2800">
              <a:latin typeface="Times New Roman"/>
              <a:cs typeface="Times New Roman"/>
            </a:endParaRPr>
          </a:p>
          <a:p>
            <a:pPr marL="469900" marR="1186815" indent="-457200">
              <a:lnSpc>
                <a:spcPct val="101400"/>
              </a:lnSpc>
              <a:spcBef>
                <a:spcPts val="600"/>
              </a:spcBef>
              <a:buSzPct val="75000"/>
              <a:buFont typeface="Wingdings"/>
              <a:buChar char="■"/>
              <a:tabLst>
                <a:tab pos="469265" algn="l"/>
                <a:tab pos="469900" algn="l"/>
              </a:tabLst>
            </a:pPr>
            <a:r>
              <a:rPr dirty="0" sz="2800">
                <a:latin typeface="Times New Roman"/>
                <a:cs typeface="Times New Roman"/>
              </a:rPr>
              <a:t>The </a:t>
            </a:r>
            <a:r>
              <a:rPr dirty="0" sz="2800" spc="-10" b="1">
                <a:latin typeface="Times New Roman"/>
                <a:cs typeface="Times New Roman"/>
              </a:rPr>
              <a:t>Timeline </a:t>
            </a:r>
            <a:r>
              <a:rPr dirty="0" sz="2800" spc="-10">
                <a:latin typeface="Times New Roman"/>
                <a:cs typeface="Times New Roman"/>
              </a:rPr>
              <a:t>class can </a:t>
            </a:r>
            <a:r>
              <a:rPr dirty="0" sz="2800">
                <a:latin typeface="Times New Roman"/>
                <a:cs typeface="Times New Roman"/>
              </a:rPr>
              <a:t>be </a:t>
            </a:r>
            <a:r>
              <a:rPr dirty="0" sz="2800" spc="-5">
                <a:latin typeface="Times New Roman"/>
                <a:cs typeface="Times New Roman"/>
              </a:rPr>
              <a:t>used to </a:t>
            </a:r>
            <a:r>
              <a:rPr dirty="0" sz="2800">
                <a:latin typeface="Times New Roman"/>
                <a:cs typeface="Times New Roman"/>
              </a:rPr>
              <a:t>program </a:t>
            </a:r>
            <a:r>
              <a:rPr dirty="0" sz="2800" spc="-5">
                <a:latin typeface="Times New Roman"/>
                <a:cs typeface="Times New Roman"/>
              </a:rPr>
              <a:t>any </a:t>
            </a:r>
            <a:r>
              <a:rPr dirty="0" sz="2800" spc="-685">
                <a:latin typeface="Times New Roman"/>
                <a:cs typeface="Times New Roman"/>
              </a:rPr>
              <a:t> </a:t>
            </a:r>
            <a:r>
              <a:rPr dirty="0" sz="2800" spc="-5">
                <a:latin typeface="Times New Roman"/>
                <a:cs typeface="Times New Roman"/>
              </a:rPr>
              <a:t>animation using </a:t>
            </a:r>
            <a:r>
              <a:rPr dirty="0" sz="2800">
                <a:latin typeface="Times New Roman"/>
                <a:cs typeface="Times New Roman"/>
              </a:rPr>
              <a:t>one</a:t>
            </a:r>
            <a:r>
              <a:rPr dirty="0" sz="2800" spc="-15">
                <a:latin typeface="Times New Roman"/>
                <a:cs typeface="Times New Roman"/>
              </a:rPr>
              <a:t> </a:t>
            </a:r>
            <a:r>
              <a:rPr dirty="0" sz="2800">
                <a:latin typeface="Times New Roman"/>
                <a:cs typeface="Times New Roman"/>
              </a:rPr>
              <a:t>or more</a:t>
            </a:r>
            <a:r>
              <a:rPr dirty="0" sz="2800" spc="-15">
                <a:latin typeface="Times New Roman"/>
                <a:cs typeface="Times New Roman"/>
              </a:rPr>
              <a:t> </a:t>
            </a:r>
            <a:r>
              <a:rPr dirty="0" sz="2800" spc="-5" b="1">
                <a:latin typeface="Times New Roman"/>
                <a:cs typeface="Times New Roman"/>
              </a:rPr>
              <a:t>KeyFrame</a:t>
            </a:r>
            <a:r>
              <a:rPr dirty="0" sz="2800" spc="-5">
                <a:latin typeface="Times New Roman"/>
                <a:cs typeface="Times New Roman"/>
              </a:rPr>
              <a:t>s.</a:t>
            </a:r>
            <a:endParaRPr sz="2800">
              <a:latin typeface="Times New Roman"/>
              <a:cs typeface="Times New Roman"/>
            </a:endParaRPr>
          </a:p>
          <a:p>
            <a:pPr marL="469900" marR="91440" indent="-457200">
              <a:lnSpc>
                <a:spcPts val="3310"/>
              </a:lnSpc>
              <a:spcBef>
                <a:spcPts val="775"/>
              </a:spcBef>
              <a:buSzPct val="75000"/>
              <a:buFont typeface="Wingdings"/>
              <a:buChar char="■"/>
              <a:tabLst>
                <a:tab pos="469265" algn="l"/>
                <a:tab pos="469900" algn="l"/>
              </a:tabLst>
            </a:pPr>
            <a:r>
              <a:rPr dirty="0" sz="2800" spc="-5">
                <a:latin typeface="Times New Roman"/>
                <a:cs typeface="Times New Roman"/>
              </a:rPr>
              <a:t>Each </a:t>
            </a:r>
            <a:r>
              <a:rPr dirty="0" sz="2800" spc="-5" b="1">
                <a:latin typeface="Times New Roman"/>
                <a:cs typeface="Times New Roman"/>
              </a:rPr>
              <a:t>KeyFrame </a:t>
            </a:r>
            <a:r>
              <a:rPr dirty="0" sz="2800" spc="-5">
                <a:latin typeface="Times New Roman"/>
                <a:cs typeface="Times New Roman"/>
              </a:rPr>
              <a:t>is </a:t>
            </a:r>
            <a:r>
              <a:rPr dirty="0" sz="2800" spc="-10">
                <a:latin typeface="Times New Roman"/>
                <a:cs typeface="Times New Roman"/>
              </a:rPr>
              <a:t>executed </a:t>
            </a:r>
            <a:r>
              <a:rPr dirty="0" sz="2800" spc="-5">
                <a:latin typeface="Times New Roman"/>
                <a:cs typeface="Times New Roman"/>
              </a:rPr>
              <a:t>sequentially at </a:t>
            </a:r>
            <a:r>
              <a:rPr dirty="0" sz="2800">
                <a:latin typeface="Times New Roman"/>
                <a:cs typeface="Times New Roman"/>
              </a:rPr>
              <a:t>a </a:t>
            </a:r>
            <a:r>
              <a:rPr dirty="0" sz="2800" spc="-5">
                <a:latin typeface="Times New Roman"/>
                <a:cs typeface="Times New Roman"/>
              </a:rPr>
              <a:t>specified </a:t>
            </a:r>
            <a:r>
              <a:rPr dirty="0" sz="2800" spc="-685">
                <a:latin typeface="Times New Roman"/>
                <a:cs typeface="Times New Roman"/>
              </a:rPr>
              <a:t> </a:t>
            </a:r>
            <a:r>
              <a:rPr dirty="0" sz="2800" spc="-5">
                <a:latin typeface="Times New Roman"/>
                <a:cs typeface="Times New Roman"/>
              </a:rPr>
              <a:t>time</a:t>
            </a:r>
            <a:r>
              <a:rPr dirty="0" sz="2800" spc="-15">
                <a:latin typeface="Times New Roman"/>
                <a:cs typeface="Times New Roman"/>
              </a:rPr>
              <a:t> </a:t>
            </a:r>
            <a:r>
              <a:rPr dirty="0" sz="2800" spc="-5">
                <a:latin typeface="Times New Roman"/>
                <a:cs typeface="Times New Roman"/>
              </a:rPr>
              <a:t>interval.</a:t>
            </a:r>
            <a:endParaRPr sz="2800">
              <a:latin typeface="Times New Roman"/>
              <a:cs typeface="Times New Roman"/>
            </a:endParaRPr>
          </a:p>
          <a:p>
            <a:pPr marL="469900" indent="-457200">
              <a:lnSpc>
                <a:spcPct val="100000"/>
              </a:lnSpc>
              <a:spcBef>
                <a:spcPts val="645"/>
              </a:spcBef>
              <a:buSzPct val="75000"/>
              <a:buFont typeface="Wingdings"/>
              <a:buChar char="■"/>
              <a:tabLst>
                <a:tab pos="469265" algn="l"/>
                <a:tab pos="469900" algn="l"/>
              </a:tabLst>
            </a:pPr>
            <a:r>
              <a:rPr dirty="0" sz="2800" spc="-10" b="1">
                <a:latin typeface="Times New Roman"/>
                <a:cs typeface="Times New Roman"/>
              </a:rPr>
              <a:t>Timeline</a:t>
            </a:r>
            <a:r>
              <a:rPr dirty="0" sz="2800" spc="-25" b="1">
                <a:latin typeface="Times New Roman"/>
                <a:cs typeface="Times New Roman"/>
              </a:rPr>
              <a:t> </a:t>
            </a:r>
            <a:r>
              <a:rPr dirty="0" sz="2800" spc="-5">
                <a:latin typeface="Times New Roman"/>
                <a:cs typeface="Times New Roman"/>
              </a:rPr>
              <a:t>inherits</a:t>
            </a:r>
            <a:r>
              <a:rPr dirty="0" sz="2800" spc="-15">
                <a:latin typeface="Times New Roman"/>
                <a:cs typeface="Times New Roman"/>
              </a:rPr>
              <a:t> </a:t>
            </a:r>
            <a:r>
              <a:rPr dirty="0" sz="2800">
                <a:latin typeface="Times New Roman"/>
                <a:cs typeface="Times New Roman"/>
              </a:rPr>
              <a:t>from</a:t>
            </a:r>
            <a:r>
              <a:rPr dirty="0" sz="2800" spc="-15">
                <a:latin typeface="Times New Roman"/>
                <a:cs typeface="Times New Roman"/>
              </a:rPr>
              <a:t> </a:t>
            </a:r>
            <a:r>
              <a:rPr dirty="0" sz="2800" b="1">
                <a:latin typeface="Times New Roman"/>
                <a:cs typeface="Times New Roman"/>
              </a:rPr>
              <a:t>Animation</a:t>
            </a:r>
            <a:r>
              <a:rPr dirty="0" sz="2800">
                <a:latin typeface="Times New Roman"/>
                <a:cs typeface="Times New Roman"/>
              </a:rPr>
              <a:t>.</a:t>
            </a:r>
            <a:endParaRPr sz="2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41949" y="7619"/>
            <a:ext cx="3860165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b="0">
                <a:latin typeface="Times New Roman"/>
                <a:cs typeface="Times New Roman"/>
              </a:rPr>
              <a:t>Clo</a:t>
            </a:r>
            <a:r>
              <a:rPr dirty="0" spc="-5" b="0">
                <a:latin typeface="Times New Roman"/>
                <a:cs typeface="Times New Roman"/>
              </a:rPr>
              <a:t>c</a:t>
            </a:r>
            <a:r>
              <a:rPr dirty="0" b="0">
                <a:latin typeface="Times New Roman"/>
                <a:cs typeface="Times New Roman"/>
              </a:rPr>
              <a:t>k</a:t>
            </a:r>
            <a:r>
              <a:rPr dirty="0" spc="-245" b="0">
                <a:latin typeface="Times New Roman"/>
                <a:cs typeface="Times New Roman"/>
              </a:rPr>
              <a:t> </a:t>
            </a:r>
            <a:r>
              <a:rPr dirty="0" spc="-5" b="0">
                <a:latin typeface="Times New Roman"/>
                <a:cs typeface="Times New Roman"/>
              </a:rPr>
              <a:t>A</a:t>
            </a:r>
            <a:r>
              <a:rPr dirty="0" b="0">
                <a:latin typeface="Times New Roman"/>
                <a:cs typeface="Times New Roman"/>
              </a:rPr>
              <a:t>nim</a:t>
            </a:r>
            <a:r>
              <a:rPr dirty="0" spc="-5" b="0">
                <a:latin typeface="Times New Roman"/>
                <a:cs typeface="Times New Roman"/>
              </a:rPr>
              <a:t>a</a:t>
            </a:r>
            <a:r>
              <a:rPr dirty="0" b="0">
                <a:latin typeface="Times New Roman"/>
                <a:cs typeface="Times New Roman"/>
              </a:rPr>
              <a:t>tion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59112" y="1454150"/>
            <a:ext cx="3024187" cy="327660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429000" y="5181600"/>
            <a:ext cx="2322830" cy="381000"/>
          </a:xfrm>
          <a:prstGeom prst="rect">
            <a:avLst/>
          </a:prstGeom>
          <a:solidFill>
            <a:srgbClr val="92D050"/>
          </a:solidFill>
        </p:spPr>
        <p:txBody>
          <a:bodyPr wrap="square" lIns="0" tIns="32384" rIns="0" bIns="0" rtlCol="0" vert="horz">
            <a:spAutoFit/>
          </a:bodyPr>
          <a:lstStyle/>
          <a:p>
            <a:pPr marL="315595">
              <a:lnSpc>
                <a:spcPct val="100000"/>
              </a:lnSpc>
              <a:spcBef>
                <a:spcPts val="254"/>
              </a:spcBef>
            </a:pPr>
            <a:r>
              <a:rPr dirty="0" sz="2000" spc="-5">
                <a:latin typeface="Times New Roman"/>
                <a:cs typeface="Times New Roman"/>
              </a:rPr>
              <a:t>ClockAnimation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630"/>
              </a:lnSpc>
            </a:pPr>
            <a:r>
              <a:rPr dirty="0"/>
              <a:t>158</a:t>
            </a:r>
          </a:p>
        </p:txBody>
      </p: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630"/>
              </a:lnSpc>
            </a:pPr>
            <a:r>
              <a:rPr dirty="0"/>
              <a:t>159</a:t>
            </a:r>
          </a:p>
        </p:txBody>
      </p:sp>
      <p:sp>
        <p:nvSpPr>
          <p:cNvPr id="2" name="object 2"/>
          <p:cNvSpPr txBox="1"/>
          <p:nvPr/>
        </p:nvSpPr>
        <p:spPr>
          <a:xfrm>
            <a:off x="1145539" y="935227"/>
            <a:ext cx="6278245" cy="49606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2125"/>
              </a:lnSpc>
              <a:spcBef>
                <a:spcPts val="100"/>
              </a:spcBef>
            </a:pPr>
            <a:r>
              <a:rPr dirty="0" sz="1800" spc="-10" b="1">
                <a:solidFill>
                  <a:srgbClr val="0033B3"/>
                </a:solidFill>
                <a:latin typeface="Calibri"/>
                <a:cs typeface="Calibri"/>
              </a:rPr>
              <a:t>public</a:t>
            </a:r>
            <a:r>
              <a:rPr dirty="0" sz="1800" spc="10" b="1">
                <a:solidFill>
                  <a:srgbClr val="0033B3"/>
                </a:solidFill>
                <a:latin typeface="Calibri"/>
                <a:cs typeface="Calibri"/>
              </a:rPr>
              <a:t> </a:t>
            </a:r>
            <a:r>
              <a:rPr dirty="0" sz="1800" spc="-10" b="1">
                <a:solidFill>
                  <a:srgbClr val="0033B3"/>
                </a:solidFill>
                <a:latin typeface="Calibri"/>
                <a:cs typeface="Calibri"/>
              </a:rPr>
              <a:t>class</a:t>
            </a:r>
            <a:r>
              <a:rPr dirty="0" sz="1800" spc="10" b="1">
                <a:solidFill>
                  <a:srgbClr val="0033B3"/>
                </a:solidFill>
                <a:latin typeface="Calibri"/>
                <a:cs typeface="Calibri"/>
              </a:rPr>
              <a:t> </a:t>
            </a:r>
            <a:r>
              <a:rPr dirty="0" sz="1800" spc="-10" b="1">
                <a:latin typeface="Calibri"/>
                <a:cs typeface="Calibri"/>
              </a:rPr>
              <a:t>ClockAnimation</a:t>
            </a:r>
            <a:r>
              <a:rPr dirty="0" sz="1800" spc="15" b="1">
                <a:latin typeface="Calibri"/>
                <a:cs typeface="Calibri"/>
              </a:rPr>
              <a:t> </a:t>
            </a:r>
            <a:r>
              <a:rPr dirty="0" sz="1800" spc="-15" b="1">
                <a:solidFill>
                  <a:srgbClr val="0033B3"/>
                </a:solidFill>
                <a:latin typeface="Calibri"/>
                <a:cs typeface="Calibri"/>
              </a:rPr>
              <a:t>extends</a:t>
            </a:r>
            <a:r>
              <a:rPr dirty="0" sz="1800" spc="5" b="1">
                <a:solidFill>
                  <a:srgbClr val="0033B3"/>
                </a:solidFill>
                <a:latin typeface="Calibri"/>
                <a:cs typeface="Calibri"/>
              </a:rPr>
              <a:t> </a:t>
            </a:r>
            <a:r>
              <a:rPr dirty="0" sz="1800" spc="-10" b="1">
                <a:latin typeface="Calibri"/>
                <a:cs typeface="Calibri"/>
              </a:rPr>
              <a:t>Application</a:t>
            </a:r>
            <a:r>
              <a:rPr dirty="0" sz="1800" spc="5" b="1">
                <a:latin typeface="Calibri"/>
                <a:cs typeface="Calibri"/>
              </a:rPr>
              <a:t> </a:t>
            </a:r>
            <a:r>
              <a:rPr dirty="0" sz="1800" b="1">
                <a:latin typeface="Calibri"/>
                <a:cs typeface="Calibri"/>
              </a:rPr>
              <a:t>{</a:t>
            </a:r>
            <a:endParaRPr sz="1800">
              <a:latin typeface="Calibri"/>
              <a:cs typeface="Calibri"/>
            </a:endParaRPr>
          </a:p>
          <a:p>
            <a:pPr marL="222250">
              <a:lnSpc>
                <a:spcPts val="2125"/>
              </a:lnSpc>
            </a:pPr>
            <a:r>
              <a:rPr dirty="0" sz="1800" spc="-10" b="1">
                <a:solidFill>
                  <a:srgbClr val="9E880D"/>
                </a:solidFill>
                <a:latin typeface="Calibri"/>
                <a:cs typeface="Calibri"/>
              </a:rPr>
              <a:t>@Override</a:t>
            </a:r>
            <a:r>
              <a:rPr dirty="0" sz="1800" b="1">
                <a:solidFill>
                  <a:srgbClr val="9E880D"/>
                </a:solidFill>
                <a:latin typeface="Calibri"/>
                <a:cs typeface="Calibri"/>
              </a:rPr>
              <a:t> </a:t>
            </a:r>
            <a:r>
              <a:rPr dirty="0" sz="1800" b="1" i="1">
                <a:solidFill>
                  <a:srgbClr val="8C8C8C"/>
                </a:solidFill>
                <a:latin typeface="Calibri"/>
                <a:cs typeface="Calibri"/>
              </a:rPr>
              <a:t>//</a:t>
            </a:r>
            <a:r>
              <a:rPr dirty="0" sz="1800" spc="10" b="1" i="1">
                <a:solidFill>
                  <a:srgbClr val="8C8C8C"/>
                </a:solidFill>
                <a:latin typeface="Calibri"/>
                <a:cs typeface="Calibri"/>
              </a:rPr>
              <a:t> </a:t>
            </a:r>
            <a:r>
              <a:rPr dirty="0" sz="1800" spc="-5" b="1" i="1">
                <a:solidFill>
                  <a:srgbClr val="8C8C8C"/>
                </a:solidFill>
                <a:latin typeface="Calibri"/>
                <a:cs typeface="Calibri"/>
              </a:rPr>
              <a:t>Override</a:t>
            </a:r>
            <a:r>
              <a:rPr dirty="0" sz="1800" spc="10" b="1" i="1">
                <a:solidFill>
                  <a:srgbClr val="8C8C8C"/>
                </a:solidFill>
                <a:latin typeface="Calibri"/>
                <a:cs typeface="Calibri"/>
              </a:rPr>
              <a:t> </a:t>
            </a:r>
            <a:r>
              <a:rPr dirty="0" sz="1800" b="1" i="1">
                <a:solidFill>
                  <a:srgbClr val="8C8C8C"/>
                </a:solidFill>
                <a:latin typeface="Calibri"/>
                <a:cs typeface="Calibri"/>
              </a:rPr>
              <a:t>the</a:t>
            </a:r>
            <a:r>
              <a:rPr dirty="0" sz="1800" spc="10" b="1" i="1">
                <a:solidFill>
                  <a:srgbClr val="8C8C8C"/>
                </a:solidFill>
                <a:latin typeface="Calibri"/>
                <a:cs typeface="Calibri"/>
              </a:rPr>
              <a:t> </a:t>
            </a:r>
            <a:r>
              <a:rPr dirty="0" sz="1800" spc="-10" b="1" i="1">
                <a:solidFill>
                  <a:srgbClr val="8C8C8C"/>
                </a:solidFill>
                <a:latin typeface="Calibri"/>
                <a:cs typeface="Calibri"/>
              </a:rPr>
              <a:t>start</a:t>
            </a:r>
            <a:r>
              <a:rPr dirty="0" sz="1800" spc="5" b="1" i="1">
                <a:solidFill>
                  <a:srgbClr val="8C8C8C"/>
                </a:solidFill>
                <a:latin typeface="Calibri"/>
                <a:cs typeface="Calibri"/>
              </a:rPr>
              <a:t> </a:t>
            </a:r>
            <a:r>
              <a:rPr dirty="0" sz="1800" spc="-5" b="1" i="1">
                <a:solidFill>
                  <a:srgbClr val="8C8C8C"/>
                </a:solidFill>
                <a:latin typeface="Calibri"/>
                <a:cs typeface="Calibri"/>
              </a:rPr>
              <a:t>method</a:t>
            </a:r>
            <a:r>
              <a:rPr dirty="0" sz="1800" spc="5" b="1" i="1">
                <a:solidFill>
                  <a:srgbClr val="8C8C8C"/>
                </a:solidFill>
                <a:latin typeface="Calibri"/>
                <a:cs typeface="Calibri"/>
              </a:rPr>
              <a:t> </a:t>
            </a:r>
            <a:r>
              <a:rPr dirty="0" sz="1800" spc="-5" b="1" i="1">
                <a:solidFill>
                  <a:srgbClr val="8C8C8C"/>
                </a:solidFill>
                <a:latin typeface="Calibri"/>
                <a:cs typeface="Calibri"/>
              </a:rPr>
              <a:t>in</a:t>
            </a:r>
            <a:r>
              <a:rPr dirty="0" sz="1800" spc="5" b="1" i="1">
                <a:solidFill>
                  <a:srgbClr val="8C8C8C"/>
                </a:solidFill>
                <a:latin typeface="Calibri"/>
                <a:cs typeface="Calibri"/>
              </a:rPr>
              <a:t> </a:t>
            </a:r>
            <a:r>
              <a:rPr dirty="0" sz="1800" b="1" i="1">
                <a:solidFill>
                  <a:srgbClr val="8C8C8C"/>
                </a:solidFill>
                <a:latin typeface="Calibri"/>
                <a:cs typeface="Calibri"/>
              </a:rPr>
              <a:t>the</a:t>
            </a:r>
            <a:r>
              <a:rPr dirty="0" sz="1800" spc="10" b="1" i="1">
                <a:solidFill>
                  <a:srgbClr val="8C8C8C"/>
                </a:solidFill>
                <a:latin typeface="Calibri"/>
                <a:cs typeface="Calibri"/>
              </a:rPr>
              <a:t> </a:t>
            </a:r>
            <a:r>
              <a:rPr dirty="0" sz="1800" spc="-5" b="1" i="1">
                <a:solidFill>
                  <a:srgbClr val="8C8C8C"/>
                </a:solidFill>
                <a:latin typeface="Calibri"/>
                <a:cs typeface="Calibri"/>
              </a:rPr>
              <a:t>Application</a:t>
            </a:r>
            <a:r>
              <a:rPr dirty="0" sz="1800" spc="5" b="1" i="1">
                <a:solidFill>
                  <a:srgbClr val="8C8C8C"/>
                </a:solidFill>
                <a:latin typeface="Calibri"/>
                <a:cs typeface="Calibri"/>
              </a:rPr>
              <a:t> </a:t>
            </a:r>
            <a:r>
              <a:rPr dirty="0" sz="1800" spc="-5" b="1" i="1">
                <a:solidFill>
                  <a:srgbClr val="8C8C8C"/>
                </a:solidFill>
                <a:latin typeface="Calibri"/>
                <a:cs typeface="Calibri"/>
              </a:rPr>
              <a:t>class</a:t>
            </a:r>
            <a:endParaRPr sz="1800">
              <a:latin typeface="Calibri"/>
              <a:cs typeface="Calibri"/>
            </a:endParaRPr>
          </a:p>
          <a:p>
            <a:pPr marL="222250">
              <a:lnSpc>
                <a:spcPct val="100000"/>
              </a:lnSpc>
              <a:spcBef>
                <a:spcPts val="45"/>
              </a:spcBef>
            </a:pPr>
            <a:r>
              <a:rPr dirty="0" sz="1800" spc="-10" b="1">
                <a:solidFill>
                  <a:srgbClr val="0033B3"/>
                </a:solidFill>
                <a:latin typeface="Calibri"/>
                <a:cs typeface="Calibri"/>
              </a:rPr>
              <a:t>public</a:t>
            </a:r>
            <a:r>
              <a:rPr dirty="0" sz="1800" b="1">
                <a:solidFill>
                  <a:srgbClr val="0033B3"/>
                </a:solidFill>
                <a:latin typeface="Calibri"/>
                <a:cs typeface="Calibri"/>
              </a:rPr>
              <a:t> </a:t>
            </a:r>
            <a:r>
              <a:rPr dirty="0" sz="1800" spc="-10" b="1">
                <a:solidFill>
                  <a:srgbClr val="0033B3"/>
                </a:solidFill>
                <a:latin typeface="Calibri"/>
                <a:cs typeface="Calibri"/>
              </a:rPr>
              <a:t>void</a:t>
            </a:r>
            <a:r>
              <a:rPr dirty="0" sz="1800" spc="5" b="1">
                <a:solidFill>
                  <a:srgbClr val="0033B3"/>
                </a:solidFill>
                <a:latin typeface="Calibri"/>
                <a:cs typeface="Calibri"/>
              </a:rPr>
              <a:t> </a:t>
            </a:r>
            <a:r>
              <a:rPr dirty="0" sz="1800" spc="-15" b="1">
                <a:solidFill>
                  <a:srgbClr val="00627A"/>
                </a:solidFill>
                <a:latin typeface="Calibri"/>
                <a:cs typeface="Calibri"/>
              </a:rPr>
              <a:t>start</a:t>
            </a:r>
            <a:r>
              <a:rPr dirty="0" sz="1800" spc="-15" b="1">
                <a:latin typeface="Calibri"/>
                <a:cs typeface="Calibri"/>
              </a:rPr>
              <a:t>(Stage</a:t>
            </a:r>
            <a:r>
              <a:rPr dirty="0" sz="1800" spc="-5" b="1">
                <a:latin typeface="Calibri"/>
                <a:cs typeface="Calibri"/>
              </a:rPr>
              <a:t> </a:t>
            </a:r>
            <a:r>
              <a:rPr dirty="0" sz="1800" spc="-10" b="1">
                <a:latin typeface="Calibri"/>
                <a:cs typeface="Calibri"/>
              </a:rPr>
              <a:t>primaryStage)</a:t>
            </a:r>
            <a:r>
              <a:rPr dirty="0" sz="1800" spc="10" b="1">
                <a:latin typeface="Calibri"/>
                <a:cs typeface="Calibri"/>
              </a:rPr>
              <a:t> </a:t>
            </a:r>
            <a:r>
              <a:rPr dirty="0" sz="1800" b="1">
                <a:latin typeface="Calibri"/>
                <a:cs typeface="Calibri"/>
              </a:rPr>
              <a:t>{</a:t>
            </a:r>
            <a:endParaRPr sz="1800">
              <a:latin typeface="Calibri"/>
              <a:cs typeface="Calibri"/>
            </a:endParaRPr>
          </a:p>
          <a:p>
            <a:pPr marL="379095">
              <a:lnSpc>
                <a:spcPts val="2125"/>
              </a:lnSpc>
              <a:spcBef>
                <a:spcPts val="50"/>
              </a:spcBef>
            </a:pPr>
            <a:r>
              <a:rPr dirty="0" sz="1800" b="1" i="1">
                <a:solidFill>
                  <a:srgbClr val="00B050"/>
                </a:solidFill>
                <a:latin typeface="Calibri"/>
                <a:cs typeface="Calibri"/>
              </a:rPr>
              <a:t>//</a:t>
            </a:r>
            <a:r>
              <a:rPr dirty="0" sz="1800" spc="-10" b="1" i="1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dirty="0" sz="1800" spc="-5" b="1" i="1">
                <a:solidFill>
                  <a:srgbClr val="00B050"/>
                </a:solidFill>
                <a:latin typeface="Calibri"/>
                <a:cs typeface="Calibri"/>
              </a:rPr>
              <a:t>Create </a:t>
            </a:r>
            <a:r>
              <a:rPr dirty="0" sz="1800" b="1" i="1">
                <a:solidFill>
                  <a:srgbClr val="00B050"/>
                </a:solidFill>
                <a:latin typeface="Calibri"/>
                <a:cs typeface="Calibri"/>
              </a:rPr>
              <a:t>a</a:t>
            </a:r>
            <a:r>
              <a:rPr dirty="0" sz="1800" spc="-15" b="1" i="1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dirty="0" sz="1800" spc="-5" b="1" i="1">
                <a:solidFill>
                  <a:srgbClr val="00B050"/>
                </a:solidFill>
                <a:latin typeface="Calibri"/>
                <a:cs typeface="Calibri"/>
              </a:rPr>
              <a:t>clock</a:t>
            </a:r>
            <a:endParaRPr sz="1800">
              <a:latin typeface="Calibri"/>
              <a:cs typeface="Calibri"/>
            </a:endParaRPr>
          </a:p>
          <a:p>
            <a:pPr marL="431800">
              <a:lnSpc>
                <a:spcPts val="2125"/>
              </a:lnSpc>
            </a:pPr>
            <a:r>
              <a:rPr dirty="0" sz="1800" spc="-10" b="1">
                <a:latin typeface="Calibri"/>
                <a:cs typeface="Calibri"/>
              </a:rPr>
              <a:t>ClockPane</a:t>
            </a:r>
            <a:r>
              <a:rPr dirty="0" sz="1800" spc="-5" b="1">
                <a:latin typeface="Calibri"/>
                <a:cs typeface="Calibri"/>
              </a:rPr>
              <a:t> </a:t>
            </a:r>
            <a:r>
              <a:rPr dirty="0" sz="1800" spc="-10" b="1">
                <a:latin typeface="Calibri"/>
                <a:cs typeface="Calibri"/>
              </a:rPr>
              <a:t>clock</a:t>
            </a:r>
            <a:r>
              <a:rPr dirty="0" sz="1800" b="1">
                <a:latin typeface="Calibri"/>
                <a:cs typeface="Calibri"/>
              </a:rPr>
              <a:t> =</a:t>
            </a:r>
            <a:r>
              <a:rPr dirty="0" sz="1800" spc="5" b="1">
                <a:latin typeface="Calibri"/>
                <a:cs typeface="Calibri"/>
              </a:rPr>
              <a:t> </a:t>
            </a:r>
            <a:r>
              <a:rPr dirty="0" sz="1800" spc="-10" b="1">
                <a:solidFill>
                  <a:srgbClr val="0033B3"/>
                </a:solidFill>
                <a:latin typeface="Calibri"/>
                <a:cs typeface="Calibri"/>
              </a:rPr>
              <a:t>new</a:t>
            </a:r>
            <a:r>
              <a:rPr dirty="0" sz="1800" spc="-5" b="1">
                <a:solidFill>
                  <a:srgbClr val="0033B3"/>
                </a:solidFill>
                <a:latin typeface="Calibri"/>
                <a:cs typeface="Calibri"/>
              </a:rPr>
              <a:t> </a:t>
            </a:r>
            <a:r>
              <a:rPr dirty="0" sz="1800" spc="-10" b="1">
                <a:latin typeface="Calibri"/>
                <a:cs typeface="Calibri"/>
              </a:rPr>
              <a:t>ClockPane();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750">
              <a:latin typeface="Calibri"/>
              <a:cs typeface="Calibri"/>
            </a:endParaRPr>
          </a:p>
          <a:p>
            <a:pPr marL="431800">
              <a:lnSpc>
                <a:spcPct val="100000"/>
              </a:lnSpc>
            </a:pPr>
            <a:r>
              <a:rPr dirty="0" sz="1800" b="1" i="1">
                <a:solidFill>
                  <a:srgbClr val="00B050"/>
                </a:solidFill>
                <a:latin typeface="Calibri"/>
                <a:cs typeface="Calibri"/>
              </a:rPr>
              <a:t>// </a:t>
            </a:r>
            <a:r>
              <a:rPr dirty="0" sz="1800" spc="-5" b="1" i="1">
                <a:solidFill>
                  <a:srgbClr val="00B050"/>
                </a:solidFill>
                <a:latin typeface="Calibri"/>
                <a:cs typeface="Calibri"/>
              </a:rPr>
              <a:t>Create</a:t>
            </a:r>
            <a:r>
              <a:rPr dirty="0" sz="1800" spc="5" b="1" i="1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dirty="0" sz="1800" b="1" i="1">
                <a:solidFill>
                  <a:srgbClr val="00B050"/>
                </a:solidFill>
                <a:latin typeface="Calibri"/>
                <a:cs typeface="Calibri"/>
              </a:rPr>
              <a:t>a </a:t>
            </a:r>
            <a:r>
              <a:rPr dirty="0" sz="1800" spc="-5" b="1" i="1">
                <a:solidFill>
                  <a:srgbClr val="00B050"/>
                </a:solidFill>
                <a:latin typeface="Calibri"/>
                <a:cs typeface="Calibri"/>
              </a:rPr>
              <a:t>handler</a:t>
            </a:r>
            <a:r>
              <a:rPr dirty="0" sz="1800" spc="5" b="1" i="1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dirty="0" sz="1800" spc="-5" b="1" i="1">
                <a:solidFill>
                  <a:srgbClr val="00B050"/>
                </a:solidFill>
                <a:latin typeface="Calibri"/>
                <a:cs typeface="Calibri"/>
              </a:rPr>
              <a:t>for</a:t>
            </a:r>
            <a:r>
              <a:rPr dirty="0" sz="1800" spc="5" b="1" i="1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dirty="0" sz="1800" spc="-5" b="1" i="1">
                <a:solidFill>
                  <a:srgbClr val="00B050"/>
                </a:solidFill>
                <a:latin typeface="Calibri"/>
                <a:cs typeface="Calibri"/>
              </a:rPr>
              <a:t>animation</a:t>
            </a:r>
            <a:endParaRPr sz="1800">
              <a:latin typeface="Calibri"/>
              <a:cs typeface="Calibri"/>
            </a:endParaRPr>
          </a:p>
          <a:p>
            <a:pPr marL="431800">
              <a:lnSpc>
                <a:spcPct val="100000"/>
              </a:lnSpc>
              <a:spcBef>
                <a:spcPts val="45"/>
              </a:spcBef>
            </a:pPr>
            <a:r>
              <a:rPr dirty="0" sz="1800" b="1" i="1">
                <a:solidFill>
                  <a:srgbClr val="00B050"/>
                </a:solidFill>
                <a:latin typeface="Calibri"/>
                <a:cs typeface="Calibri"/>
              </a:rPr>
              <a:t>//</a:t>
            </a:r>
            <a:r>
              <a:rPr dirty="0" sz="1800" spc="-5" b="1" i="1">
                <a:solidFill>
                  <a:srgbClr val="00B050"/>
                </a:solidFill>
                <a:latin typeface="Calibri"/>
                <a:cs typeface="Calibri"/>
              </a:rPr>
              <a:t> Set </a:t>
            </a:r>
            <a:r>
              <a:rPr dirty="0" sz="1800" b="1" i="1">
                <a:solidFill>
                  <a:srgbClr val="00B050"/>
                </a:solidFill>
                <a:latin typeface="Calibri"/>
                <a:cs typeface="Calibri"/>
              </a:rPr>
              <a:t>a</a:t>
            </a:r>
            <a:r>
              <a:rPr dirty="0" sz="1800" spc="-10" b="1" i="1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dirty="0" sz="1800" spc="-5" b="1" i="1">
                <a:solidFill>
                  <a:srgbClr val="00B050"/>
                </a:solidFill>
                <a:latin typeface="Calibri"/>
                <a:cs typeface="Calibri"/>
              </a:rPr>
              <a:t>new</a:t>
            </a:r>
            <a:r>
              <a:rPr dirty="0" sz="1800" spc="-10" b="1" i="1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dirty="0" sz="1800" spc="-5" b="1" i="1">
                <a:solidFill>
                  <a:srgbClr val="00B050"/>
                </a:solidFill>
                <a:latin typeface="Calibri"/>
                <a:cs typeface="Calibri"/>
              </a:rPr>
              <a:t>clock</a:t>
            </a:r>
            <a:r>
              <a:rPr dirty="0" sz="1800" spc="-10" b="1" i="1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dirty="0" sz="1800" spc="-5" b="1" i="1">
                <a:solidFill>
                  <a:srgbClr val="00B050"/>
                </a:solidFill>
                <a:latin typeface="Calibri"/>
                <a:cs typeface="Calibri"/>
              </a:rPr>
              <a:t>time</a:t>
            </a:r>
            <a:endParaRPr sz="1800">
              <a:latin typeface="Calibri"/>
              <a:cs typeface="Calibri"/>
            </a:endParaRPr>
          </a:p>
          <a:p>
            <a:pPr marL="431800">
              <a:lnSpc>
                <a:spcPct val="100000"/>
              </a:lnSpc>
              <a:spcBef>
                <a:spcPts val="50"/>
              </a:spcBef>
            </a:pPr>
            <a:r>
              <a:rPr dirty="0" sz="1800" spc="5" b="1">
                <a:latin typeface="Calibri"/>
                <a:cs typeface="Calibri"/>
              </a:rPr>
              <a:t>};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750">
              <a:latin typeface="Calibri"/>
              <a:cs typeface="Calibri"/>
            </a:endParaRPr>
          </a:p>
          <a:p>
            <a:pPr marL="431800">
              <a:lnSpc>
                <a:spcPts val="2125"/>
              </a:lnSpc>
            </a:pPr>
            <a:r>
              <a:rPr dirty="0" sz="1800" b="1" i="1">
                <a:solidFill>
                  <a:srgbClr val="00B050"/>
                </a:solidFill>
                <a:latin typeface="Calibri"/>
                <a:cs typeface="Calibri"/>
              </a:rPr>
              <a:t>//</a:t>
            </a:r>
            <a:r>
              <a:rPr dirty="0" sz="1800" spc="5" b="1" i="1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dirty="0" sz="1800" spc="-5" b="1" i="1">
                <a:solidFill>
                  <a:srgbClr val="00B050"/>
                </a:solidFill>
                <a:latin typeface="Calibri"/>
                <a:cs typeface="Calibri"/>
              </a:rPr>
              <a:t>Create</a:t>
            </a:r>
            <a:r>
              <a:rPr dirty="0" sz="1800" spc="10" b="1" i="1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dirty="0" sz="1800" spc="-5" b="1" i="1">
                <a:solidFill>
                  <a:srgbClr val="00B050"/>
                </a:solidFill>
                <a:latin typeface="Calibri"/>
                <a:cs typeface="Calibri"/>
              </a:rPr>
              <a:t>an</a:t>
            </a:r>
            <a:r>
              <a:rPr dirty="0" sz="1800" spc="5" b="1" i="1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dirty="0" sz="1800" spc="-5" b="1" i="1">
                <a:solidFill>
                  <a:srgbClr val="00B050"/>
                </a:solidFill>
                <a:latin typeface="Calibri"/>
                <a:cs typeface="Calibri"/>
              </a:rPr>
              <a:t>animation</a:t>
            </a:r>
            <a:r>
              <a:rPr dirty="0" sz="1800" spc="5" b="1" i="1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dirty="0" sz="1800" spc="-5" b="1" i="1">
                <a:solidFill>
                  <a:srgbClr val="00B050"/>
                </a:solidFill>
                <a:latin typeface="Calibri"/>
                <a:cs typeface="Calibri"/>
              </a:rPr>
              <a:t>for</a:t>
            </a:r>
            <a:r>
              <a:rPr dirty="0" sz="1800" spc="5" b="1" i="1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dirty="0" sz="1800" b="1" i="1">
                <a:solidFill>
                  <a:srgbClr val="00B050"/>
                </a:solidFill>
                <a:latin typeface="Calibri"/>
                <a:cs typeface="Calibri"/>
              </a:rPr>
              <a:t>a</a:t>
            </a:r>
            <a:r>
              <a:rPr dirty="0" sz="1800" spc="5" b="1" i="1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dirty="0" sz="1800" spc="-5" b="1" i="1">
                <a:solidFill>
                  <a:srgbClr val="00B050"/>
                </a:solidFill>
                <a:latin typeface="Calibri"/>
                <a:cs typeface="Calibri"/>
              </a:rPr>
              <a:t>running</a:t>
            </a:r>
            <a:r>
              <a:rPr dirty="0" sz="1800" spc="5" b="1" i="1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dirty="0" sz="1800" spc="-5" b="1" i="1">
                <a:solidFill>
                  <a:srgbClr val="00B050"/>
                </a:solidFill>
                <a:latin typeface="Calibri"/>
                <a:cs typeface="Calibri"/>
              </a:rPr>
              <a:t>clock</a:t>
            </a:r>
            <a:endParaRPr sz="1800">
              <a:latin typeface="Calibri"/>
              <a:cs typeface="Calibri"/>
            </a:endParaRPr>
          </a:p>
          <a:p>
            <a:pPr marL="431800">
              <a:lnSpc>
                <a:spcPts val="2125"/>
              </a:lnSpc>
            </a:pPr>
            <a:r>
              <a:rPr dirty="0" sz="1800" b="1" i="1">
                <a:solidFill>
                  <a:srgbClr val="00B050"/>
                </a:solidFill>
                <a:latin typeface="Calibri"/>
                <a:cs typeface="Calibri"/>
              </a:rPr>
              <a:t>//</a:t>
            </a:r>
            <a:r>
              <a:rPr dirty="0" sz="1800" spc="-10" b="1" i="1">
                <a:solidFill>
                  <a:srgbClr val="00B050"/>
                </a:solidFill>
                <a:latin typeface="Calibri"/>
                <a:cs typeface="Calibri"/>
              </a:rPr>
              <a:t> Start </a:t>
            </a:r>
            <a:r>
              <a:rPr dirty="0" sz="1800" spc="-5" b="1" i="1">
                <a:solidFill>
                  <a:srgbClr val="00B050"/>
                </a:solidFill>
                <a:latin typeface="Calibri"/>
                <a:cs typeface="Calibri"/>
              </a:rPr>
              <a:t>animation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60"/>
              </a:spcBef>
            </a:pPr>
            <a:endParaRPr sz="1800">
              <a:latin typeface="Calibri"/>
              <a:cs typeface="Calibri"/>
            </a:endParaRPr>
          </a:p>
          <a:p>
            <a:pPr marL="431800">
              <a:lnSpc>
                <a:spcPts val="2125"/>
              </a:lnSpc>
            </a:pPr>
            <a:r>
              <a:rPr dirty="0" sz="1800" b="1" i="1">
                <a:solidFill>
                  <a:srgbClr val="00B050"/>
                </a:solidFill>
                <a:latin typeface="Calibri"/>
                <a:cs typeface="Calibri"/>
              </a:rPr>
              <a:t>//</a:t>
            </a:r>
            <a:r>
              <a:rPr dirty="0" sz="1800" spc="5" b="1" i="1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dirty="0" sz="1800" spc="-5" b="1" i="1">
                <a:solidFill>
                  <a:srgbClr val="00B050"/>
                </a:solidFill>
                <a:latin typeface="Calibri"/>
                <a:cs typeface="Calibri"/>
              </a:rPr>
              <a:t>Create</a:t>
            </a:r>
            <a:r>
              <a:rPr dirty="0" sz="1800" spc="5" b="1" i="1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dirty="0" sz="1800" b="1" i="1">
                <a:solidFill>
                  <a:srgbClr val="00B050"/>
                </a:solidFill>
                <a:latin typeface="Calibri"/>
                <a:cs typeface="Calibri"/>
              </a:rPr>
              <a:t>a </a:t>
            </a:r>
            <a:r>
              <a:rPr dirty="0" sz="1800" spc="-5" b="1" i="1">
                <a:solidFill>
                  <a:srgbClr val="00B050"/>
                </a:solidFill>
                <a:latin typeface="Calibri"/>
                <a:cs typeface="Calibri"/>
              </a:rPr>
              <a:t>scene</a:t>
            </a:r>
            <a:r>
              <a:rPr dirty="0" sz="1800" spc="5" b="1" i="1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dirty="0" sz="1800" spc="-5" b="1" i="1">
                <a:solidFill>
                  <a:srgbClr val="00B050"/>
                </a:solidFill>
                <a:latin typeface="Calibri"/>
                <a:cs typeface="Calibri"/>
              </a:rPr>
              <a:t>and</a:t>
            </a:r>
            <a:r>
              <a:rPr dirty="0" sz="1800" spc="5" b="1" i="1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dirty="0" sz="1800" spc="-10" b="1" i="1">
                <a:solidFill>
                  <a:srgbClr val="00B050"/>
                </a:solidFill>
                <a:latin typeface="Calibri"/>
                <a:cs typeface="Calibri"/>
              </a:rPr>
              <a:t>place</a:t>
            </a:r>
            <a:r>
              <a:rPr dirty="0" sz="1800" spc="5" b="1" i="1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dirty="0" sz="1800" spc="-5" b="1" i="1">
                <a:solidFill>
                  <a:srgbClr val="00B050"/>
                </a:solidFill>
                <a:latin typeface="Calibri"/>
                <a:cs typeface="Calibri"/>
              </a:rPr>
              <a:t>it</a:t>
            </a:r>
            <a:r>
              <a:rPr dirty="0" sz="1800" b="1" i="1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dirty="0" sz="1800" spc="-5" b="1" i="1">
                <a:solidFill>
                  <a:srgbClr val="00B050"/>
                </a:solidFill>
                <a:latin typeface="Calibri"/>
                <a:cs typeface="Calibri"/>
              </a:rPr>
              <a:t>in</a:t>
            </a:r>
            <a:r>
              <a:rPr dirty="0" sz="1800" b="1" i="1">
                <a:solidFill>
                  <a:srgbClr val="00B050"/>
                </a:solidFill>
                <a:latin typeface="Calibri"/>
                <a:cs typeface="Calibri"/>
              </a:rPr>
              <a:t> the </a:t>
            </a:r>
            <a:r>
              <a:rPr dirty="0" sz="1800" spc="-10" b="1" i="1">
                <a:solidFill>
                  <a:srgbClr val="00B050"/>
                </a:solidFill>
                <a:latin typeface="Calibri"/>
                <a:cs typeface="Calibri"/>
              </a:rPr>
              <a:t>stage</a:t>
            </a:r>
            <a:endParaRPr sz="1800">
              <a:latin typeface="Calibri"/>
              <a:cs typeface="Calibri"/>
            </a:endParaRPr>
          </a:p>
          <a:p>
            <a:pPr marL="431800">
              <a:lnSpc>
                <a:spcPts val="2125"/>
              </a:lnSpc>
            </a:pPr>
            <a:r>
              <a:rPr dirty="0" sz="1800" b="1" i="1">
                <a:solidFill>
                  <a:srgbClr val="00B050"/>
                </a:solidFill>
                <a:latin typeface="Calibri"/>
                <a:cs typeface="Calibri"/>
              </a:rPr>
              <a:t>//</a:t>
            </a:r>
            <a:r>
              <a:rPr dirty="0" sz="1800" spc="-5" b="1" i="1">
                <a:solidFill>
                  <a:srgbClr val="00B050"/>
                </a:solidFill>
                <a:latin typeface="Calibri"/>
                <a:cs typeface="Calibri"/>
              </a:rPr>
              <a:t> Set </a:t>
            </a:r>
            <a:r>
              <a:rPr dirty="0" sz="1800" b="1" i="1">
                <a:solidFill>
                  <a:srgbClr val="00B050"/>
                </a:solidFill>
                <a:latin typeface="Calibri"/>
                <a:cs typeface="Calibri"/>
              </a:rPr>
              <a:t>the</a:t>
            </a:r>
            <a:r>
              <a:rPr dirty="0" sz="1800" spc="-5" b="1" i="1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dirty="0" sz="1800" spc="-15" b="1" i="1">
                <a:solidFill>
                  <a:srgbClr val="00B050"/>
                </a:solidFill>
                <a:latin typeface="Calibri"/>
                <a:cs typeface="Calibri"/>
              </a:rPr>
              <a:t>stage</a:t>
            </a:r>
            <a:r>
              <a:rPr dirty="0" sz="1800" spc="-5" b="1" i="1">
                <a:solidFill>
                  <a:srgbClr val="00B050"/>
                </a:solidFill>
                <a:latin typeface="Calibri"/>
                <a:cs typeface="Calibri"/>
              </a:rPr>
              <a:t> title</a:t>
            </a:r>
            <a:endParaRPr sz="1800">
              <a:latin typeface="Calibri"/>
              <a:cs typeface="Calibri"/>
            </a:endParaRPr>
          </a:p>
          <a:p>
            <a:pPr marL="431800">
              <a:lnSpc>
                <a:spcPts val="2125"/>
              </a:lnSpc>
              <a:spcBef>
                <a:spcPts val="45"/>
              </a:spcBef>
            </a:pPr>
            <a:r>
              <a:rPr dirty="0" sz="1800" b="1" i="1">
                <a:solidFill>
                  <a:srgbClr val="00B050"/>
                </a:solidFill>
                <a:latin typeface="Calibri"/>
                <a:cs typeface="Calibri"/>
              </a:rPr>
              <a:t>//</a:t>
            </a:r>
            <a:r>
              <a:rPr dirty="0" sz="1800" spc="-5" b="1" i="1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dirty="0" sz="1800" spc="-10" b="1" i="1">
                <a:solidFill>
                  <a:srgbClr val="00B050"/>
                </a:solidFill>
                <a:latin typeface="Calibri"/>
                <a:cs typeface="Calibri"/>
              </a:rPr>
              <a:t>Place</a:t>
            </a:r>
            <a:r>
              <a:rPr dirty="0" sz="1800" spc="-5" b="1" i="1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dirty="0" sz="1800" b="1" i="1">
                <a:solidFill>
                  <a:srgbClr val="00B050"/>
                </a:solidFill>
                <a:latin typeface="Calibri"/>
                <a:cs typeface="Calibri"/>
              </a:rPr>
              <a:t>the</a:t>
            </a:r>
            <a:r>
              <a:rPr dirty="0" sz="1800" spc="-5" b="1" i="1">
                <a:solidFill>
                  <a:srgbClr val="00B050"/>
                </a:solidFill>
                <a:latin typeface="Calibri"/>
                <a:cs typeface="Calibri"/>
              </a:rPr>
              <a:t> scene in </a:t>
            </a:r>
            <a:r>
              <a:rPr dirty="0" sz="1800" b="1" i="1">
                <a:solidFill>
                  <a:srgbClr val="00B050"/>
                </a:solidFill>
                <a:latin typeface="Calibri"/>
                <a:cs typeface="Calibri"/>
              </a:rPr>
              <a:t>the</a:t>
            </a:r>
            <a:r>
              <a:rPr dirty="0" sz="1800" spc="-5" b="1" i="1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dirty="0" sz="1800" spc="-10" b="1" i="1">
                <a:solidFill>
                  <a:srgbClr val="00B050"/>
                </a:solidFill>
                <a:latin typeface="Calibri"/>
                <a:cs typeface="Calibri"/>
              </a:rPr>
              <a:t>stage</a:t>
            </a:r>
            <a:endParaRPr sz="1800">
              <a:latin typeface="Calibri"/>
              <a:cs typeface="Calibri"/>
            </a:endParaRPr>
          </a:p>
          <a:p>
            <a:pPr marL="431800">
              <a:lnSpc>
                <a:spcPts val="2125"/>
              </a:lnSpc>
            </a:pPr>
            <a:r>
              <a:rPr dirty="0" sz="1800" b="1" i="1">
                <a:solidFill>
                  <a:srgbClr val="00B050"/>
                </a:solidFill>
                <a:latin typeface="Calibri"/>
                <a:cs typeface="Calibri"/>
              </a:rPr>
              <a:t>//</a:t>
            </a:r>
            <a:r>
              <a:rPr dirty="0" sz="1800" spc="-10" b="1" i="1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dirty="0" sz="1800" spc="-5" b="1" i="1">
                <a:solidFill>
                  <a:srgbClr val="00B050"/>
                </a:solidFill>
                <a:latin typeface="Calibri"/>
                <a:cs typeface="Calibri"/>
              </a:rPr>
              <a:t>Display</a:t>
            </a:r>
            <a:r>
              <a:rPr dirty="0" sz="1800" spc="-10" b="1" i="1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dirty="0" sz="1800" b="1" i="1">
                <a:solidFill>
                  <a:srgbClr val="00B050"/>
                </a:solidFill>
                <a:latin typeface="Calibri"/>
                <a:cs typeface="Calibri"/>
              </a:rPr>
              <a:t>the</a:t>
            </a:r>
            <a:r>
              <a:rPr dirty="0" sz="1800" spc="-10" b="1" i="1">
                <a:solidFill>
                  <a:srgbClr val="00B050"/>
                </a:solidFill>
                <a:latin typeface="Calibri"/>
                <a:cs typeface="Calibri"/>
              </a:rPr>
              <a:t> stage</a:t>
            </a:r>
            <a:endParaRPr sz="1800">
              <a:latin typeface="Calibri"/>
              <a:cs typeface="Calibri"/>
            </a:endParaRPr>
          </a:p>
          <a:p>
            <a:pPr marL="222250">
              <a:lnSpc>
                <a:spcPct val="100000"/>
              </a:lnSpc>
              <a:spcBef>
                <a:spcPts val="50"/>
              </a:spcBef>
            </a:pPr>
            <a:r>
              <a:rPr dirty="0" sz="1800" b="1">
                <a:latin typeface="Calibri"/>
                <a:cs typeface="Calibri"/>
              </a:rPr>
              <a:t>}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641949" y="7619"/>
            <a:ext cx="3860165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b="0">
                <a:latin typeface="Times New Roman"/>
                <a:cs typeface="Times New Roman"/>
              </a:rPr>
              <a:t>Clo</a:t>
            </a:r>
            <a:r>
              <a:rPr dirty="0" spc="-5" b="0">
                <a:latin typeface="Times New Roman"/>
                <a:cs typeface="Times New Roman"/>
              </a:rPr>
              <a:t>c</a:t>
            </a:r>
            <a:r>
              <a:rPr dirty="0" b="0">
                <a:latin typeface="Times New Roman"/>
                <a:cs typeface="Times New Roman"/>
              </a:rPr>
              <a:t>k</a:t>
            </a:r>
            <a:r>
              <a:rPr dirty="0" spc="-245" b="0">
                <a:latin typeface="Times New Roman"/>
                <a:cs typeface="Times New Roman"/>
              </a:rPr>
              <a:t> </a:t>
            </a:r>
            <a:r>
              <a:rPr dirty="0" spc="-5" b="0">
                <a:latin typeface="Times New Roman"/>
                <a:cs typeface="Times New Roman"/>
              </a:rPr>
              <a:t>A</a:t>
            </a:r>
            <a:r>
              <a:rPr dirty="0" b="0">
                <a:latin typeface="Times New Roman"/>
                <a:cs typeface="Times New Roman"/>
              </a:rPr>
              <a:t>nim</a:t>
            </a:r>
            <a:r>
              <a:rPr dirty="0" spc="-5" b="0">
                <a:latin typeface="Times New Roman"/>
                <a:cs typeface="Times New Roman"/>
              </a:rPr>
              <a:t>a</a:t>
            </a:r>
            <a:r>
              <a:rPr dirty="0" b="0">
                <a:latin typeface="Times New Roman"/>
                <a:cs typeface="Times New Roman"/>
              </a:rPr>
              <a:t>tion</a:t>
            </a:r>
          </a:p>
        </p:txBody>
      </p:sp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3685" y="2371920"/>
            <a:ext cx="6155936" cy="409402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367631" y="7619"/>
            <a:ext cx="6409055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432425" algn="l"/>
              </a:tabLst>
            </a:pPr>
            <a:r>
              <a:rPr dirty="0" spc="-5">
                <a:latin typeface="Times New Roman"/>
                <a:cs typeface="Times New Roman"/>
              </a:rPr>
              <a:t>C</a:t>
            </a:r>
            <a:r>
              <a:rPr dirty="0">
                <a:latin typeface="Times New Roman"/>
                <a:cs typeface="Times New Roman"/>
              </a:rPr>
              <a:t>ase</a:t>
            </a:r>
            <a:r>
              <a:rPr dirty="0" spc="-5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S</a:t>
            </a:r>
            <a:r>
              <a:rPr dirty="0" spc="-5">
                <a:latin typeface="Times New Roman"/>
                <a:cs typeface="Times New Roman"/>
              </a:rPr>
              <a:t>t</a:t>
            </a:r>
            <a:r>
              <a:rPr dirty="0">
                <a:latin typeface="Times New Roman"/>
                <a:cs typeface="Times New Roman"/>
              </a:rPr>
              <a:t>udy:</a:t>
            </a:r>
            <a:r>
              <a:rPr dirty="0" spc="-5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Boun</a:t>
            </a:r>
            <a:r>
              <a:rPr dirty="0" spc="-5">
                <a:latin typeface="Times New Roman"/>
                <a:cs typeface="Times New Roman"/>
              </a:rPr>
              <a:t>c</a:t>
            </a:r>
            <a:r>
              <a:rPr dirty="0">
                <a:latin typeface="Times New Roman"/>
                <a:cs typeface="Times New Roman"/>
              </a:rPr>
              <a:t>ing	Ball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28600" y="914400"/>
            <a:ext cx="2382837" cy="129540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803525" y="914400"/>
            <a:ext cx="2381250" cy="129540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334000" y="914400"/>
            <a:ext cx="2382837" cy="129540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4724400" y="5881687"/>
            <a:ext cx="2322830" cy="381000"/>
          </a:xfrm>
          <a:prstGeom prst="rect">
            <a:avLst/>
          </a:prstGeom>
          <a:solidFill>
            <a:srgbClr val="92D050"/>
          </a:solidFill>
        </p:spPr>
        <p:txBody>
          <a:bodyPr wrap="square" lIns="0" tIns="33020" rIns="0" bIns="0" rtlCol="0" vert="horz">
            <a:spAutoFit/>
          </a:bodyPr>
          <a:lstStyle/>
          <a:p>
            <a:pPr marL="174625">
              <a:lnSpc>
                <a:spcPct val="100000"/>
              </a:lnSpc>
              <a:spcBef>
                <a:spcPts val="260"/>
              </a:spcBef>
            </a:pPr>
            <a:r>
              <a:rPr dirty="0" sz="2000" spc="-5">
                <a:latin typeface="Times New Roman"/>
                <a:cs typeface="Times New Roman"/>
              </a:rPr>
              <a:t>BounceBallControl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630"/>
              </a:lnSpc>
            </a:pPr>
            <a:r>
              <a:rPr dirty="0"/>
              <a:t>160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3162300" y="5897562"/>
            <a:ext cx="1409700" cy="381000"/>
          </a:xfrm>
          <a:prstGeom prst="rect">
            <a:avLst/>
          </a:prstGeom>
          <a:solidFill>
            <a:srgbClr val="92D050"/>
          </a:solidFill>
        </p:spPr>
        <p:txBody>
          <a:bodyPr wrap="square" lIns="0" tIns="32384" rIns="0" bIns="0" rtlCol="0" vert="horz">
            <a:spAutoFit/>
          </a:bodyPr>
          <a:lstStyle/>
          <a:p>
            <a:pPr marL="246379">
              <a:lnSpc>
                <a:spcPct val="100000"/>
              </a:lnSpc>
              <a:spcBef>
                <a:spcPts val="254"/>
              </a:spcBef>
            </a:pPr>
            <a:r>
              <a:rPr dirty="0" sz="2000" spc="-5">
                <a:latin typeface="Times New Roman"/>
                <a:cs typeface="Times New Roman"/>
              </a:rPr>
              <a:t>BallPane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630"/>
              </a:lnSpc>
            </a:pPr>
            <a:r>
              <a:rPr dirty="0"/>
              <a:t>161</a:t>
            </a:r>
          </a:p>
        </p:txBody>
      </p:sp>
      <p:sp>
        <p:nvSpPr>
          <p:cNvPr id="2" name="object 2"/>
          <p:cNvSpPr txBox="1"/>
          <p:nvPr/>
        </p:nvSpPr>
        <p:spPr>
          <a:xfrm>
            <a:off x="78739" y="935227"/>
            <a:ext cx="4502150" cy="467995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222250" marR="859790" indent="-209550">
              <a:lnSpc>
                <a:spcPct val="100400"/>
              </a:lnSpc>
              <a:spcBef>
                <a:spcPts val="90"/>
              </a:spcBef>
            </a:pPr>
            <a:r>
              <a:rPr dirty="0" sz="1800" spc="-10" b="1">
                <a:solidFill>
                  <a:srgbClr val="0033B3"/>
                </a:solidFill>
                <a:latin typeface="Calibri"/>
                <a:cs typeface="Calibri"/>
              </a:rPr>
              <a:t>public</a:t>
            </a:r>
            <a:r>
              <a:rPr dirty="0" sz="1800" b="1">
                <a:solidFill>
                  <a:srgbClr val="0033B3"/>
                </a:solidFill>
                <a:latin typeface="Calibri"/>
                <a:cs typeface="Calibri"/>
              </a:rPr>
              <a:t> </a:t>
            </a:r>
            <a:r>
              <a:rPr dirty="0" sz="1800" spc="-10" b="1">
                <a:solidFill>
                  <a:srgbClr val="0033B3"/>
                </a:solidFill>
                <a:latin typeface="Calibri"/>
                <a:cs typeface="Calibri"/>
              </a:rPr>
              <a:t>class</a:t>
            </a:r>
            <a:r>
              <a:rPr dirty="0" sz="1800" b="1">
                <a:solidFill>
                  <a:srgbClr val="0033B3"/>
                </a:solidFill>
                <a:latin typeface="Calibri"/>
                <a:cs typeface="Calibri"/>
              </a:rPr>
              <a:t> </a:t>
            </a:r>
            <a:r>
              <a:rPr dirty="0" sz="1800" spc="-10" b="1">
                <a:latin typeface="Calibri"/>
                <a:cs typeface="Calibri"/>
              </a:rPr>
              <a:t>BallPane</a:t>
            </a:r>
            <a:r>
              <a:rPr dirty="0" sz="1800" spc="-5" b="1">
                <a:latin typeface="Calibri"/>
                <a:cs typeface="Calibri"/>
              </a:rPr>
              <a:t> </a:t>
            </a:r>
            <a:r>
              <a:rPr dirty="0" sz="1800" spc="-15" b="1">
                <a:solidFill>
                  <a:srgbClr val="0033B3"/>
                </a:solidFill>
                <a:latin typeface="Calibri"/>
                <a:cs typeface="Calibri"/>
              </a:rPr>
              <a:t>extends</a:t>
            </a:r>
            <a:r>
              <a:rPr dirty="0" sz="1800" spc="-5" b="1">
                <a:solidFill>
                  <a:srgbClr val="0033B3"/>
                </a:solidFill>
                <a:latin typeface="Calibri"/>
                <a:cs typeface="Calibri"/>
              </a:rPr>
              <a:t> </a:t>
            </a:r>
            <a:r>
              <a:rPr dirty="0" sz="1800" spc="-15" b="1">
                <a:latin typeface="Calibri"/>
                <a:cs typeface="Calibri"/>
              </a:rPr>
              <a:t>Pane</a:t>
            </a:r>
            <a:r>
              <a:rPr dirty="0" sz="1800" b="1">
                <a:latin typeface="Calibri"/>
                <a:cs typeface="Calibri"/>
              </a:rPr>
              <a:t> { </a:t>
            </a:r>
            <a:r>
              <a:rPr dirty="0" sz="1800" spc="5" b="1">
                <a:latin typeface="Calibri"/>
                <a:cs typeface="Calibri"/>
              </a:rPr>
              <a:t> </a:t>
            </a:r>
            <a:r>
              <a:rPr dirty="0" sz="1800" spc="-10" b="1">
                <a:solidFill>
                  <a:srgbClr val="0033B3"/>
                </a:solidFill>
                <a:latin typeface="Calibri"/>
                <a:cs typeface="Calibri"/>
              </a:rPr>
              <a:t>public</a:t>
            </a:r>
            <a:r>
              <a:rPr dirty="0" sz="1800" spc="-5" b="1">
                <a:solidFill>
                  <a:srgbClr val="0033B3"/>
                </a:solidFill>
                <a:latin typeface="Calibri"/>
                <a:cs typeface="Calibri"/>
              </a:rPr>
              <a:t> final</a:t>
            </a:r>
            <a:r>
              <a:rPr dirty="0" sz="1800" b="1">
                <a:solidFill>
                  <a:srgbClr val="0033B3"/>
                </a:solidFill>
                <a:latin typeface="Calibri"/>
                <a:cs typeface="Calibri"/>
              </a:rPr>
              <a:t> </a:t>
            </a:r>
            <a:r>
              <a:rPr dirty="0" sz="1800" spc="-10" b="1">
                <a:solidFill>
                  <a:srgbClr val="0033B3"/>
                </a:solidFill>
                <a:latin typeface="Calibri"/>
                <a:cs typeface="Calibri"/>
              </a:rPr>
              <a:t>double</a:t>
            </a:r>
            <a:r>
              <a:rPr dirty="0" sz="1800" b="1">
                <a:solidFill>
                  <a:srgbClr val="0033B3"/>
                </a:solidFill>
                <a:latin typeface="Calibri"/>
                <a:cs typeface="Calibri"/>
              </a:rPr>
              <a:t> </a:t>
            </a:r>
            <a:r>
              <a:rPr dirty="0" sz="1800" spc="-15" b="1">
                <a:solidFill>
                  <a:srgbClr val="871094"/>
                </a:solidFill>
                <a:latin typeface="Calibri"/>
                <a:cs typeface="Calibri"/>
              </a:rPr>
              <a:t>radius</a:t>
            </a:r>
            <a:r>
              <a:rPr dirty="0" sz="1800" spc="-5" b="1">
                <a:solidFill>
                  <a:srgbClr val="871094"/>
                </a:solidFill>
                <a:latin typeface="Calibri"/>
                <a:cs typeface="Calibri"/>
              </a:rPr>
              <a:t> </a:t>
            </a:r>
            <a:r>
              <a:rPr dirty="0" sz="1800" b="1">
                <a:latin typeface="Calibri"/>
                <a:cs typeface="Calibri"/>
              </a:rPr>
              <a:t>=</a:t>
            </a:r>
            <a:r>
              <a:rPr dirty="0" sz="1800" spc="5" b="1">
                <a:latin typeface="Calibri"/>
                <a:cs typeface="Calibri"/>
              </a:rPr>
              <a:t> </a:t>
            </a:r>
            <a:r>
              <a:rPr dirty="0" sz="1800" b="1">
                <a:solidFill>
                  <a:srgbClr val="1750EB"/>
                </a:solidFill>
                <a:latin typeface="Calibri"/>
                <a:cs typeface="Calibri"/>
              </a:rPr>
              <a:t>20</a:t>
            </a:r>
            <a:r>
              <a:rPr dirty="0" sz="1800" b="1">
                <a:latin typeface="Calibri"/>
                <a:cs typeface="Calibri"/>
              </a:rPr>
              <a:t>; </a:t>
            </a:r>
            <a:r>
              <a:rPr dirty="0" sz="1800" spc="5" b="1">
                <a:latin typeface="Calibri"/>
                <a:cs typeface="Calibri"/>
              </a:rPr>
              <a:t> </a:t>
            </a:r>
            <a:r>
              <a:rPr dirty="0" sz="1800" spc="-15" b="1">
                <a:solidFill>
                  <a:srgbClr val="0033B3"/>
                </a:solidFill>
                <a:latin typeface="Calibri"/>
                <a:cs typeface="Calibri"/>
              </a:rPr>
              <a:t>private</a:t>
            </a:r>
            <a:r>
              <a:rPr dirty="0" sz="1800" spc="-10" b="1">
                <a:solidFill>
                  <a:srgbClr val="0033B3"/>
                </a:solidFill>
                <a:latin typeface="Calibri"/>
                <a:cs typeface="Calibri"/>
              </a:rPr>
              <a:t> double</a:t>
            </a:r>
            <a:r>
              <a:rPr dirty="0" sz="1800" b="1">
                <a:solidFill>
                  <a:srgbClr val="0033B3"/>
                </a:solidFill>
                <a:latin typeface="Calibri"/>
                <a:cs typeface="Calibri"/>
              </a:rPr>
              <a:t> </a:t>
            </a:r>
            <a:r>
              <a:rPr dirty="0" sz="1800" b="1">
                <a:solidFill>
                  <a:srgbClr val="871094"/>
                </a:solidFill>
                <a:latin typeface="Calibri"/>
                <a:cs typeface="Calibri"/>
              </a:rPr>
              <a:t>x </a:t>
            </a:r>
            <a:r>
              <a:rPr dirty="0" sz="1800" b="1">
                <a:latin typeface="Calibri"/>
                <a:cs typeface="Calibri"/>
              </a:rPr>
              <a:t>=</a:t>
            </a:r>
            <a:r>
              <a:rPr dirty="0" sz="1800" spc="5" b="1">
                <a:latin typeface="Calibri"/>
                <a:cs typeface="Calibri"/>
              </a:rPr>
              <a:t> </a:t>
            </a:r>
            <a:r>
              <a:rPr dirty="0" sz="1800" spc="-15" b="1">
                <a:solidFill>
                  <a:srgbClr val="871094"/>
                </a:solidFill>
                <a:latin typeface="Calibri"/>
                <a:cs typeface="Calibri"/>
              </a:rPr>
              <a:t>radius</a:t>
            </a:r>
            <a:r>
              <a:rPr dirty="0" sz="1800" spc="-15" b="1">
                <a:latin typeface="Calibri"/>
                <a:cs typeface="Calibri"/>
              </a:rPr>
              <a:t>,</a:t>
            </a:r>
            <a:r>
              <a:rPr dirty="0" sz="1800" b="1">
                <a:latin typeface="Calibri"/>
                <a:cs typeface="Calibri"/>
              </a:rPr>
              <a:t> </a:t>
            </a:r>
            <a:r>
              <a:rPr dirty="0" sz="1800" b="1">
                <a:solidFill>
                  <a:srgbClr val="871094"/>
                </a:solidFill>
                <a:latin typeface="Calibri"/>
                <a:cs typeface="Calibri"/>
              </a:rPr>
              <a:t>y </a:t>
            </a:r>
            <a:r>
              <a:rPr dirty="0" sz="1800" b="1">
                <a:latin typeface="Calibri"/>
                <a:cs typeface="Calibri"/>
              </a:rPr>
              <a:t>=</a:t>
            </a:r>
            <a:r>
              <a:rPr dirty="0" sz="1800" spc="5" b="1">
                <a:latin typeface="Calibri"/>
                <a:cs typeface="Calibri"/>
              </a:rPr>
              <a:t> </a:t>
            </a:r>
            <a:r>
              <a:rPr dirty="0" sz="1800" spc="-15" b="1">
                <a:solidFill>
                  <a:srgbClr val="871094"/>
                </a:solidFill>
                <a:latin typeface="Calibri"/>
                <a:cs typeface="Calibri"/>
              </a:rPr>
              <a:t>radius</a:t>
            </a:r>
            <a:r>
              <a:rPr dirty="0" sz="1800" spc="-15" b="1">
                <a:latin typeface="Calibri"/>
                <a:cs typeface="Calibri"/>
              </a:rPr>
              <a:t>; </a:t>
            </a:r>
            <a:r>
              <a:rPr dirty="0" sz="1800" spc="-395" b="1">
                <a:latin typeface="Calibri"/>
                <a:cs typeface="Calibri"/>
              </a:rPr>
              <a:t> </a:t>
            </a:r>
            <a:r>
              <a:rPr dirty="0" sz="1800" spc="-15" b="1">
                <a:solidFill>
                  <a:srgbClr val="0033B3"/>
                </a:solidFill>
                <a:latin typeface="Calibri"/>
                <a:cs typeface="Calibri"/>
              </a:rPr>
              <a:t>private</a:t>
            </a:r>
            <a:r>
              <a:rPr dirty="0" sz="1800" spc="-10" b="1">
                <a:solidFill>
                  <a:srgbClr val="0033B3"/>
                </a:solidFill>
                <a:latin typeface="Calibri"/>
                <a:cs typeface="Calibri"/>
              </a:rPr>
              <a:t> double</a:t>
            </a:r>
            <a:r>
              <a:rPr dirty="0" sz="1800" spc="-5" b="1">
                <a:solidFill>
                  <a:srgbClr val="0033B3"/>
                </a:solidFill>
                <a:latin typeface="Calibri"/>
                <a:cs typeface="Calibri"/>
              </a:rPr>
              <a:t> </a:t>
            </a:r>
            <a:r>
              <a:rPr dirty="0" sz="1800" spc="-5" b="1">
                <a:solidFill>
                  <a:srgbClr val="871094"/>
                </a:solidFill>
                <a:latin typeface="Calibri"/>
                <a:cs typeface="Calibri"/>
              </a:rPr>
              <a:t>dx</a:t>
            </a:r>
            <a:r>
              <a:rPr dirty="0" sz="1800" b="1">
                <a:solidFill>
                  <a:srgbClr val="871094"/>
                </a:solidFill>
                <a:latin typeface="Calibri"/>
                <a:cs typeface="Calibri"/>
              </a:rPr>
              <a:t> </a:t>
            </a:r>
            <a:r>
              <a:rPr dirty="0" sz="1800" b="1">
                <a:latin typeface="Calibri"/>
                <a:cs typeface="Calibri"/>
              </a:rPr>
              <a:t>= </a:t>
            </a:r>
            <a:r>
              <a:rPr dirty="0" sz="1800" b="1">
                <a:solidFill>
                  <a:srgbClr val="1750EB"/>
                </a:solidFill>
                <a:latin typeface="Calibri"/>
                <a:cs typeface="Calibri"/>
              </a:rPr>
              <a:t>1</a:t>
            </a:r>
            <a:r>
              <a:rPr dirty="0" sz="1800" b="1">
                <a:latin typeface="Calibri"/>
                <a:cs typeface="Calibri"/>
              </a:rPr>
              <a:t>, </a:t>
            </a:r>
            <a:r>
              <a:rPr dirty="0" sz="1800" spc="-5" b="1">
                <a:solidFill>
                  <a:srgbClr val="871094"/>
                </a:solidFill>
                <a:latin typeface="Calibri"/>
                <a:cs typeface="Calibri"/>
              </a:rPr>
              <a:t>dy </a:t>
            </a:r>
            <a:r>
              <a:rPr dirty="0" sz="1800" b="1">
                <a:latin typeface="Calibri"/>
                <a:cs typeface="Calibri"/>
              </a:rPr>
              <a:t>=</a:t>
            </a:r>
            <a:r>
              <a:rPr dirty="0" sz="1800" spc="5" b="1">
                <a:latin typeface="Calibri"/>
                <a:cs typeface="Calibri"/>
              </a:rPr>
              <a:t> </a:t>
            </a:r>
            <a:r>
              <a:rPr dirty="0" sz="1800" b="1">
                <a:solidFill>
                  <a:srgbClr val="1750EB"/>
                </a:solidFill>
                <a:latin typeface="Calibri"/>
                <a:cs typeface="Calibri"/>
              </a:rPr>
              <a:t>1</a:t>
            </a:r>
            <a:r>
              <a:rPr dirty="0" sz="1800" b="1">
                <a:latin typeface="Calibri"/>
                <a:cs typeface="Calibri"/>
              </a:rPr>
              <a:t>;</a:t>
            </a:r>
            <a:endParaRPr sz="1800">
              <a:latin typeface="Calibri"/>
              <a:cs typeface="Calibri"/>
            </a:endParaRPr>
          </a:p>
          <a:p>
            <a:pPr marL="222250">
              <a:lnSpc>
                <a:spcPts val="2090"/>
              </a:lnSpc>
            </a:pPr>
            <a:r>
              <a:rPr dirty="0" sz="1800" spc="-15" b="1">
                <a:solidFill>
                  <a:srgbClr val="0033B3"/>
                </a:solidFill>
                <a:latin typeface="Calibri"/>
                <a:cs typeface="Calibri"/>
              </a:rPr>
              <a:t>private </a:t>
            </a:r>
            <a:r>
              <a:rPr dirty="0" sz="1800" spc="-10" b="1">
                <a:latin typeface="Calibri"/>
                <a:cs typeface="Calibri"/>
              </a:rPr>
              <a:t>Circle</a:t>
            </a:r>
            <a:r>
              <a:rPr dirty="0" sz="1800" spc="-5" b="1">
                <a:latin typeface="Calibri"/>
                <a:cs typeface="Calibri"/>
              </a:rPr>
              <a:t> </a:t>
            </a:r>
            <a:r>
              <a:rPr dirty="0" sz="1800" spc="-10" b="1">
                <a:solidFill>
                  <a:srgbClr val="871094"/>
                </a:solidFill>
                <a:latin typeface="Calibri"/>
                <a:cs typeface="Calibri"/>
              </a:rPr>
              <a:t>circle</a:t>
            </a:r>
            <a:r>
              <a:rPr dirty="0" sz="1800" spc="-5" b="1">
                <a:solidFill>
                  <a:srgbClr val="871094"/>
                </a:solidFill>
                <a:latin typeface="Calibri"/>
                <a:cs typeface="Calibri"/>
              </a:rPr>
              <a:t> </a:t>
            </a:r>
            <a:r>
              <a:rPr dirty="0" sz="1800" b="1">
                <a:latin typeface="Calibri"/>
                <a:cs typeface="Calibri"/>
              </a:rPr>
              <a:t>= </a:t>
            </a:r>
            <a:r>
              <a:rPr dirty="0" sz="1800" spc="-10" b="1">
                <a:solidFill>
                  <a:srgbClr val="0033B3"/>
                </a:solidFill>
                <a:latin typeface="Calibri"/>
                <a:cs typeface="Calibri"/>
              </a:rPr>
              <a:t>new</a:t>
            </a:r>
            <a:r>
              <a:rPr dirty="0" sz="1800" spc="-5" b="1">
                <a:solidFill>
                  <a:srgbClr val="0033B3"/>
                </a:solidFill>
                <a:latin typeface="Calibri"/>
                <a:cs typeface="Calibri"/>
              </a:rPr>
              <a:t> </a:t>
            </a:r>
            <a:r>
              <a:rPr dirty="0" sz="1800" spc="-10" b="1">
                <a:latin typeface="Calibri"/>
                <a:cs typeface="Calibri"/>
              </a:rPr>
              <a:t>Circle(</a:t>
            </a:r>
            <a:r>
              <a:rPr dirty="0" sz="1800" spc="-10" b="1">
                <a:solidFill>
                  <a:srgbClr val="871094"/>
                </a:solidFill>
                <a:latin typeface="Calibri"/>
                <a:cs typeface="Calibri"/>
              </a:rPr>
              <a:t>x</a:t>
            </a:r>
            <a:r>
              <a:rPr dirty="0" sz="1800" spc="-10" b="1">
                <a:latin typeface="Calibri"/>
                <a:cs typeface="Calibri"/>
              </a:rPr>
              <a:t>, </a:t>
            </a:r>
            <a:r>
              <a:rPr dirty="0" sz="1800" spc="-60" b="1">
                <a:solidFill>
                  <a:srgbClr val="871094"/>
                </a:solidFill>
                <a:latin typeface="Calibri"/>
                <a:cs typeface="Calibri"/>
              </a:rPr>
              <a:t>y</a:t>
            </a:r>
            <a:r>
              <a:rPr dirty="0" sz="1800" spc="-60" b="1">
                <a:latin typeface="Calibri"/>
                <a:cs typeface="Calibri"/>
              </a:rPr>
              <a:t>,</a:t>
            </a:r>
            <a:r>
              <a:rPr dirty="0" sz="1800" spc="-5" b="1">
                <a:latin typeface="Calibri"/>
                <a:cs typeface="Calibri"/>
              </a:rPr>
              <a:t> </a:t>
            </a:r>
            <a:r>
              <a:rPr dirty="0" sz="1800" spc="-10" b="1">
                <a:solidFill>
                  <a:srgbClr val="871094"/>
                </a:solidFill>
                <a:latin typeface="Calibri"/>
                <a:cs typeface="Calibri"/>
              </a:rPr>
              <a:t>radius</a:t>
            </a:r>
            <a:r>
              <a:rPr dirty="0" sz="1800" spc="-10" b="1">
                <a:latin typeface="Calibri"/>
                <a:cs typeface="Calibri"/>
              </a:rPr>
              <a:t>);</a:t>
            </a:r>
            <a:endParaRPr sz="1800">
              <a:latin typeface="Calibri"/>
              <a:cs typeface="Calibri"/>
            </a:endParaRPr>
          </a:p>
          <a:p>
            <a:pPr marL="222250">
              <a:lnSpc>
                <a:spcPct val="100000"/>
              </a:lnSpc>
              <a:spcBef>
                <a:spcPts val="50"/>
              </a:spcBef>
            </a:pPr>
            <a:r>
              <a:rPr dirty="0" sz="1800" spc="-15" b="1">
                <a:solidFill>
                  <a:srgbClr val="0033B3"/>
                </a:solidFill>
                <a:latin typeface="Calibri"/>
                <a:cs typeface="Calibri"/>
              </a:rPr>
              <a:t>private</a:t>
            </a:r>
            <a:r>
              <a:rPr dirty="0" sz="1800" spc="-10" b="1">
                <a:solidFill>
                  <a:srgbClr val="0033B3"/>
                </a:solidFill>
                <a:latin typeface="Calibri"/>
                <a:cs typeface="Calibri"/>
              </a:rPr>
              <a:t> </a:t>
            </a:r>
            <a:r>
              <a:rPr dirty="0" sz="1800" spc="-10" b="1">
                <a:latin typeface="Calibri"/>
                <a:cs typeface="Calibri"/>
              </a:rPr>
              <a:t>Timeline </a:t>
            </a:r>
            <a:r>
              <a:rPr dirty="0" sz="1800" spc="-10" b="1">
                <a:solidFill>
                  <a:srgbClr val="871094"/>
                </a:solidFill>
                <a:latin typeface="Calibri"/>
                <a:cs typeface="Calibri"/>
              </a:rPr>
              <a:t>animation</a:t>
            </a:r>
            <a:r>
              <a:rPr dirty="0" sz="1800" spc="-10" b="1">
                <a:latin typeface="Calibri"/>
                <a:cs typeface="Calibri"/>
              </a:rPr>
              <a:t>;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60"/>
              </a:spcBef>
            </a:pPr>
            <a:endParaRPr sz="1700">
              <a:latin typeface="Calibri"/>
              <a:cs typeface="Calibri"/>
            </a:endParaRPr>
          </a:p>
          <a:p>
            <a:pPr marL="222250">
              <a:lnSpc>
                <a:spcPct val="100000"/>
              </a:lnSpc>
            </a:pPr>
            <a:r>
              <a:rPr dirty="0" sz="1800" spc="-10" b="1">
                <a:solidFill>
                  <a:srgbClr val="0033B3"/>
                </a:solidFill>
                <a:latin typeface="Calibri"/>
                <a:cs typeface="Calibri"/>
              </a:rPr>
              <a:t>public</a:t>
            </a:r>
            <a:r>
              <a:rPr dirty="0" sz="1800" spc="-15" b="1">
                <a:solidFill>
                  <a:srgbClr val="0033B3"/>
                </a:solidFill>
                <a:latin typeface="Calibri"/>
                <a:cs typeface="Calibri"/>
              </a:rPr>
              <a:t> </a:t>
            </a:r>
            <a:r>
              <a:rPr dirty="0" sz="1800" spc="-10" b="1">
                <a:solidFill>
                  <a:srgbClr val="00627A"/>
                </a:solidFill>
                <a:latin typeface="Calibri"/>
                <a:cs typeface="Calibri"/>
              </a:rPr>
              <a:t>BallPane</a:t>
            </a:r>
            <a:r>
              <a:rPr dirty="0" sz="1800" spc="-10" b="1">
                <a:latin typeface="Calibri"/>
                <a:cs typeface="Calibri"/>
              </a:rPr>
              <a:t>() </a:t>
            </a:r>
            <a:r>
              <a:rPr dirty="0" sz="1800" b="1">
                <a:latin typeface="Calibri"/>
                <a:cs typeface="Calibri"/>
              </a:rPr>
              <a:t>{</a:t>
            </a:r>
            <a:endParaRPr sz="1800">
              <a:latin typeface="Calibri"/>
              <a:cs typeface="Calibri"/>
            </a:endParaRPr>
          </a:p>
          <a:p>
            <a:pPr marL="431800">
              <a:lnSpc>
                <a:spcPts val="2125"/>
              </a:lnSpc>
              <a:spcBef>
                <a:spcPts val="45"/>
              </a:spcBef>
            </a:pPr>
            <a:r>
              <a:rPr dirty="0" sz="1800" b="1" i="1">
                <a:solidFill>
                  <a:srgbClr val="00B050"/>
                </a:solidFill>
                <a:latin typeface="Calibri"/>
                <a:cs typeface="Calibri"/>
              </a:rPr>
              <a:t>//</a:t>
            </a:r>
            <a:r>
              <a:rPr dirty="0" sz="1800" spc="-10" b="1" i="1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dirty="0" sz="1800" spc="-5" b="1" i="1">
                <a:solidFill>
                  <a:srgbClr val="00B050"/>
                </a:solidFill>
                <a:latin typeface="Calibri"/>
                <a:cs typeface="Calibri"/>
              </a:rPr>
              <a:t>Set</a:t>
            </a:r>
            <a:r>
              <a:rPr dirty="0" sz="1800" spc="-10" b="1" i="1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dirty="0" sz="1800" spc="-5" b="1" i="1">
                <a:solidFill>
                  <a:srgbClr val="00B050"/>
                </a:solidFill>
                <a:latin typeface="Calibri"/>
                <a:cs typeface="Calibri"/>
              </a:rPr>
              <a:t>ball</a:t>
            </a:r>
            <a:r>
              <a:rPr dirty="0" sz="1800" spc="-15" b="1" i="1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dirty="0" sz="1800" spc="-10" b="1" i="1">
                <a:solidFill>
                  <a:srgbClr val="00B050"/>
                </a:solidFill>
                <a:latin typeface="Calibri"/>
                <a:cs typeface="Calibri"/>
              </a:rPr>
              <a:t>color</a:t>
            </a:r>
            <a:endParaRPr sz="1800">
              <a:latin typeface="Calibri"/>
              <a:cs typeface="Calibri"/>
            </a:endParaRPr>
          </a:p>
          <a:p>
            <a:pPr marL="431800">
              <a:lnSpc>
                <a:spcPts val="2125"/>
              </a:lnSpc>
            </a:pPr>
            <a:r>
              <a:rPr dirty="0" sz="1800" b="1" i="1">
                <a:solidFill>
                  <a:srgbClr val="00B050"/>
                </a:solidFill>
                <a:latin typeface="Calibri"/>
                <a:cs typeface="Calibri"/>
              </a:rPr>
              <a:t>// </a:t>
            </a:r>
            <a:r>
              <a:rPr dirty="0" sz="1800" spc="-10" b="1" i="1">
                <a:solidFill>
                  <a:srgbClr val="00B050"/>
                </a:solidFill>
                <a:latin typeface="Calibri"/>
                <a:cs typeface="Calibri"/>
              </a:rPr>
              <a:t>Place</a:t>
            </a:r>
            <a:r>
              <a:rPr dirty="0" sz="1800" b="1" i="1">
                <a:solidFill>
                  <a:srgbClr val="00B050"/>
                </a:solidFill>
                <a:latin typeface="Calibri"/>
                <a:cs typeface="Calibri"/>
              </a:rPr>
              <a:t> a</a:t>
            </a:r>
            <a:r>
              <a:rPr dirty="0" sz="1800" spc="-5" b="1" i="1">
                <a:solidFill>
                  <a:srgbClr val="00B050"/>
                </a:solidFill>
                <a:latin typeface="Calibri"/>
                <a:cs typeface="Calibri"/>
              </a:rPr>
              <a:t> ball </a:t>
            </a:r>
            <a:r>
              <a:rPr dirty="0" sz="1800" spc="-15" b="1" i="1">
                <a:solidFill>
                  <a:srgbClr val="00B050"/>
                </a:solidFill>
                <a:latin typeface="Calibri"/>
                <a:cs typeface="Calibri"/>
              </a:rPr>
              <a:t>into</a:t>
            </a:r>
            <a:r>
              <a:rPr dirty="0" sz="1800" b="1" i="1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dirty="0" sz="1800" spc="-5" b="1" i="1">
                <a:solidFill>
                  <a:srgbClr val="00B050"/>
                </a:solidFill>
                <a:latin typeface="Calibri"/>
                <a:cs typeface="Calibri"/>
              </a:rPr>
              <a:t>this pane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750">
              <a:latin typeface="Calibri"/>
              <a:cs typeface="Calibri"/>
            </a:endParaRPr>
          </a:p>
          <a:p>
            <a:pPr marL="431800">
              <a:lnSpc>
                <a:spcPct val="100000"/>
              </a:lnSpc>
            </a:pPr>
            <a:r>
              <a:rPr dirty="0" sz="1800" b="1" i="1">
                <a:solidFill>
                  <a:srgbClr val="00B050"/>
                </a:solidFill>
                <a:latin typeface="Calibri"/>
                <a:cs typeface="Calibri"/>
              </a:rPr>
              <a:t>//</a:t>
            </a:r>
            <a:r>
              <a:rPr dirty="0" sz="1800" spc="5" b="1" i="1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dirty="0" sz="1800" spc="-5" b="1" i="1">
                <a:solidFill>
                  <a:srgbClr val="00B050"/>
                </a:solidFill>
                <a:latin typeface="Calibri"/>
                <a:cs typeface="Calibri"/>
              </a:rPr>
              <a:t>Create</a:t>
            </a:r>
            <a:r>
              <a:rPr dirty="0" sz="1800" spc="5" b="1" i="1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dirty="0" sz="1800" spc="-5" b="1" i="1">
                <a:solidFill>
                  <a:srgbClr val="00B050"/>
                </a:solidFill>
                <a:latin typeface="Calibri"/>
                <a:cs typeface="Calibri"/>
              </a:rPr>
              <a:t>an</a:t>
            </a:r>
            <a:r>
              <a:rPr dirty="0" sz="1800" b="1" i="1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dirty="0" sz="1800" spc="-5" b="1" i="1">
                <a:solidFill>
                  <a:srgbClr val="00B050"/>
                </a:solidFill>
                <a:latin typeface="Calibri"/>
                <a:cs typeface="Calibri"/>
              </a:rPr>
              <a:t>animation</a:t>
            </a:r>
            <a:r>
              <a:rPr dirty="0" sz="1800" spc="5" b="1" i="1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dirty="0" sz="1800" spc="-5" b="1" i="1">
                <a:solidFill>
                  <a:srgbClr val="00B050"/>
                </a:solidFill>
                <a:latin typeface="Calibri"/>
                <a:cs typeface="Calibri"/>
              </a:rPr>
              <a:t>for</a:t>
            </a:r>
            <a:r>
              <a:rPr dirty="0" sz="1800" spc="5" b="1" i="1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dirty="0" sz="1800" spc="-5" b="1" i="1">
                <a:solidFill>
                  <a:srgbClr val="00B050"/>
                </a:solidFill>
                <a:latin typeface="Calibri"/>
                <a:cs typeface="Calibri"/>
              </a:rPr>
              <a:t>moving</a:t>
            </a:r>
            <a:r>
              <a:rPr dirty="0" sz="1800" b="1" i="1">
                <a:solidFill>
                  <a:srgbClr val="00B050"/>
                </a:solidFill>
                <a:latin typeface="Calibri"/>
                <a:cs typeface="Calibri"/>
              </a:rPr>
              <a:t> the</a:t>
            </a:r>
            <a:r>
              <a:rPr dirty="0" sz="1800" spc="10" b="1" i="1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dirty="0" sz="1800" spc="-5" b="1" i="1">
                <a:solidFill>
                  <a:srgbClr val="00B050"/>
                </a:solidFill>
                <a:latin typeface="Calibri"/>
                <a:cs typeface="Calibri"/>
              </a:rPr>
              <a:t>ball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850">
              <a:latin typeface="Calibri"/>
              <a:cs typeface="Calibri"/>
            </a:endParaRPr>
          </a:p>
          <a:p>
            <a:pPr marL="222250">
              <a:lnSpc>
                <a:spcPct val="100000"/>
              </a:lnSpc>
            </a:pPr>
            <a:r>
              <a:rPr dirty="0" sz="1800" b="1">
                <a:latin typeface="Calibri"/>
                <a:cs typeface="Calibri"/>
              </a:rPr>
              <a:t>}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850">
              <a:latin typeface="Calibri"/>
              <a:cs typeface="Calibri"/>
            </a:endParaRPr>
          </a:p>
          <a:p>
            <a:pPr marL="222250" marR="2220595">
              <a:lnSpc>
                <a:spcPts val="2090"/>
              </a:lnSpc>
            </a:pPr>
            <a:r>
              <a:rPr dirty="0" sz="1800" spc="-10" b="1">
                <a:solidFill>
                  <a:srgbClr val="0033B3"/>
                </a:solidFill>
                <a:latin typeface="Calibri"/>
                <a:cs typeface="Calibri"/>
              </a:rPr>
              <a:t>public void </a:t>
            </a:r>
            <a:r>
              <a:rPr dirty="0" sz="1800" spc="-10" b="1">
                <a:solidFill>
                  <a:srgbClr val="00627A"/>
                </a:solidFill>
                <a:latin typeface="Calibri"/>
                <a:cs typeface="Calibri"/>
              </a:rPr>
              <a:t>play</a:t>
            </a:r>
            <a:r>
              <a:rPr dirty="0" sz="1800" spc="-10" b="1">
                <a:latin typeface="Calibri"/>
                <a:cs typeface="Calibri"/>
              </a:rPr>
              <a:t>()</a:t>
            </a:r>
            <a:r>
              <a:rPr dirty="0" sz="1800" spc="-5" b="1">
                <a:latin typeface="Calibri"/>
                <a:cs typeface="Calibri"/>
              </a:rPr>
              <a:t> </a:t>
            </a:r>
            <a:r>
              <a:rPr dirty="0" sz="1800" b="1">
                <a:latin typeface="Calibri"/>
                <a:cs typeface="Calibri"/>
              </a:rPr>
              <a:t>{ } </a:t>
            </a:r>
            <a:r>
              <a:rPr dirty="0" sz="1800" spc="5" b="1">
                <a:latin typeface="Calibri"/>
                <a:cs typeface="Calibri"/>
              </a:rPr>
              <a:t> </a:t>
            </a:r>
            <a:r>
              <a:rPr dirty="0" sz="1800" spc="-10" b="1">
                <a:solidFill>
                  <a:srgbClr val="0033B3"/>
                </a:solidFill>
                <a:latin typeface="Calibri"/>
                <a:cs typeface="Calibri"/>
              </a:rPr>
              <a:t>public</a:t>
            </a:r>
            <a:r>
              <a:rPr dirty="0" sz="1800" spc="-20" b="1">
                <a:solidFill>
                  <a:srgbClr val="0033B3"/>
                </a:solidFill>
                <a:latin typeface="Calibri"/>
                <a:cs typeface="Calibri"/>
              </a:rPr>
              <a:t> </a:t>
            </a:r>
            <a:r>
              <a:rPr dirty="0" sz="1800" spc="-10" b="1">
                <a:solidFill>
                  <a:srgbClr val="0033B3"/>
                </a:solidFill>
                <a:latin typeface="Calibri"/>
                <a:cs typeface="Calibri"/>
              </a:rPr>
              <a:t>void</a:t>
            </a:r>
            <a:r>
              <a:rPr dirty="0" sz="1800" spc="-15" b="1">
                <a:solidFill>
                  <a:srgbClr val="0033B3"/>
                </a:solidFill>
                <a:latin typeface="Calibri"/>
                <a:cs typeface="Calibri"/>
              </a:rPr>
              <a:t> </a:t>
            </a:r>
            <a:r>
              <a:rPr dirty="0" sz="1800" spc="-5" b="1">
                <a:solidFill>
                  <a:srgbClr val="00627A"/>
                </a:solidFill>
                <a:latin typeface="Calibri"/>
                <a:cs typeface="Calibri"/>
              </a:rPr>
              <a:t>pause</a:t>
            </a:r>
            <a:r>
              <a:rPr dirty="0" sz="1800" spc="-5" b="1">
                <a:latin typeface="Calibri"/>
                <a:cs typeface="Calibri"/>
              </a:rPr>
              <a:t>()</a:t>
            </a:r>
            <a:r>
              <a:rPr dirty="0" sz="1800" spc="-15" b="1">
                <a:latin typeface="Calibri"/>
                <a:cs typeface="Calibri"/>
              </a:rPr>
              <a:t> </a:t>
            </a:r>
            <a:r>
              <a:rPr dirty="0" sz="1800" b="1">
                <a:latin typeface="Calibri"/>
                <a:cs typeface="Calibri"/>
              </a:rPr>
              <a:t>{</a:t>
            </a:r>
            <a:r>
              <a:rPr dirty="0" sz="1800" spc="-5" b="1">
                <a:latin typeface="Calibri"/>
                <a:cs typeface="Calibri"/>
              </a:rPr>
              <a:t> </a:t>
            </a:r>
            <a:r>
              <a:rPr dirty="0" sz="1800" b="1">
                <a:latin typeface="Calibri"/>
                <a:cs typeface="Calibri"/>
              </a:rPr>
              <a:t>}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618705" y="249936"/>
            <a:ext cx="1631314" cy="5588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500" spc="-5" b="0">
                <a:latin typeface="Times New Roman"/>
                <a:cs typeface="Times New Roman"/>
              </a:rPr>
              <a:t>BallPane</a:t>
            </a:r>
            <a:endParaRPr sz="35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086725" y="6509004"/>
            <a:ext cx="29210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Times New Roman"/>
                <a:cs typeface="Times New Roman"/>
              </a:rPr>
              <a:t>162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88290" y="590803"/>
            <a:ext cx="7288530" cy="2997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solidFill>
                  <a:srgbClr val="0033B3"/>
                </a:solidFill>
                <a:latin typeface="Calibri"/>
                <a:cs typeface="Calibri"/>
              </a:rPr>
              <a:t>public</a:t>
            </a:r>
            <a:r>
              <a:rPr dirty="0" sz="1800" spc="5">
                <a:solidFill>
                  <a:srgbClr val="0033B3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0033B3"/>
                </a:solidFill>
                <a:latin typeface="Calibri"/>
                <a:cs typeface="Calibri"/>
              </a:rPr>
              <a:t>void</a:t>
            </a:r>
            <a:r>
              <a:rPr dirty="0" sz="1800" spc="5">
                <a:solidFill>
                  <a:srgbClr val="0033B3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00627A"/>
                </a:solidFill>
                <a:latin typeface="Calibri"/>
                <a:cs typeface="Calibri"/>
              </a:rPr>
              <a:t>increaseSpeed</a:t>
            </a:r>
            <a:r>
              <a:rPr dirty="0" sz="1800" spc="-10">
                <a:latin typeface="Calibri"/>
                <a:cs typeface="Calibri"/>
              </a:rPr>
              <a:t>()</a:t>
            </a:r>
            <a:r>
              <a:rPr dirty="0" sz="1800" spc="1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{</a:t>
            </a:r>
            <a:r>
              <a:rPr dirty="0" sz="1800" spc="15"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871094"/>
                </a:solidFill>
                <a:latin typeface="Calibri"/>
                <a:cs typeface="Calibri"/>
              </a:rPr>
              <a:t>animation</a:t>
            </a:r>
            <a:r>
              <a:rPr dirty="0" sz="1800" spc="-10">
                <a:latin typeface="Calibri"/>
                <a:cs typeface="Calibri"/>
              </a:rPr>
              <a:t>.setRate(</a:t>
            </a:r>
            <a:r>
              <a:rPr dirty="0" sz="1800" spc="-10">
                <a:solidFill>
                  <a:srgbClr val="871094"/>
                </a:solidFill>
                <a:latin typeface="Calibri"/>
                <a:cs typeface="Calibri"/>
              </a:rPr>
              <a:t>animation</a:t>
            </a:r>
            <a:r>
              <a:rPr dirty="0" sz="1800" spc="-10">
                <a:latin typeface="Calibri"/>
                <a:cs typeface="Calibri"/>
              </a:rPr>
              <a:t>.getRate()</a:t>
            </a:r>
            <a:r>
              <a:rPr dirty="0" sz="1800" spc="1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+</a:t>
            </a:r>
            <a:r>
              <a:rPr dirty="0" sz="1800" spc="10">
                <a:latin typeface="Calibri"/>
                <a:cs typeface="Calibri"/>
              </a:rPr>
              <a:t> </a:t>
            </a:r>
            <a:r>
              <a:rPr dirty="0" sz="1800" spc="-5">
                <a:solidFill>
                  <a:srgbClr val="1750EB"/>
                </a:solidFill>
                <a:latin typeface="Calibri"/>
                <a:cs typeface="Calibri"/>
              </a:rPr>
              <a:t>0.1</a:t>
            </a:r>
            <a:r>
              <a:rPr dirty="0" sz="1800" spc="-5">
                <a:latin typeface="Calibri"/>
                <a:cs typeface="Calibri"/>
              </a:rPr>
              <a:t>);</a:t>
            </a:r>
            <a:r>
              <a:rPr dirty="0" sz="1800" spc="1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}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88290" y="1151635"/>
            <a:ext cx="7461250" cy="52254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2125"/>
              </a:lnSpc>
              <a:spcBef>
                <a:spcPts val="100"/>
              </a:spcBef>
            </a:pPr>
            <a:r>
              <a:rPr dirty="0" sz="1800" spc="-10" b="1">
                <a:solidFill>
                  <a:srgbClr val="0033B3"/>
                </a:solidFill>
                <a:latin typeface="Calibri"/>
                <a:cs typeface="Calibri"/>
              </a:rPr>
              <a:t>public void </a:t>
            </a:r>
            <a:r>
              <a:rPr dirty="0" sz="1800" spc="-10" b="1">
                <a:solidFill>
                  <a:srgbClr val="00627A"/>
                </a:solidFill>
                <a:latin typeface="Calibri"/>
                <a:cs typeface="Calibri"/>
              </a:rPr>
              <a:t>decreaseSpeed</a:t>
            </a:r>
            <a:r>
              <a:rPr dirty="0" sz="1800" spc="-10" b="1">
                <a:latin typeface="Calibri"/>
                <a:cs typeface="Calibri"/>
              </a:rPr>
              <a:t>()</a:t>
            </a:r>
            <a:r>
              <a:rPr dirty="0" sz="1800" spc="-5" b="1">
                <a:latin typeface="Calibri"/>
                <a:cs typeface="Calibri"/>
              </a:rPr>
              <a:t> </a:t>
            </a:r>
            <a:r>
              <a:rPr dirty="0" sz="1800" b="1">
                <a:latin typeface="Calibri"/>
                <a:cs typeface="Calibri"/>
              </a:rPr>
              <a:t>{</a:t>
            </a:r>
            <a:endParaRPr sz="1800">
              <a:latin typeface="Calibri"/>
              <a:cs typeface="Calibri"/>
            </a:endParaRPr>
          </a:p>
          <a:p>
            <a:pPr marL="222250">
              <a:lnSpc>
                <a:spcPts val="2125"/>
              </a:lnSpc>
            </a:pPr>
            <a:r>
              <a:rPr dirty="0" sz="1800" spc="-10" b="1">
                <a:solidFill>
                  <a:srgbClr val="871094"/>
                </a:solidFill>
                <a:latin typeface="Calibri"/>
                <a:cs typeface="Calibri"/>
              </a:rPr>
              <a:t>animation</a:t>
            </a:r>
            <a:r>
              <a:rPr dirty="0" sz="1800" spc="-10" b="1">
                <a:latin typeface="Calibri"/>
                <a:cs typeface="Calibri"/>
              </a:rPr>
              <a:t>.setRate(</a:t>
            </a:r>
            <a:r>
              <a:rPr dirty="0" sz="1800" spc="5" b="1">
                <a:latin typeface="Calibri"/>
                <a:cs typeface="Calibri"/>
              </a:rPr>
              <a:t> </a:t>
            </a:r>
            <a:r>
              <a:rPr dirty="0" sz="1800" spc="-10" b="1">
                <a:solidFill>
                  <a:srgbClr val="871094"/>
                </a:solidFill>
                <a:latin typeface="Calibri"/>
                <a:cs typeface="Calibri"/>
              </a:rPr>
              <a:t>animation</a:t>
            </a:r>
            <a:r>
              <a:rPr dirty="0" sz="1800" spc="-10" b="1">
                <a:latin typeface="Calibri"/>
                <a:cs typeface="Calibri"/>
              </a:rPr>
              <a:t>.getRate()</a:t>
            </a:r>
            <a:r>
              <a:rPr dirty="0" sz="1800" spc="5" b="1">
                <a:latin typeface="Calibri"/>
                <a:cs typeface="Calibri"/>
              </a:rPr>
              <a:t> </a:t>
            </a:r>
            <a:r>
              <a:rPr dirty="0" sz="1800" b="1">
                <a:latin typeface="Calibri"/>
                <a:cs typeface="Calibri"/>
              </a:rPr>
              <a:t>&gt;</a:t>
            </a:r>
            <a:r>
              <a:rPr dirty="0" sz="1800" spc="10" b="1">
                <a:latin typeface="Calibri"/>
                <a:cs typeface="Calibri"/>
              </a:rPr>
              <a:t> </a:t>
            </a:r>
            <a:r>
              <a:rPr dirty="0" sz="1800" b="1">
                <a:solidFill>
                  <a:srgbClr val="1750EB"/>
                </a:solidFill>
                <a:latin typeface="Calibri"/>
                <a:cs typeface="Calibri"/>
              </a:rPr>
              <a:t>0</a:t>
            </a:r>
            <a:r>
              <a:rPr dirty="0" sz="1800" spc="5" b="1">
                <a:solidFill>
                  <a:srgbClr val="1750EB"/>
                </a:solidFill>
                <a:latin typeface="Calibri"/>
                <a:cs typeface="Calibri"/>
              </a:rPr>
              <a:t> </a:t>
            </a:r>
            <a:r>
              <a:rPr dirty="0" sz="1800" b="1">
                <a:latin typeface="Calibri"/>
                <a:cs typeface="Calibri"/>
              </a:rPr>
              <a:t>?</a:t>
            </a:r>
            <a:r>
              <a:rPr dirty="0" sz="1800" spc="5" b="1">
                <a:latin typeface="Calibri"/>
                <a:cs typeface="Calibri"/>
              </a:rPr>
              <a:t> </a:t>
            </a:r>
            <a:r>
              <a:rPr dirty="0" sz="1800" spc="-10" b="1">
                <a:solidFill>
                  <a:srgbClr val="871094"/>
                </a:solidFill>
                <a:latin typeface="Calibri"/>
                <a:cs typeface="Calibri"/>
              </a:rPr>
              <a:t>animation</a:t>
            </a:r>
            <a:r>
              <a:rPr dirty="0" sz="1800" spc="-10" b="1">
                <a:latin typeface="Calibri"/>
                <a:cs typeface="Calibri"/>
              </a:rPr>
              <a:t>.getRate()</a:t>
            </a:r>
            <a:r>
              <a:rPr dirty="0" sz="1800" spc="10" b="1">
                <a:latin typeface="Calibri"/>
                <a:cs typeface="Calibri"/>
              </a:rPr>
              <a:t> </a:t>
            </a:r>
            <a:r>
              <a:rPr dirty="0" sz="1800" b="1">
                <a:latin typeface="Calibri"/>
                <a:cs typeface="Calibri"/>
              </a:rPr>
              <a:t>- </a:t>
            </a:r>
            <a:r>
              <a:rPr dirty="0" sz="1800" spc="-5" b="1">
                <a:solidFill>
                  <a:srgbClr val="1750EB"/>
                </a:solidFill>
                <a:latin typeface="Calibri"/>
                <a:cs typeface="Calibri"/>
              </a:rPr>
              <a:t>0.1</a:t>
            </a:r>
            <a:r>
              <a:rPr dirty="0" sz="1800" spc="10" b="1">
                <a:solidFill>
                  <a:srgbClr val="1750EB"/>
                </a:solidFill>
                <a:latin typeface="Calibri"/>
                <a:cs typeface="Calibri"/>
              </a:rPr>
              <a:t> </a:t>
            </a:r>
            <a:r>
              <a:rPr dirty="0" sz="1800" b="1">
                <a:latin typeface="Calibri"/>
                <a:cs typeface="Calibri"/>
              </a:rPr>
              <a:t>:</a:t>
            </a:r>
            <a:r>
              <a:rPr dirty="0" sz="1800" spc="5" b="1">
                <a:latin typeface="Calibri"/>
                <a:cs typeface="Calibri"/>
              </a:rPr>
              <a:t> </a:t>
            </a:r>
            <a:r>
              <a:rPr dirty="0" sz="1800" b="1">
                <a:solidFill>
                  <a:srgbClr val="1750EB"/>
                </a:solidFill>
                <a:latin typeface="Calibri"/>
                <a:cs typeface="Calibri"/>
              </a:rPr>
              <a:t>0</a:t>
            </a:r>
            <a:r>
              <a:rPr dirty="0" sz="1800" b="1">
                <a:latin typeface="Calibri"/>
                <a:cs typeface="Calibri"/>
              </a:rPr>
              <a:t>);</a:t>
            </a:r>
            <a:r>
              <a:rPr dirty="0" sz="1800" spc="5" b="1">
                <a:latin typeface="Calibri"/>
                <a:cs typeface="Calibri"/>
              </a:rPr>
              <a:t> </a:t>
            </a:r>
            <a:r>
              <a:rPr dirty="0" sz="1800" b="1">
                <a:latin typeface="Calibri"/>
                <a:cs typeface="Calibri"/>
              </a:rPr>
              <a:t>}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700">
              <a:latin typeface="Calibri"/>
              <a:cs typeface="Calibri"/>
            </a:endParaRPr>
          </a:p>
          <a:p>
            <a:pPr marL="222250" marR="3775075" indent="-209550">
              <a:lnSpc>
                <a:spcPct val="102200"/>
              </a:lnSpc>
            </a:pPr>
            <a:r>
              <a:rPr dirty="0" sz="1800" spc="-10" b="1">
                <a:solidFill>
                  <a:srgbClr val="0033B3"/>
                </a:solidFill>
                <a:latin typeface="Calibri"/>
                <a:cs typeface="Calibri"/>
              </a:rPr>
              <a:t>public</a:t>
            </a:r>
            <a:r>
              <a:rPr dirty="0" sz="1800" spc="10" b="1">
                <a:solidFill>
                  <a:srgbClr val="0033B3"/>
                </a:solidFill>
                <a:latin typeface="Calibri"/>
                <a:cs typeface="Calibri"/>
              </a:rPr>
              <a:t> </a:t>
            </a:r>
            <a:r>
              <a:rPr dirty="0" sz="1800" spc="-10" b="1">
                <a:latin typeface="Calibri"/>
                <a:cs typeface="Calibri"/>
              </a:rPr>
              <a:t>DoubleProperty</a:t>
            </a:r>
            <a:r>
              <a:rPr dirty="0" sz="1800" spc="10" b="1">
                <a:latin typeface="Calibri"/>
                <a:cs typeface="Calibri"/>
              </a:rPr>
              <a:t> </a:t>
            </a:r>
            <a:r>
              <a:rPr dirty="0" sz="1800" spc="-15" b="1">
                <a:solidFill>
                  <a:srgbClr val="00627A"/>
                </a:solidFill>
                <a:latin typeface="Calibri"/>
                <a:cs typeface="Calibri"/>
              </a:rPr>
              <a:t>rateProperty</a:t>
            </a:r>
            <a:r>
              <a:rPr dirty="0" sz="1800" spc="-15" b="1">
                <a:latin typeface="Calibri"/>
                <a:cs typeface="Calibri"/>
              </a:rPr>
              <a:t>()</a:t>
            </a:r>
            <a:r>
              <a:rPr dirty="0" sz="1800" spc="15" b="1">
                <a:latin typeface="Calibri"/>
                <a:cs typeface="Calibri"/>
              </a:rPr>
              <a:t> </a:t>
            </a:r>
            <a:r>
              <a:rPr dirty="0" sz="1800" b="1">
                <a:latin typeface="Calibri"/>
                <a:cs typeface="Calibri"/>
              </a:rPr>
              <a:t>{ </a:t>
            </a:r>
            <a:r>
              <a:rPr dirty="0" sz="1800" spc="-390" b="1">
                <a:latin typeface="Calibri"/>
                <a:cs typeface="Calibri"/>
              </a:rPr>
              <a:t> </a:t>
            </a:r>
            <a:r>
              <a:rPr dirty="0" sz="1800" spc="-10" b="1">
                <a:solidFill>
                  <a:srgbClr val="0033B3"/>
                </a:solidFill>
                <a:latin typeface="Calibri"/>
                <a:cs typeface="Calibri"/>
              </a:rPr>
              <a:t>return </a:t>
            </a:r>
            <a:r>
              <a:rPr dirty="0" sz="1800" spc="-10" b="1">
                <a:solidFill>
                  <a:srgbClr val="871094"/>
                </a:solidFill>
                <a:latin typeface="Calibri"/>
                <a:cs typeface="Calibri"/>
              </a:rPr>
              <a:t>animation</a:t>
            </a:r>
            <a:r>
              <a:rPr dirty="0" sz="1800" spc="-10" b="1">
                <a:latin typeface="Calibri"/>
                <a:cs typeface="Calibri"/>
              </a:rPr>
              <a:t>.rateProperty();</a:t>
            </a:r>
            <a:r>
              <a:rPr dirty="0" sz="1800" spc="-5" b="1">
                <a:latin typeface="Calibri"/>
                <a:cs typeface="Calibri"/>
              </a:rPr>
              <a:t> </a:t>
            </a:r>
            <a:r>
              <a:rPr dirty="0" sz="1800" b="1">
                <a:latin typeface="Calibri"/>
                <a:cs typeface="Calibri"/>
              </a:rPr>
              <a:t>}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7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dirty="0" sz="1800" spc="-15" b="1">
                <a:solidFill>
                  <a:srgbClr val="0033B3"/>
                </a:solidFill>
                <a:latin typeface="Calibri"/>
                <a:cs typeface="Calibri"/>
              </a:rPr>
              <a:t>protected</a:t>
            </a:r>
            <a:r>
              <a:rPr dirty="0" sz="1800" spc="-10" b="1">
                <a:solidFill>
                  <a:srgbClr val="0033B3"/>
                </a:solidFill>
                <a:latin typeface="Calibri"/>
                <a:cs typeface="Calibri"/>
              </a:rPr>
              <a:t> void</a:t>
            </a:r>
            <a:r>
              <a:rPr dirty="0" sz="1800" spc="-15" b="1">
                <a:solidFill>
                  <a:srgbClr val="0033B3"/>
                </a:solidFill>
                <a:latin typeface="Calibri"/>
                <a:cs typeface="Calibri"/>
              </a:rPr>
              <a:t> </a:t>
            </a:r>
            <a:r>
              <a:rPr dirty="0" sz="1800" spc="-10" b="1">
                <a:solidFill>
                  <a:srgbClr val="00627A"/>
                </a:solidFill>
                <a:latin typeface="Calibri"/>
                <a:cs typeface="Calibri"/>
              </a:rPr>
              <a:t>moveBall</a:t>
            </a:r>
            <a:r>
              <a:rPr dirty="0" sz="1800" spc="-10" b="1">
                <a:latin typeface="Calibri"/>
                <a:cs typeface="Calibri"/>
              </a:rPr>
              <a:t>()</a:t>
            </a:r>
            <a:r>
              <a:rPr dirty="0" sz="1800" spc="-5" b="1">
                <a:latin typeface="Calibri"/>
                <a:cs typeface="Calibri"/>
              </a:rPr>
              <a:t> </a:t>
            </a:r>
            <a:r>
              <a:rPr dirty="0" sz="1800" b="1">
                <a:latin typeface="Calibri"/>
                <a:cs typeface="Calibri"/>
              </a:rPr>
              <a:t>{</a:t>
            </a:r>
            <a:endParaRPr sz="1800">
              <a:latin typeface="Calibri"/>
              <a:cs typeface="Calibri"/>
            </a:endParaRPr>
          </a:p>
          <a:p>
            <a:pPr marL="222250">
              <a:lnSpc>
                <a:spcPts val="2125"/>
              </a:lnSpc>
              <a:spcBef>
                <a:spcPts val="50"/>
              </a:spcBef>
            </a:pPr>
            <a:r>
              <a:rPr dirty="0" sz="1800" b="1" i="1">
                <a:solidFill>
                  <a:srgbClr val="00B050"/>
                </a:solidFill>
                <a:latin typeface="Calibri"/>
                <a:cs typeface="Calibri"/>
              </a:rPr>
              <a:t>//</a:t>
            </a:r>
            <a:r>
              <a:rPr dirty="0" sz="1800" spc="-5" b="1" i="1">
                <a:solidFill>
                  <a:srgbClr val="00B050"/>
                </a:solidFill>
                <a:latin typeface="Calibri"/>
                <a:cs typeface="Calibri"/>
              </a:rPr>
              <a:t> Check</a:t>
            </a:r>
            <a:r>
              <a:rPr dirty="0" sz="1800" spc="-10" b="1" i="1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dirty="0" sz="1800" spc="-5" b="1" i="1">
                <a:solidFill>
                  <a:srgbClr val="00B050"/>
                </a:solidFill>
                <a:latin typeface="Calibri"/>
                <a:cs typeface="Calibri"/>
              </a:rPr>
              <a:t>boundaries</a:t>
            </a:r>
            <a:endParaRPr sz="1800">
              <a:latin typeface="Calibri"/>
              <a:cs typeface="Calibri"/>
            </a:endParaRPr>
          </a:p>
          <a:p>
            <a:pPr marL="222250">
              <a:lnSpc>
                <a:spcPts val="2125"/>
              </a:lnSpc>
            </a:pPr>
            <a:r>
              <a:rPr dirty="0" sz="1800" spc="-5" b="1">
                <a:solidFill>
                  <a:srgbClr val="0033B3"/>
                </a:solidFill>
                <a:latin typeface="Calibri"/>
                <a:cs typeface="Calibri"/>
              </a:rPr>
              <a:t>if</a:t>
            </a:r>
            <a:r>
              <a:rPr dirty="0" sz="1800" spc="10" b="1">
                <a:solidFill>
                  <a:srgbClr val="0033B3"/>
                </a:solidFill>
                <a:latin typeface="Calibri"/>
                <a:cs typeface="Calibri"/>
              </a:rPr>
              <a:t> </a:t>
            </a:r>
            <a:r>
              <a:rPr dirty="0" sz="1800" b="1">
                <a:latin typeface="Calibri"/>
                <a:cs typeface="Calibri"/>
              </a:rPr>
              <a:t>(</a:t>
            </a:r>
            <a:r>
              <a:rPr dirty="0" sz="1800" b="1">
                <a:solidFill>
                  <a:srgbClr val="871094"/>
                </a:solidFill>
                <a:latin typeface="Calibri"/>
                <a:cs typeface="Calibri"/>
              </a:rPr>
              <a:t>x </a:t>
            </a:r>
            <a:r>
              <a:rPr dirty="0" sz="1800" b="1">
                <a:latin typeface="Calibri"/>
                <a:cs typeface="Calibri"/>
              </a:rPr>
              <a:t>&lt;</a:t>
            </a:r>
            <a:r>
              <a:rPr dirty="0" sz="1800" spc="5" b="1">
                <a:latin typeface="Calibri"/>
                <a:cs typeface="Calibri"/>
              </a:rPr>
              <a:t> </a:t>
            </a:r>
            <a:r>
              <a:rPr dirty="0" sz="1800" spc="-15" b="1">
                <a:solidFill>
                  <a:srgbClr val="871094"/>
                </a:solidFill>
                <a:latin typeface="Calibri"/>
                <a:cs typeface="Calibri"/>
              </a:rPr>
              <a:t>radius</a:t>
            </a:r>
            <a:r>
              <a:rPr dirty="0" sz="1800" spc="-5" b="1">
                <a:solidFill>
                  <a:srgbClr val="871094"/>
                </a:solidFill>
                <a:latin typeface="Calibri"/>
                <a:cs typeface="Calibri"/>
              </a:rPr>
              <a:t> </a:t>
            </a:r>
            <a:r>
              <a:rPr dirty="0" sz="1800" spc="-5" b="1">
                <a:latin typeface="Calibri"/>
                <a:cs typeface="Calibri"/>
              </a:rPr>
              <a:t>||</a:t>
            </a:r>
            <a:r>
              <a:rPr dirty="0" sz="1800" b="1">
                <a:latin typeface="Calibri"/>
                <a:cs typeface="Calibri"/>
              </a:rPr>
              <a:t> </a:t>
            </a:r>
            <a:r>
              <a:rPr dirty="0" sz="1800" b="1">
                <a:solidFill>
                  <a:srgbClr val="871094"/>
                </a:solidFill>
                <a:latin typeface="Calibri"/>
                <a:cs typeface="Calibri"/>
              </a:rPr>
              <a:t>x </a:t>
            </a:r>
            <a:r>
              <a:rPr dirty="0" sz="1800" b="1">
                <a:latin typeface="Calibri"/>
                <a:cs typeface="Calibri"/>
              </a:rPr>
              <a:t>&gt;</a:t>
            </a:r>
            <a:r>
              <a:rPr dirty="0" sz="1800" spc="5" b="1">
                <a:latin typeface="Calibri"/>
                <a:cs typeface="Calibri"/>
              </a:rPr>
              <a:t> </a:t>
            </a:r>
            <a:r>
              <a:rPr dirty="0" sz="1800" spc="-10" b="1">
                <a:latin typeface="Calibri"/>
                <a:cs typeface="Calibri"/>
              </a:rPr>
              <a:t>getWidth()</a:t>
            </a:r>
            <a:r>
              <a:rPr dirty="0" sz="1800" spc="5" b="1">
                <a:latin typeface="Calibri"/>
                <a:cs typeface="Calibri"/>
              </a:rPr>
              <a:t> </a:t>
            </a:r>
            <a:r>
              <a:rPr dirty="0" sz="1800" b="1">
                <a:latin typeface="Calibri"/>
                <a:cs typeface="Calibri"/>
              </a:rPr>
              <a:t>- </a:t>
            </a:r>
            <a:r>
              <a:rPr dirty="0" sz="1800" spc="-15" b="1">
                <a:solidFill>
                  <a:srgbClr val="871094"/>
                </a:solidFill>
                <a:latin typeface="Calibri"/>
                <a:cs typeface="Calibri"/>
              </a:rPr>
              <a:t>radius</a:t>
            </a:r>
            <a:r>
              <a:rPr dirty="0" sz="1800" spc="-15" b="1">
                <a:latin typeface="Calibri"/>
                <a:cs typeface="Calibri"/>
              </a:rPr>
              <a:t>)</a:t>
            </a:r>
            <a:r>
              <a:rPr dirty="0" sz="1800" spc="5" b="1">
                <a:latin typeface="Calibri"/>
                <a:cs typeface="Calibri"/>
              </a:rPr>
              <a:t> </a:t>
            </a:r>
            <a:r>
              <a:rPr dirty="0" sz="1800" b="1">
                <a:latin typeface="Calibri"/>
                <a:cs typeface="Calibri"/>
              </a:rPr>
              <a:t>{</a:t>
            </a:r>
            <a:endParaRPr sz="1800">
              <a:latin typeface="Calibri"/>
              <a:cs typeface="Calibri"/>
            </a:endParaRPr>
          </a:p>
          <a:p>
            <a:pPr marL="431800">
              <a:lnSpc>
                <a:spcPct val="100000"/>
              </a:lnSpc>
              <a:spcBef>
                <a:spcPts val="50"/>
              </a:spcBef>
            </a:pPr>
            <a:r>
              <a:rPr dirty="0" sz="1800" spc="-5" b="1">
                <a:solidFill>
                  <a:srgbClr val="871094"/>
                </a:solidFill>
                <a:latin typeface="Calibri"/>
                <a:cs typeface="Calibri"/>
              </a:rPr>
              <a:t>dx </a:t>
            </a:r>
            <a:r>
              <a:rPr dirty="0" sz="1800" b="1">
                <a:latin typeface="Calibri"/>
                <a:cs typeface="Calibri"/>
              </a:rPr>
              <a:t>*=</a:t>
            </a:r>
            <a:r>
              <a:rPr dirty="0" sz="1800" spc="5" b="1">
                <a:latin typeface="Calibri"/>
                <a:cs typeface="Calibri"/>
              </a:rPr>
              <a:t> </a:t>
            </a:r>
            <a:r>
              <a:rPr dirty="0" sz="1800" spc="-5" b="1">
                <a:latin typeface="Calibri"/>
                <a:cs typeface="Calibri"/>
              </a:rPr>
              <a:t>-</a:t>
            </a:r>
            <a:r>
              <a:rPr dirty="0" sz="1800" spc="-5" b="1">
                <a:solidFill>
                  <a:srgbClr val="1750EB"/>
                </a:solidFill>
                <a:latin typeface="Calibri"/>
                <a:cs typeface="Calibri"/>
              </a:rPr>
              <a:t>1</a:t>
            </a:r>
            <a:r>
              <a:rPr dirty="0" sz="1800" spc="-5" b="1">
                <a:latin typeface="Calibri"/>
                <a:cs typeface="Calibri"/>
              </a:rPr>
              <a:t>;</a:t>
            </a:r>
            <a:r>
              <a:rPr dirty="0" sz="1800" b="1">
                <a:latin typeface="Calibri"/>
                <a:cs typeface="Calibri"/>
              </a:rPr>
              <a:t> </a:t>
            </a:r>
            <a:r>
              <a:rPr dirty="0" sz="1800" b="1" i="1">
                <a:solidFill>
                  <a:srgbClr val="00B050"/>
                </a:solidFill>
                <a:latin typeface="Calibri"/>
                <a:cs typeface="Calibri"/>
              </a:rPr>
              <a:t>//</a:t>
            </a:r>
            <a:r>
              <a:rPr dirty="0" sz="1800" spc="10" b="1" i="1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dirty="0" sz="1800" spc="-5" b="1" i="1">
                <a:solidFill>
                  <a:srgbClr val="00B050"/>
                </a:solidFill>
                <a:latin typeface="Calibri"/>
                <a:cs typeface="Calibri"/>
              </a:rPr>
              <a:t>Change</a:t>
            </a:r>
            <a:r>
              <a:rPr dirty="0" sz="1800" spc="10" b="1" i="1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dirty="0" sz="1800" spc="-5" b="1" i="1">
                <a:solidFill>
                  <a:srgbClr val="00B050"/>
                </a:solidFill>
                <a:latin typeface="Calibri"/>
                <a:cs typeface="Calibri"/>
              </a:rPr>
              <a:t>ball move</a:t>
            </a:r>
            <a:r>
              <a:rPr dirty="0" sz="1800" spc="10" b="1" i="1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dirty="0" sz="1800" spc="-5" b="1" i="1">
                <a:solidFill>
                  <a:srgbClr val="00B050"/>
                </a:solidFill>
                <a:latin typeface="Calibri"/>
                <a:cs typeface="Calibri"/>
              </a:rPr>
              <a:t>direction</a:t>
            </a:r>
            <a:endParaRPr sz="1800">
              <a:latin typeface="Calibri"/>
              <a:cs typeface="Calibri"/>
            </a:endParaRPr>
          </a:p>
          <a:p>
            <a:pPr marL="222250">
              <a:lnSpc>
                <a:spcPts val="2125"/>
              </a:lnSpc>
              <a:spcBef>
                <a:spcPts val="45"/>
              </a:spcBef>
            </a:pPr>
            <a:r>
              <a:rPr dirty="0" sz="1800" b="1">
                <a:latin typeface="Calibri"/>
                <a:cs typeface="Calibri"/>
              </a:rPr>
              <a:t>}</a:t>
            </a:r>
            <a:endParaRPr sz="1800">
              <a:latin typeface="Calibri"/>
              <a:cs typeface="Calibri"/>
            </a:endParaRPr>
          </a:p>
          <a:p>
            <a:pPr marL="222250">
              <a:lnSpc>
                <a:spcPts val="2125"/>
              </a:lnSpc>
            </a:pPr>
            <a:r>
              <a:rPr dirty="0" sz="1800" spc="-5" b="1">
                <a:solidFill>
                  <a:srgbClr val="0033B3"/>
                </a:solidFill>
                <a:latin typeface="Calibri"/>
                <a:cs typeface="Calibri"/>
              </a:rPr>
              <a:t>if</a:t>
            </a:r>
            <a:r>
              <a:rPr dirty="0" sz="1800" spc="5" b="1">
                <a:solidFill>
                  <a:srgbClr val="0033B3"/>
                </a:solidFill>
                <a:latin typeface="Calibri"/>
                <a:cs typeface="Calibri"/>
              </a:rPr>
              <a:t> </a:t>
            </a:r>
            <a:r>
              <a:rPr dirty="0" sz="1800" b="1">
                <a:latin typeface="Calibri"/>
                <a:cs typeface="Calibri"/>
              </a:rPr>
              <a:t>(</a:t>
            </a:r>
            <a:r>
              <a:rPr dirty="0" sz="1800" b="1">
                <a:solidFill>
                  <a:srgbClr val="871094"/>
                </a:solidFill>
                <a:latin typeface="Calibri"/>
                <a:cs typeface="Calibri"/>
              </a:rPr>
              <a:t>y </a:t>
            </a:r>
            <a:r>
              <a:rPr dirty="0" sz="1800" b="1">
                <a:latin typeface="Calibri"/>
                <a:cs typeface="Calibri"/>
              </a:rPr>
              <a:t>&lt; </a:t>
            </a:r>
            <a:r>
              <a:rPr dirty="0" sz="1800" spc="-15" b="1">
                <a:solidFill>
                  <a:srgbClr val="871094"/>
                </a:solidFill>
                <a:latin typeface="Calibri"/>
                <a:cs typeface="Calibri"/>
              </a:rPr>
              <a:t>radius</a:t>
            </a:r>
            <a:r>
              <a:rPr dirty="0" sz="1800" spc="-5" b="1">
                <a:solidFill>
                  <a:srgbClr val="871094"/>
                </a:solidFill>
                <a:latin typeface="Calibri"/>
                <a:cs typeface="Calibri"/>
              </a:rPr>
              <a:t> </a:t>
            </a:r>
            <a:r>
              <a:rPr dirty="0" sz="1800" spc="-5" b="1">
                <a:latin typeface="Calibri"/>
                <a:cs typeface="Calibri"/>
              </a:rPr>
              <a:t>|| </a:t>
            </a:r>
            <a:r>
              <a:rPr dirty="0" sz="1800" b="1">
                <a:solidFill>
                  <a:srgbClr val="871094"/>
                </a:solidFill>
                <a:latin typeface="Calibri"/>
                <a:cs typeface="Calibri"/>
              </a:rPr>
              <a:t>y </a:t>
            </a:r>
            <a:r>
              <a:rPr dirty="0" sz="1800" b="1">
                <a:latin typeface="Calibri"/>
                <a:cs typeface="Calibri"/>
              </a:rPr>
              <a:t>&gt; </a:t>
            </a:r>
            <a:r>
              <a:rPr dirty="0" sz="1800" spc="-10" b="1">
                <a:latin typeface="Calibri"/>
                <a:cs typeface="Calibri"/>
              </a:rPr>
              <a:t>getHeight()</a:t>
            </a:r>
            <a:r>
              <a:rPr dirty="0" sz="1800" spc="5" b="1">
                <a:latin typeface="Calibri"/>
                <a:cs typeface="Calibri"/>
              </a:rPr>
              <a:t> </a:t>
            </a:r>
            <a:r>
              <a:rPr dirty="0" sz="1800" b="1">
                <a:latin typeface="Calibri"/>
                <a:cs typeface="Calibri"/>
              </a:rPr>
              <a:t>- </a:t>
            </a:r>
            <a:r>
              <a:rPr dirty="0" sz="1800" spc="-15" b="1">
                <a:solidFill>
                  <a:srgbClr val="871094"/>
                </a:solidFill>
                <a:latin typeface="Calibri"/>
                <a:cs typeface="Calibri"/>
              </a:rPr>
              <a:t>radius</a:t>
            </a:r>
            <a:r>
              <a:rPr dirty="0" sz="1800" spc="-15" b="1">
                <a:latin typeface="Calibri"/>
                <a:cs typeface="Calibri"/>
              </a:rPr>
              <a:t>)</a:t>
            </a:r>
            <a:r>
              <a:rPr dirty="0" sz="1800" b="1">
                <a:latin typeface="Calibri"/>
                <a:cs typeface="Calibri"/>
              </a:rPr>
              <a:t> {</a:t>
            </a:r>
            <a:endParaRPr sz="1800">
              <a:latin typeface="Calibri"/>
              <a:cs typeface="Calibri"/>
            </a:endParaRPr>
          </a:p>
          <a:p>
            <a:pPr marL="431800">
              <a:lnSpc>
                <a:spcPts val="2125"/>
              </a:lnSpc>
              <a:spcBef>
                <a:spcPts val="50"/>
              </a:spcBef>
            </a:pPr>
            <a:r>
              <a:rPr dirty="0" sz="1800" spc="-5" b="1">
                <a:solidFill>
                  <a:srgbClr val="871094"/>
                </a:solidFill>
                <a:latin typeface="Calibri"/>
                <a:cs typeface="Calibri"/>
              </a:rPr>
              <a:t>dy </a:t>
            </a:r>
            <a:r>
              <a:rPr dirty="0" sz="1800" b="1">
                <a:latin typeface="Calibri"/>
                <a:cs typeface="Calibri"/>
              </a:rPr>
              <a:t>*=</a:t>
            </a:r>
            <a:r>
              <a:rPr dirty="0" sz="1800" spc="5" b="1">
                <a:latin typeface="Calibri"/>
                <a:cs typeface="Calibri"/>
              </a:rPr>
              <a:t> </a:t>
            </a:r>
            <a:r>
              <a:rPr dirty="0" sz="1800" spc="-5" b="1">
                <a:latin typeface="Calibri"/>
                <a:cs typeface="Calibri"/>
              </a:rPr>
              <a:t>-</a:t>
            </a:r>
            <a:r>
              <a:rPr dirty="0" sz="1800" spc="-5" b="1">
                <a:solidFill>
                  <a:srgbClr val="1750EB"/>
                </a:solidFill>
                <a:latin typeface="Calibri"/>
                <a:cs typeface="Calibri"/>
              </a:rPr>
              <a:t>1</a:t>
            </a:r>
            <a:r>
              <a:rPr dirty="0" sz="1800" spc="-5" b="1">
                <a:latin typeface="Calibri"/>
                <a:cs typeface="Calibri"/>
              </a:rPr>
              <a:t>;</a:t>
            </a:r>
            <a:r>
              <a:rPr dirty="0" sz="1800" b="1">
                <a:latin typeface="Calibri"/>
                <a:cs typeface="Calibri"/>
              </a:rPr>
              <a:t> </a:t>
            </a:r>
            <a:r>
              <a:rPr dirty="0" sz="1800" b="1" i="1">
                <a:solidFill>
                  <a:srgbClr val="00B050"/>
                </a:solidFill>
                <a:latin typeface="Calibri"/>
                <a:cs typeface="Calibri"/>
              </a:rPr>
              <a:t>//</a:t>
            </a:r>
            <a:r>
              <a:rPr dirty="0" sz="1800" spc="10" b="1" i="1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dirty="0" sz="1800" spc="-5" b="1" i="1">
                <a:solidFill>
                  <a:srgbClr val="00B050"/>
                </a:solidFill>
                <a:latin typeface="Calibri"/>
                <a:cs typeface="Calibri"/>
              </a:rPr>
              <a:t>Change</a:t>
            </a:r>
            <a:r>
              <a:rPr dirty="0" sz="1800" spc="10" b="1" i="1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dirty="0" sz="1800" spc="-5" b="1" i="1">
                <a:solidFill>
                  <a:srgbClr val="00B050"/>
                </a:solidFill>
                <a:latin typeface="Calibri"/>
                <a:cs typeface="Calibri"/>
              </a:rPr>
              <a:t>ball move</a:t>
            </a:r>
            <a:r>
              <a:rPr dirty="0" sz="1800" spc="10" b="1" i="1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dirty="0" sz="1800" spc="-5" b="1" i="1">
                <a:solidFill>
                  <a:srgbClr val="00B050"/>
                </a:solidFill>
                <a:latin typeface="Calibri"/>
                <a:cs typeface="Calibri"/>
              </a:rPr>
              <a:t>direction</a:t>
            </a:r>
            <a:endParaRPr sz="1800">
              <a:latin typeface="Calibri"/>
              <a:cs typeface="Calibri"/>
            </a:endParaRPr>
          </a:p>
          <a:p>
            <a:pPr marL="222250">
              <a:lnSpc>
                <a:spcPts val="2125"/>
              </a:lnSpc>
            </a:pPr>
            <a:r>
              <a:rPr dirty="0" sz="1800" b="1">
                <a:latin typeface="Calibri"/>
                <a:cs typeface="Calibri"/>
              </a:rPr>
              <a:t>}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850">
              <a:latin typeface="Calibri"/>
              <a:cs typeface="Calibri"/>
            </a:endParaRPr>
          </a:p>
          <a:p>
            <a:pPr marL="222250" marR="5151755">
              <a:lnSpc>
                <a:spcPct val="98500"/>
              </a:lnSpc>
            </a:pPr>
            <a:r>
              <a:rPr dirty="0" sz="1800" b="1" i="1">
                <a:solidFill>
                  <a:srgbClr val="00B050"/>
                </a:solidFill>
                <a:latin typeface="Calibri"/>
                <a:cs typeface="Calibri"/>
              </a:rPr>
              <a:t>// </a:t>
            </a:r>
            <a:r>
              <a:rPr dirty="0" sz="1800" spc="-5" b="1" i="1">
                <a:solidFill>
                  <a:srgbClr val="00B050"/>
                </a:solidFill>
                <a:latin typeface="Calibri"/>
                <a:cs typeface="Calibri"/>
              </a:rPr>
              <a:t>Adjust ball position </a:t>
            </a:r>
            <a:r>
              <a:rPr dirty="0" sz="1800" spc="-395" b="1" i="1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dirty="0" sz="1800" b="1">
                <a:solidFill>
                  <a:srgbClr val="871094"/>
                </a:solidFill>
                <a:latin typeface="Calibri"/>
                <a:cs typeface="Calibri"/>
              </a:rPr>
              <a:t>x </a:t>
            </a:r>
            <a:r>
              <a:rPr dirty="0" sz="1800" b="1">
                <a:latin typeface="Calibri"/>
                <a:cs typeface="Calibri"/>
              </a:rPr>
              <a:t>+= </a:t>
            </a:r>
            <a:r>
              <a:rPr dirty="0" sz="1800" spc="-5" b="1">
                <a:solidFill>
                  <a:srgbClr val="871094"/>
                </a:solidFill>
                <a:latin typeface="Calibri"/>
                <a:cs typeface="Calibri"/>
              </a:rPr>
              <a:t>dx</a:t>
            </a:r>
            <a:r>
              <a:rPr dirty="0" sz="1800" spc="-5" b="1">
                <a:latin typeface="Calibri"/>
                <a:cs typeface="Calibri"/>
              </a:rPr>
              <a:t>;</a:t>
            </a:r>
            <a:r>
              <a:rPr dirty="0" sz="1800" b="1">
                <a:latin typeface="Calibri"/>
                <a:cs typeface="Calibri"/>
              </a:rPr>
              <a:t> </a:t>
            </a:r>
            <a:r>
              <a:rPr dirty="0" sz="1800" b="1">
                <a:solidFill>
                  <a:srgbClr val="871094"/>
                </a:solidFill>
                <a:latin typeface="Calibri"/>
                <a:cs typeface="Calibri"/>
              </a:rPr>
              <a:t>y </a:t>
            </a:r>
            <a:r>
              <a:rPr dirty="0" sz="1800" b="1">
                <a:latin typeface="Calibri"/>
                <a:cs typeface="Calibri"/>
              </a:rPr>
              <a:t>+= </a:t>
            </a:r>
            <a:r>
              <a:rPr dirty="0" sz="1800" spc="-5" b="1">
                <a:solidFill>
                  <a:srgbClr val="871094"/>
                </a:solidFill>
                <a:latin typeface="Calibri"/>
                <a:cs typeface="Calibri"/>
              </a:rPr>
              <a:t>dy</a:t>
            </a:r>
            <a:r>
              <a:rPr dirty="0" sz="1800" spc="-5" b="1">
                <a:latin typeface="Calibri"/>
                <a:cs typeface="Calibri"/>
              </a:rPr>
              <a:t>; </a:t>
            </a:r>
            <a:r>
              <a:rPr dirty="0" sz="1800" b="1">
                <a:latin typeface="Calibri"/>
                <a:cs typeface="Calibri"/>
              </a:rPr>
              <a:t> </a:t>
            </a:r>
            <a:r>
              <a:rPr dirty="0" sz="1800" spc="-10" b="1">
                <a:solidFill>
                  <a:srgbClr val="871094"/>
                </a:solidFill>
                <a:latin typeface="Calibri"/>
                <a:cs typeface="Calibri"/>
              </a:rPr>
              <a:t>circle</a:t>
            </a:r>
            <a:r>
              <a:rPr dirty="0" sz="1800" spc="-10" b="1">
                <a:latin typeface="Calibri"/>
                <a:cs typeface="Calibri"/>
              </a:rPr>
              <a:t>.setCenterX(</a:t>
            </a:r>
            <a:r>
              <a:rPr dirty="0" sz="1800" spc="-10" b="1">
                <a:solidFill>
                  <a:srgbClr val="871094"/>
                </a:solidFill>
                <a:latin typeface="Calibri"/>
                <a:cs typeface="Calibri"/>
              </a:rPr>
              <a:t>x</a:t>
            </a:r>
            <a:r>
              <a:rPr dirty="0" sz="1800" spc="-10" b="1">
                <a:latin typeface="Calibri"/>
                <a:cs typeface="Calibri"/>
              </a:rPr>
              <a:t>); </a:t>
            </a:r>
            <a:r>
              <a:rPr dirty="0" sz="1800" spc="-5" b="1">
                <a:latin typeface="Calibri"/>
                <a:cs typeface="Calibri"/>
              </a:rPr>
              <a:t> </a:t>
            </a:r>
            <a:r>
              <a:rPr dirty="0" sz="1800" spc="-10" b="1">
                <a:solidFill>
                  <a:srgbClr val="871094"/>
                </a:solidFill>
                <a:latin typeface="Calibri"/>
                <a:cs typeface="Calibri"/>
              </a:rPr>
              <a:t>circle</a:t>
            </a:r>
            <a:r>
              <a:rPr dirty="0" sz="1800" spc="-10" b="1">
                <a:latin typeface="Calibri"/>
                <a:cs typeface="Calibri"/>
              </a:rPr>
              <a:t>.setCenterY(</a:t>
            </a:r>
            <a:r>
              <a:rPr dirty="0" sz="1800" spc="-10" b="1">
                <a:solidFill>
                  <a:srgbClr val="871094"/>
                </a:solidFill>
                <a:latin typeface="Calibri"/>
                <a:cs typeface="Calibri"/>
              </a:rPr>
              <a:t>y</a:t>
            </a:r>
            <a:r>
              <a:rPr dirty="0" sz="1800" spc="-10" b="1">
                <a:latin typeface="Calibri"/>
                <a:cs typeface="Calibri"/>
              </a:rPr>
              <a:t>);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88290" y="6357620"/>
            <a:ext cx="104139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latin typeface="Calibri"/>
                <a:cs typeface="Calibri"/>
              </a:rPr>
              <a:t>}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086725" y="6509004"/>
            <a:ext cx="29210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Times New Roman"/>
                <a:cs typeface="Times New Roman"/>
              </a:rPr>
              <a:t>163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59740" y="1011427"/>
            <a:ext cx="6278245" cy="3042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2125"/>
              </a:lnSpc>
              <a:spcBef>
                <a:spcPts val="100"/>
              </a:spcBef>
            </a:pPr>
            <a:r>
              <a:rPr dirty="0" sz="1800" spc="-10" b="1">
                <a:solidFill>
                  <a:srgbClr val="0033B3"/>
                </a:solidFill>
                <a:latin typeface="Calibri"/>
                <a:cs typeface="Calibri"/>
              </a:rPr>
              <a:t>public</a:t>
            </a:r>
            <a:r>
              <a:rPr dirty="0" sz="1800" spc="5" b="1">
                <a:solidFill>
                  <a:srgbClr val="0033B3"/>
                </a:solidFill>
                <a:latin typeface="Calibri"/>
                <a:cs typeface="Calibri"/>
              </a:rPr>
              <a:t> </a:t>
            </a:r>
            <a:r>
              <a:rPr dirty="0" sz="1800" spc="-10" b="1">
                <a:solidFill>
                  <a:srgbClr val="0033B3"/>
                </a:solidFill>
                <a:latin typeface="Calibri"/>
                <a:cs typeface="Calibri"/>
              </a:rPr>
              <a:t>class</a:t>
            </a:r>
            <a:r>
              <a:rPr dirty="0" sz="1800" spc="10" b="1">
                <a:solidFill>
                  <a:srgbClr val="0033B3"/>
                </a:solidFill>
                <a:latin typeface="Calibri"/>
                <a:cs typeface="Calibri"/>
              </a:rPr>
              <a:t> </a:t>
            </a:r>
            <a:r>
              <a:rPr dirty="0" sz="1800" spc="-10" b="1">
                <a:latin typeface="Calibri"/>
                <a:cs typeface="Calibri"/>
              </a:rPr>
              <a:t>BounceBallControl</a:t>
            </a:r>
            <a:r>
              <a:rPr dirty="0" sz="1800" spc="5" b="1">
                <a:latin typeface="Calibri"/>
                <a:cs typeface="Calibri"/>
              </a:rPr>
              <a:t> </a:t>
            </a:r>
            <a:r>
              <a:rPr dirty="0" sz="1800" spc="-15" b="1">
                <a:solidFill>
                  <a:srgbClr val="0033B3"/>
                </a:solidFill>
                <a:latin typeface="Calibri"/>
                <a:cs typeface="Calibri"/>
              </a:rPr>
              <a:t>extends</a:t>
            </a:r>
            <a:r>
              <a:rPr dirty="0" sz="1800" spc="5" b="1">
                <a:solidFill>
                  <a:srgbClr val="0033B3"/>
                </a:solidFill>
                <a:latin typeface="Calibri"/>
                <a:cs typeface="Calibri"/>
              </a:rPr>
              <a:t> </a:t>
            </a:r>
            <a:r>
              <a:rPr dirty="0" sz="1800" spc="-10" b="1">
                <a:latin typeface="Calibri"/>
                <a:cs typeface="Calibri"/>
              </a:rPr>
              <a:t>Application</a:t>
            </a:r>
            <a:r>
              <a:rPr dirty="0" sz="1800" b="1">
                <a:latin typeface="Calibri"/>
                <a:cs typeface="Calibri"/>
              </a:rPr>
              <a:t> {</a:t>
            </a:r>
            <a:endParaRPr sz="1800">
              <a:latin typeface="Calibri"/>
              <a:cs typeface="Calibri"/>
            </a:endParaRPr>
          </a:p>
          <a:p>
            <a:pPr marL="222250">
              <a:lnSpc>
                <a:spcPts val="2125"/>
              </a:lnSpc>
            </a:pPr>
            <a:r>
              <a:rPr dirty="0" sz="1800" spc="-10" b="1">
                <a:solidFill>
                  <a:srgbClr val="9E880D"/>
                </a:solidFill>
                <a:latin typeface="Calibri"/>
                <a:cs typeface="Calibri"/>
              </a:rPr>
              <a:t>@Override</a:t>
            </a:r>
            <a:r>
              <a:rPr dirty="0" sz="1800" b="1">
                <a:solidFill>
                  <a:srgbClr val="9E880D"/>
                </a:solidFill>
                <a:latin typeface="Calibri"/>
                <a:cs typeface="Calibri"/>
              </a:rPr>
              <a:t> </a:t>
            </a:r>
            <a:r>
              <a:rPr dirty="0" sz="1800" b="1" i="1">
                <a:solidFill>
                  <a:srgbClr val="8C8C8C"/>
                </a:solidFill>
                <a:latin typeface="Calibri"/>
                <a:cs typeface="Calibri"/>
              </a:rPr>
              <a:t>//</a:t>
            </a:r>
            <a:r>
              <a:rPr dirty="0" sz="1800" spc="10" b="1" i="1">
                <a:solidFill>
                  <a:srgbClr val="8C8C8C"/>
                </a:solidFill>
                <a:latin typeface="Calibri"/>
                <a:cs typeface="Calibri"/>
              </a:rPr>
              <a:t> </a:t>
            </a:r>
            <a:r>
              <a:rPr dirty="0" sz="1800" spc="-5" b="1" i="1">
                <a:solidFill>
                  <a:srgbClr val="8C8C8C"/>
                </a:solidFill>
                <a:latin typeface="Calibri"/>
                <a:cs typeface="Calibri"/>
              </a:rPr>
              <a:t>Override</a:t>
            </a:r>
            <a:r>
              <a:rPr dirty="0" sz="1800" spc="10" b="1" i="1">
                <a:solidFill>
                  <a:srgbClr val="8C8C8C"/>
                </a:solidFill>
                <a:latin typeface="Calibri"/>
                <a:cs typeface="Calibri"/>
              </a:rPr>
              <a:t> </a:t>
            </a:r>
            <a:r>
              <a:rPr dirty="0" sz="1800" b="1" i="1">
                <a:solidFill>
                  <a:srgbClr val="8C8C8C"/>
                </a:solidFill>
                <a:latin typeface="Calibri"/>
                <a:cs typeface="Calibri"/>
              </a:rPr>
              <a:t>the</a:t>
            </a:r>
            <a:r>
              <a:rPr dirty="0" sz="1800" spc="10" b="1" i="1">
                <a:solidFill>
                  <a:srgbClr val="8C8C8C"/>
                </a:solidFill>
                <a:latin typeface="Calibri"/>
                <a:cs typeface="Calibri"/>
              </a:rPr>
              <a:t> </a:t>
            </a:r>
            <a:r>
              <a:rPr dirty="0" sz="1800" spc="-10" b="1" i="1">
                <a:solidFill>
                  <a:srgbClr val="8C8C8C"/>
                </a:solidFill>
                <a:latin typeface="Calibri"/>
                <a:cs typeface="Calibri"/>
              </a:rPr>
              <a:t>start</a:t>
            </a:r>
            <a:r>
              <a:rPr dirty="0" sz="1800" spc="5" b="1" i="1">
                <a:solidFill>
                  <a:srgbClr val="8C8C8C"/>
                </a:solidFill>
                <a:latin typeface="Calibri"/>
                <a:cs typeface="Calibri"/>
              </a:rPr>
              <a:t> </a:t>
            </a:r>
            <a:r>
              <a:rPr dirty="0" sz="1800" spc="-5" b="1" i="1">
                <a:solidFill>
                  <a:srgbClr val="8C8C8C"/>
                </a:solidFill>
                <a:latin typeface="Calibri"/>
                <a:cs typeface="Calibri"/>
              </a:rPr>
              <a:t>method</a:t>
            </a:r>
            <a:r>
              <a:rPr dirty="0" sz="1800" spc="5" b="1" i="1">
                <a:solidFill>
                  <a:srgbClr val="8C8C8C"/>
                </a:solidFill>
                <a:latin typeface="Calibri"/>
                <a:cs typeface="Calibri"/>
              </a:rPr>
              <a:t> </a:t>
            </a:r>
            <a:r>
              <a:rPr dirty="0" sz="1800" spc="-5" b="1" i="1">
                <a:solidFill>
                  <a:srgbClr val="8C8C8C"/>
                </a:solidFill>
                <a:latin typeface="Calibri"/>
                <a:cs typeface="Calibri"/>
              </a:rPr>
              <a:t>in</a:t>
            </a:r>
            <a:r>
              <a:rPr dirty="0" sz="1800" spc="5" b="1" i="1">
                <a:solidFill>
                  <a:srgbClr val="8C8C8C"/>
                </a:solidFill>
                <a:latin typeface="Calibri"/>
                <a:cs typeface="Calibri"/>
              </a:rPr>
              <a:t> </a:t>
            </a:r>
            <a:r>
              <a:rPr dirty="0" sz="1800" b="1" i="1">
                <a:solidFill>
                  <a:srgbClr val="8C8C8C"/>
                </a:solidFill>
                <a:latin typeface="Calibri"/>
                <a:cs typeface="Calibri"/>
              </a:rPr>
              <a:t>the</a:t>
            </a:r>
            <a:r>
              <a:rPr dirty="0" sz="1800" spc="10" b="1" i="1">
                <a:solidFill>
                  <a:srgbClr val="8C8C8C"/>
                </a:solidFill>
                <a:latin typeface="Calibri"/>
                <a:cs typeface="Calibri"/>
              </a:rPr>
              <a:t> </a:t>
            </a:r>
            <a:r>
              <a:rPr dirty="0" sz="1800" spc="-5" b="1" i="1">
                <a:solidFill>
                  <a:srgbClr val="8C8C8C"/>
                </a:solidFill>
                <a:latin typeface="Calibri"/>
                <a:cs typeface="Calibri"/>
              </a:rPr>
              <a:t>Application</a:t>
            </a:r>
            <a:r>
              <a:rPr dirty="0" sz="1800" spc="5" b="1" i="1">
                <a:solidFill>
                  <a:srgbClr val="8C8C8C"/>
                </a:solidFill>
                <a:latin typeface="Calibri"/>
                <a:cs typeface="Calibri"/>
              </a:rPr>
              <a:t> </a:t>
            </a:r>
            <a:r>
              <a:rPr dirty="0" sz="1800" spc="-5" b="1" i="1">
                <a:solidFill>
                  <a:srgbClr val="8C8C8C"/>
                </a:solidFill>
                <a:latin typeface="Calibri"/>
                <a:cs typeface="Calibri"/>
              </a:rPr>
              <a:t>class</a:t>
            </a:r>
            <a:endParaRPr sz="1800">
              <a:latin typeface="Calibri"/>
              <a:cs typeface="Calibri"/>
            </a:endParaRPr>
          </a:p>
          <a:p>
            <a:pPr marL="222250">
              <a:lnSpc>
                <a:spcPct val="100000"/>
              </a:lnSpc>
              <a:spcBef>
                <a:spcPts val="45"/>
              </a:spcBef>
            </a:pPr>
            <a:r>
              <a:rPr dirty="0" sz="1800" spc="-10" b="1">
                <a:solidFill>
                  <a:srgbClr val="0033B3"/>
                </a:solidFill>
                <a:latin typeface="Calibri"/>
                <a:cs typeface="Calibri"/>
              </a:rPr>
              <a:t>public</a:t>
            </a:r>
            <a:r>
              <a:rPr dirty="0" sz="1800" b="1">
                <a:solidFill>
                  <a:srgbClr val="0033B3"/>
                </a:solidFill>
                <a:latin typeface="Calibri"/>
                <a:cs typeface="Calibri"/>
              </a:rPr>
              <a:t> </a:t>
            </a:r>
            <a:r>
              <a:rPr dirty="0" sz="1800" spc="-10" b="1">
                <a:solidFill>
                  <a:srgbClr val="0033B3"/>
                </a:solidFill>
                <a:latin typeface="Calibri"/>
                <a:cs typeface="Calibri"/>
              </a:rPr>
              <a:t>void</a:t>
            </a:r>
            <a:r>
              <a:rPr dirty="0" sz="1800" spc="5" b="1">
                <a:solidFill>
                  <a:srgbClr val="0033B3"/>
                </a:solidFill>
                <a:latin typeface="Calibri"/>
                <a:cs typeface="Calibri"/>
              </a:rPr>
              <a:t> </a:t>
            </a:r>
            <a:r>
              <a:rPr dirty="0" sz="1800" spc="-15" b="1">
                <a:solidFill>
                  <a:srgbClr val="00627A"/>
                </a:solidFill>
                <a:latin typeface="Calibri"/>
                <a:cs typeface="Calibri"/>
              </a:rPr>
              <a:t>start</a:t>
            </a:r>
            <a:r>
              <a:rPr dirty="0" sz="1800" spc="-15" b="1">
                <a:latin typeface="Calibri"/>
                <a:cs typeface="Calibri"/>
              </a:rPr>
              <a:t>(Stage</a:t>
            </a:r>
            <a:r>
              <a:rPr dirty="0" sz="1800" spc="-5" b="1">
                <a:latin typeface="Calibri"/>
                <a:cs typeface="Calibri"/>
              </a:rPr>
              <a:t> </a:t>
            </a:r>
            <a:r>
              <a:rPr dirty="0" sz="1800" spc="-10" b="1">
                <a:latin typeface="Calibri"/>
                <a:cs typeface="Calibri"/>
              </a:rPr>
              <a:t>primaryStage)</a:t>
            </a:r>
            <a:r>
              <a:rPr dirty="0" sz="1800" spc="10" b="1">
                <a:latin typeface="Calibri"/>
                <a:cs typeface="Calibri"/>
              </a:rPr>
              <a:t> </a:t>
            </a:r>
            <a:r>
              <a:rPr dirty="0" sz="1800" b="1">
                <a:latin typeface="Calibri"/>
                <a:cs typeface="Calibri"/>
              </a:rPr>
              <a:t>{</a:t>
            </a:r>
            <a:endParaRPr sz="1800">
              <a:latin typeface="Calibri"/>
              <a:cs typeface="Calibri"/>
            </a:endParaRPr>
          </a:p>
          <a:p>
            <a:pPr marL="431800">
              <a:lnSpc>
                <a:spcPct val="100000"/>
              </a:lnSpc>
              <a:spcBef>
                <a:spcPts val="50"/>
              </a:spcBef>
            </a:pPr>
            <a:r>
              <a:rPr dirty="0" sz="1800" spc="-10" b="1">
                <a:latin typeface="Calibri"/>
                <a:cs typeface="Calibri"/>
              </a:rPr>
              <a:t>BallPane</a:t>
            </a:r>
            <a:r>
              <a:rPr dirty="0" sz="1800" spc="-5" b="1">
                <a:latin typeface="Calibri"/>
                <a:cs typeface="Calibri"/>
              </a:rPr>
              <a:t> </a:t>
            </a:r>
            <a:r>
              <a:rPr dirty="0" sz="1800" spc="-10" b="1">
                <a:latin typeface="Calibri"/>
                <a:cs typeface="Calibri"/>
              </a:rPr>
              <a:t>ballPane</a:t>
            </a:r>
            <a:r>
              <a:rPr dirty="0" sz="1800" b="1">
                <a:latin typeface="Calibri"/>
                <a:cs typeface="Calibri"/>
              </a:rPr>
              <a:t> =</a:t>
            </a:r>
            <a:r>
              <a:rPr dirty="0" sz="1800" spc="5" b="1">
                <a:latin typeface="Calibri"/>
                <a:cs typeface="Calibri"/>
              </a:rPr>
              <a:t> </a:t>
            </a:r>
            <a:r>
              <a:rPr dirty="0" sz="1800" spc="-10" b="1">
                <a:solidFill>
                  <a:srgbClr val="0033B3"/>
                </a:solidFill>
                <a:latin typeface="Calibri"/>
                <a:cs typeface="Calibri"/>
              </a:rPr>
              <a:t>new</a:t>
            </a:r>
            <a:r>
              <a:rPr dirty="0" sz="1800" b="1">
                <a:solidFill>
                  <a:srgbClr val="0033B3"/>
                </a:solidFill>
                <a:latin typeface="Calibri"/>
                <a:cs typeface="Calibri"/>
              </a:rPr>
              <a:t> </a:t>
            </a:r>
            <a:r>
              <a:rPr dirty="0" sz="1800" spc="-10" b="1">
                <a:latin typeface="Calibri"/>
                <a:cs typeface="Calibri"/>
              </a:rPr>
              <a:t>BallPane();</a:t>
            </a:r>
            <a:r>
              <a:rPr dirty="0" sz="1800" spc="5" b="1">
                <a:latin typeface="Calibri"/>
                <a:cs typeface="Calibri"/>
              </a:rPr>
              <a:t> </a:t>
            </a:r>
            <a:r>
              <a:rPr dirty="0" sz="1800" b="1" i="1">
                <a:solidFill>
                  <a:srgbClr val="8C8C8C"/>
                </a:solidFill>
                <a:latin typeface="Calibri"/>
                <a:cs typeface="Calibri"/>
              </a:rPr>
              <a:t>//</a:t>
            </a:r>
            <a:r>
              <a:rPr dirty="0" sz="1800" spc="15" b="1" i="1">
                <a:solidFill>
                  <a:srgbClr val="8C8C8C"/>
                </a:solidFill>
                <a:latin typeface="Calibri"/>
                <a:cs typeface="Calibri"/>
              </a:rPr>
              <a:t> </a:t>
            </a:r>
            <a:r>
              <a:rPr dirty="0" sz="1800" spc="-5" b="1" i="1">
                <a:solidFill>
                  <a:srgbClr val="8C8C8C"/>
                </a:solidFill>
                <a:latin typeface="Calibri"/>
                <a:cs typeface="Calibri"/>
              </a:rPr>
              <a:t>Create</a:t>
            </a:r>
            <a:r>
              <a:rPr dirty="0" sz="1800" spc="10" b="1" i="1">
                <a:solidFill>
                  <a:srgbClr val="8C8C8C"/>
                </a:solidFill>
                <a:latin typeface="Calibri"/>
                <a:cs typeface="Calibri"/>
              </a:rPr>
              <a:t> </a:t>
            </a:r>
            <a:r>
              <a:rPr dirty="0" sz="1800" b="1" i="1">
                <a:solidFill>
                  <a:srgbClr val="8C8C8C"/>
                </a:solidFill>
                <a:latin typeface="Calibri"/>
                <a:cs typeface="Calibri"/>
              </a:rPr>
              <a:t>a</a:t>
            </a:r>
            <a:r>
              <a:rPr dirty="0" sz="1800" spc="5" b="1" i="1">
                <a:solidFill>
                  <a:srgbClr val="8C8C8C"/>
                </a:solidFill>
                <a:latin typeface="Calibri"/>
                <a:cs typeface="Calibri"/>
              </a:rPr>
              <a:t> </a:t>
            </a:r>
            <a:r>
              <a:rPr dirty="0" sz="1800" spc="-5" b="1" i="1">
                <a:solidFill>
                  <a:srgbClr val="8C8C8C"/>
                </a:solidFill>
                <a:latin typeface="Calibri"/>
                <a:cs typeface="Calibri"/>
              </a:rPr>
              <a:t>ball</a:t>
            </a:r>
            <a:r>
              <a:rPr dirty="0" sz="1800" b="1" i="1">
                <a:solidFill>
                  <a:srgbClr val="8C8C8C"/>
                </a:solidFill>
                <a:latin typeface="Calibri"/>
                <a:cs typeface="Calibri"/>
              </a:rPr>
              <a:t> </a:t>
            </a:r>
            <a:r>
              <a:rPr dirty="0" sz="1800" spc="-5" b="1" i="1">
                <a:solidFill>
                  <a:srgbClr val="8C8C8C"/>
                </a:solidFill>
                <a:latin typeface="Calibri"/>
                <a:cs typeface="Calibri"/>
              </a:rPr>
              <a:t>pane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750">
              <a:latin typeface="Calibri"/>
              <a:cs typeface="Calibri"/>
            </a:endParaRPr>
          </a:p>
          <a:p>
            <a:pPr marL="431800">
              <a:lnSpc>
                <a:spcPct val="100000"/>
              </a:lnSpc>
            </a:pPr>
            <a:r>
              <a:rPr dirty="0" sz="1800" b="1" i="1">
                <a:solidFill>
                  <a:srgbClr val="00B050"/>
                </a:solidFill>
                <a:latin typeface="Calibri"/>
                <a:cs typeface="Calibri"/>
              </a:rPr>
              <a:t>//</a:t>
            </a:r>
            <a:r>
              <a:rPr dirty="0" sz="1800" spc="-5" b="1" i="1">
                <a:solidFill>
                  <a:srgbClr val="00B050"/>
                </a:solidFill>
                <a:latin typeface="Calibri"/>
                <a:cs typeface="Calibri"/>
              </a:rPr>
              <a:t> Pause</a:t>
            </a:r>
            <a:r>
              <a:rPr dirty="0" sz="1800" b="1" i="1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dirty="0" sz="1800" spc="-5" b="1" i="1">
                <a:solidFill>
                  <a:srgbClr val="00B050"/>
                </a:solidFill>
                <a:latin typeface="Calibri"/>
                <a:cs typeface="Calibri"/>
              </a:rPr>
              <a:t>and </a:t>
            </a:r>
            <a:r>
              <a:rPr dirty="0" sz="1800" b="1" i="1">
                <a:solidFill>
                  <a:srgbClr val="00B050"/>
                </a:solidFill>
                <a:latin typeface="Calibri"/>
                <a:cs typeface="Calibri"/>
              </a:rPr>
              <a:t>resume </a:t>
            </a:r>
            <a:r>
              <a:rPr dirty="0" sz="1800" spc="-5" b="1" i="1">
                <a:solidFill>
                  <a:srgbClr val="00B050"/>
                </a:solidFill>
                <a:latin typeface="Calibri"/>
                <a:cs typeface="Calibri"/>
              </a:rPr>
              <a:t>animation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200">
              <a:latin typeface="Calibri"/>
              <a:cs typeface="Calibri"/>
            </a:endParaRPr>
          </a:p>
          <a:p>
            <a:pPr marL="431800">
              <a:lnSpc>
                <a:spcPct val="100000"/>
              </a:lnSpc>
              <a:spcBef>
                <a:spcPts val="1660"/>
              </a:spcBef>
            </a:pPr>
            <a:r>
              <a:rPr dirty="0" sz="1800" b="1" i="1">
                <a:solidFill>
                  <a:srgbClr val="00B050"/>
                </a:solidFill>
                <a:latin typeface="Calibri"/>
                <a:cs typeface="Calibri"/>
              </a:rPr>
              <a:t>//</a:t>
            </a:r>
            <a:r>
              <a:rPr dirty="0" sz="1800" spc="5" b="1" i="1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dirty="0" sz="1800" spc="-5" b="1" i="1">
                <a:solidFill>
                  <a:srgbClr val="00B050"/>
                </a:solidFill>
                <a:latin typeface="Calibri"/>
                <a:cs typeface="Calibri"/>
              </a:rPr>
              <a:t>Increase</a:t>
            </a:r>
            <a:r>
              <a:rPr dirty="0" sz="1800" spc="5" b="1" i="1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dirty="0" sz="1800" spc="-5" b="1" i="1">
                <a:solidFill>
                  <a:srgbClr val="00B050"/>
                </a:solidFill>
                <a:latin typeface="Calibri"/>
                <a:cs typeface="Calibri"/>
              </a:rPr>
              <a:t>and</a:t>
            </a:r>
            <a:r>
              <a:rPr dirty="0" sz="1800" spc="5" b="1" i="1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dirty="0" sz="1800" spc="-5" b="1" i="1">
                <a:solidFill>
                  <a:srgbClr val="00B050"/>
                </a:solidFill>
                <a:latin typeface="Calibri"/>
                <a:cs typeface="Calibri"/>
              </a:rPr>
              <a:t>decrease</a:t>
            </a:r>
            <a:r>
              <a:rPr dirty="0" sz="1800" spc="5" b="1" i="1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dirty="0" sz="1800" spc="-5" b="1" i="1">
                <a:solidFill>
                  <a:srgbClr val="00B050"/>
                </a:solidFill>
                <a:latin typeface="Calibri"/>
                <a:cs typeface="Calibri"/>
              </a:rPr>
              <a:t>animation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60"/>
              </a:spcBef>
            </a:pPr>
            <a:endParaRPr sz="1700">
              <a:latin typeface="Calibri"/>
              <a:cs typeface="Calibri"/>
            </a:endParaRPr>
          </a:p>
          <a:p>
            <a:pPr marL="431800">
              <a:lnSpc>
                <a:spcPct val="100000"/>
              </a:lnSpc>
            </a:pPr>
            <a:r>
              <a:rPr dirty="0" sz="1800" b="1">
                <a:latin typeface="Calibri"/>
                <a:cs typeface="Calibri"/>
              </a:rPr>
              <a:t>});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774552" y="97536"/>
            <a:ext cx="3482975" cy="5588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500" spc="-5" b="0">
                <a:latin typeface="Times New Roman"/>
                <a:cs typeface="Times New Roman"/>
              </a:rPr>
              <a:t>BounceBallControl</a:t>
            </a:r>
            <a:endParaRPr sz="35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12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0">
              <a:lnSpc>
                <a:spcPts val="1630"/>
              </a:lnSpc>
            </a:pPr>
            <a:fld id="{81D60167-4931-47E6-BA6A-407CBD079E47}" type="slidenum">
              <a:rPr dirty="0"/>
              <a:t>17</a:t>
            </a:fld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84486" y="446532"/>
            <a:ext cx="3375025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ShowCircle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9836" y="1151635"/>
            <a:ext cx="5153025" cy="18637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 b="1">
                <a:solidFill>
                  <a:srgbClr val="CC7832"/>
                </a:solidFill>
                <a:latin typeface="Calibri"/>
                <a:cs typeface="Calibri"/>
              </a:rPr>
              <a:t>public</a:t>
            </a:r>
            <a:r>
              <a:rPr dirty="0" sz="2400" spc="-30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400" spc="-10" b="1">
                <a:solidFill>
                  <a:srgbClr val="CC7832"/>
                </a:solidFill>
                <a:latin typeface="Calibri"/>
                <a:cs typeface="Calibri"/>
              </a:rPr>
              <a:t>void</a:t>
            </a:r>
            <a:r>
              <a:rPr dirty="0" sz="2400" spc="-20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400" spc="-10" b="1">
                <a:solidFill>
                  <a:srgbClr val="FFC66D"/>
                </a:solidFill>
                <a:latin typeface="Calibri"/>
                <a:cs typeface="Calibri"/>
              </a:rPr>
              <a:t>start</a:t>
            </a:r>
            <a:r>
              <a:rPr dirty="0" sz="2400" spc="-10" b="1">
                <a:latin typeface="Calibri"/>
                <a:cs typeface="Calibri"/>
              </a:rPr>
              <a:t>(Stage</a:t>
            </a:r>
            <a:r>
              <a:rPr dirty="0" sz="2400" spc="-15" b="1">
                <a:latin typeface="Calibri"/>
                <a:cs typeface="Calibri"/>
              </a:rPr>
              <a:t> </a:t>
            </a:r>
            <a:r>
              <a:rPr dirty="0" sz="2400" spc="-5" b="1">
                <a:latin typeface="Calibri"/>
                <a:cs typeface="Calibri"/>
              </a:rPr>
              <a:t>primaryStage)</a:t>
            </a:r>
            <a:r>
              <a:rPr dirty="0" sz="2400" spc="-20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{</a:t>
            </a:r>
            <a:endParaRPr sz="2400">
              <a:latin typeface="Calibri"/>
              <a:cs typeface="Calibri"/>
            </a:endParaRPr>
          </a:p>
          <a:p>
            <a:pPr marL="285115">
              <a:lnSpc>
                <a:spcPct val="100000"/>
              </a:lnSpc>
            </a:pPr>
            <a:r>
              <a:rPr dirty="0" sz="2400" b="1">
                <a:solidFill>
                  <a:srgbClr val="808080"/>
                </a:solidFill>
                <a:latin typeface="Calibri"/>
                <a:cs typeface="Calibri"/>
              </a:rPr>
              <a:t>//</a:t>
            </a:r>
            <a:r>
              <a:rPr dirty="0" sz="2400" spc="-5" b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2400" spc="-15" b="1">
                <a:solidFill>
                  <a:srgbClr val="808080"/>
                </a:solidFill>
                <a:latin typeface="Calibri"/>
                <a:cs typeface="Calibri"/>
              </a:rPr>
              <a:t>Create</a:t>
            </a:r>
            <a:r>
              <a:rPr dirty="0" sz="2400" spc="-5" b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808080"/>
                </a:solidFill>
                <a:latin typeface="Calibri"/>
                <a:cs typeface="Calibri"/>
              </a:rPr>
              <a:t>a</a:t>
            </a:r>
            <a:r>
              <a:rPr dirty="0" sz="2400" spc="-5" b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2400" spc="-15" b="1">
                <a:solidFill>
                  <a:srgbClr val="808080"/>
                </a:solidFill>
                <a:latin typeface="Calibri"/>
                <a:cs typeface="Calibri"/>
              </a:rPr>
              <a:t>circle</a:t>
            </a:r>
            <a:r>
              <a:rPr dirty="0" sz="2400" spc="-5" b="1">
                <a:solidFill>
                  <a:srgbClr val="808080"/>
                </a:solidFill>
                <a:latin typeface="Calibri"/>
                <a:cs typeface="Calibri"/>
              </a:rPr>
              <a:t> and set</a:t>
            </a:r>
            <a:r>
              <a:rPr dirty="0" sz="2400" b="1">
                <a:solidFill>
                  <a:srgbClr val="808080"/>
                </a:solidFill>
                <a:latin typeface="Calibri"/>
                <a:cs typeface="Calibri"/>
              </a:rPr>
              <a:t> its </a:t>
            </a:r>
            <a:r>
              <a:rPr dirty="0" sz="2400" spc="-10" b="1">
                <a:solidFill>
                  <a:srgbClr val="808080"/>
                </a:solidFill>
                <a:latin typeface="Calibri"/>
                <a:cs typeface="Calibri"/>
              </a:rPr>
              <a:t>properties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350">
              <a:latin typeface="Calibri"/>
              <a:cs typeface="Calibri"/>
            </a:endParaRPr>
          </a:p>
          <a:p>
            <a:pPr marL="285115" marR="594360">
              <a:lnSpc>
                <a:spcPct val="100800"/>
              </a:lnSpc>
            </a:pPr>
            <a:r>
              <a:rPr dirty="0" sz="2400" b="1">
                <a:solidFill>
                  <a:srgbClr val="808080"/>
                </a:solidFill>
                <a:latin typeface="Calibri"/>
                <a:cs typeface="Calibri"/>
              </a:rPr>
              <a:t>// </a:t>
            </a:r>
            <a:r>
              <a:rPr dirty="0" sz="2400" spc="-15" b="1">
                <a:solidFill>
                  <a:srgbClr val="808080"/>
                </a:solidFill>
                <a:latin typeface="Calibri"/>
                <a:cs typeface="Calibri"/>
              </a:rPr>
              <a:t>Create </a:t>
            </a:r>
            <a:r>
              <a:rPr dirty="0" sz="2400" b="1">
                <a:solidFill>
                  <a:srgbClr val="808080"/>
                </a:solidFill>
                <a:latin typeface="Calibri"/>
                <a:cs typeface="Calibri"/>
              </a:rPr>
              <a:t>a </a:t>
            </a:r>
            <a:r>
              <a:rPr dirty="0" sz="2400" spc="-5" b="1">
                <a:solidFill>
                  <a:srgbClr val="808080"/>
                </a:solidFill>
                <a:latin typeface="Calibri"/>
                <a:cs typeface="Calibri"/>
              </a:rPr>
              <a:t>pane </a:t>
            </a:r>
            <a:r>
              <a:rPr dirty="0" sz="2400" spc="-10" b="1">
                <a:solidFill>
                  <a:srgbClr val="808080"/>
                </a:solidFill>
                <a:latin typeface="Calibri"/>
                <a:cs typeface="Calibri"/>
              </a:rPr>
              <a:t>to </a:t>
            </a:r>
            <a:r>
              <a:rPr dirty="0" sz="2400" spc="-5" b="1">
                <a:solidFill>
                  <a:srgbClr val="808080"/>
                </a:solidFill>
                <a:latin typeface="Calibri"/>
                <a:cs typeface="Calibri"/>
              </a:rPr>
              <a:t>hold </a:t>
            </a:r>
            <a:r>
              <a:rPr dirty="0" sz="2400" b="1">
                <a:solidFill>
                  <a:srgbClr val="808080"/>
                </a:solidFill>
                <a:latin typeface="Calibri"/>
                <a:cs typeface="Calibri"/>
              </a:rPr>
              <a:t>the </a:t>
            </a:r>
            <a:r>
              <a:rPr dirty="0" sz="2400" spc="-15" b="1">
                <a:solidFill>
                  <a:srgbClr val="808080"/>
                </a:solidFill>
                <a:latin typeface="Calibri"/>
                <a:cs typeface="Calibri"/>
              </a:rPr>
              <a:t>circle </a:t>
            </a:r>
            <a:r>
              <a:rPr dirty="0" sz="2400" spc="-530" b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2400" spc="-15" b="1">
                <a:latin typeface="Calibri"/>
                <a:cs typeface="Calibri"/>
              </a:rPr>
              <a:t>Pane</a:t>
            </a:r>
            <a:r>
              <a:rPr dirty="0" sz="2400" spc="-10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pane</a:t>
            </a:r>
            <a:r>
              <a:rPr dirty="0" sz="2400" spc="-10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=</a:t>
            </a:r>
            <a:r>
              <a:rPr dirty="0" sz="2400" spc="-5" b="1">
                <a:latin typeface="Calibri"/>
                <a:cs typeface="Calibri"/>
              </a:rPr>
              <a:t> </a:t>
            </a:r>
            <a:r>
              <a:rPr dirty="0" sz="2400" spc="-5" b="1">
                <a:solidFill>
                  <a:srgbClr val="CC7832"/>
                </a:solidFill>
                <a:latin typeface="Calibri"/>
                <a:cs typeface="Calibri"/>
              </a:rPr>
              <a:t>new</a:t>
            </a:r>
            <a:r>
              <a:rPr dirty="0" sz="2400" spc="-15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400" spc="-10" b="1">
                <a:latin typeface="Calibri"/>
                <a:cs typeface="Calibri"/>
              </a:rPr>
              <a:t>Pane()</a:t>
            </a:r>
            <a:r>
              <a:rPr dirty="0" sz="2400" spc="-10" b="1">
                <a:solidFill>
                  <a:srgbClr val="CC7832"/>
                </a:solidFill>
                <a:latin typeface="Calibri"/>
                <a:cs typeface="Calibri"/>
              </a:rPr>
              <a:t>;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35586" y="3004820"/>
            <a:ext cx="3861435" cy="368300"/>
          </a:xfrm>
          <a:prstGeom prst="rect">
            <a:avLst/>
          </a:prstGeom>
          <a:solidFill>
            <a:srgbClr val="FFFF00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790"/>
              </a:lnSpc>
            </a:pPr>
            <a:r>
              <a:rPr dirty="0" sz="2400" spc="-5" b="1">
                <a:latin typeface="Calibri"/>
                <a:cs typeface="Calibri"/>
              </a:rPr>
              <a:t>p</a:t>
            </a:r>
            <a:r>
              <a:rPr dirty="0" sz="2400" b="1">
                <a:latin typeface="Calibri"/>
                <a:cs typeface="Calibri"/>
              </a:rPr>
              <a:t>a</a:t>
            </a:r>
            <a:r>
              <a:rPr dirty="0" sz="2400" spc="-5" b="1">
                <a:latin typeface="Calibri"/>
                <a:cs typeface="Calibri"/>
              </a:rPr>
              <a:t>n</a:t>
            </a:r>
            <a:r>
              <a:rPr dirty="0" sz="2400" spc="5" b="1">
                <a:latin typeface="Calibri"/>
                <a:cs typeface="Calibri"/>
              </a:rPr>
              <a:t>e</a:t>
            </a:r>
            <a:r>
              <a:rPr dirty="0" sz="2400" spc="25" b="1">
                <a:latin typeface="Calibri"/>
                <a:cs typeface="Calibri"/>
              </a:rPr>
              <a:t>.</a:t>
            </a:r>
            <a:r>
              <a:rPr dirty="0" sz="2400" spc="-30" b="1">
                <a:latin typeface="Calibri"/>
                <a:cs typeface="Calibri"/>
              </a:rPr>
              <a:t>g</a:t>
            </a:r>
            <a:r>
              <a:rPr dirty="0" sz="2400" spc="-15" b="1">
                <a:latin typeface="Calibri"/>
                <a:cs typeface="Calibri"/>
              </a:rPr>
              <a:t>e</a:t>
            </a:r>
            <a:r>
              <a:rPr dirty="0" sz="2400" spc="5" b="1">
                <a:latin typeface="Calibri"/>
                <a:cs typeface="Calibri"/>
              </a:rPr>
              <a:t>tC</a:t>
            </a:r>
            <a:r>
              <a:rPr dirty="0" sz="2400" spc="-5" b="1">
                <a:latin typeface="Calibri"/>
                <a:cs typeface="Calibri"/>
              </a:rPr>
              <a:t>hild</a:t>
            </a:r>
            <a:r>
              <a:rPr dirty="0" sz="2400" spc="-30" b="1">
                <a:latin typeface="Calibri"/>
                <a:cs typeface="Calibri"/>
              </a:rPr>
              <a:t>r</a:t>
            </a:r>
            <a:r>
              <a:rPr dirty="0" sz="2400" spc="5" b="1">
                <a:latin typeface="Calibri"/>
                <a:cs typeface="Calibri"/>
              </a:rPr>
              <a:t>e</a:t>
            </a:r>
            <a:r>
              <a:rPr dirty="0" sz="2400" spc="-10" b="1">
                <a:latin typeface="Calibri"/>
                <a:cs typeface="Calibri"/>
              </a:rPr>
              <a:t>n</a:t>
            </a:r>
            <a:r>
              <a:rPr dirty="0" sz="2400" b="1">
                <a:latin typeface="Calibri"/>
                <a:cs typeface="Calibri"/>
              </a:rPr>
              <a:t>()</a:t>
            </a:r>
            <a:r>
              <a:rPr dirty="0" sz="2400" spc="-5" b="1">
                <a:latin typeface="Calibri"/>
                <a:cs typeface="Calibri"/>
              </a:rPr>
              <a:t>.</a:t>
            </a:r>
            <a:r>
              <a:rPr dirty="0" sz="2400" b="1">
                <a:latin typeface="Calibri"/>
                <a:cs typeface="Calibri"/>
              </a:rPr>
              <a:t>a</a:t>
            </a:r>
            <a:r>
              <a:rPr dirty="0" sz="2400" spc="-5" b="1">
                <a:latin typeface="Calibri"/>
                <a:cs typeface="Calibri"/>
              </a:rPr>
              <a:t>dd</a:t>
            </a:r>
            <a:r>
              <a:rPr dirty="0" sz="2400" b="1">
                <a:latin typeface="Calibri"/>
                <a:cs typeface="Calibri"/>
              </a:rPr>
              <a:t>(</a:t>
            </a:r>
            <a:r>
              <a:rPr dirty="0" sz="2400" spc="-5" b="1">
                <a:latin typeface="Calibri"/>
                <a:cs typeface="Calibri"/>
              </a:rPr>
              <a:t>ci</a:t>
            </a:r>
            <a:r>
              <a:rPr dirty="0" sz="2400" spc="-40" b="1">
                <a:latin typeface="Calibri"/>
                <a:cs typeface="Calibri"/>
              </a:rPr>
              <a:t>r</a:t>
            </a:r>
            <a:r>
              <a:rPr dirty="0" sz="2400" spc="-5" b="1">
                <a:latin typeface="Calibri"/>
                <a:cs typeface="Calibri"/>
              </a:rPr>
              <a:t>cl</a:t>
            </a:r>
            <a:r>
              <a:rPr dirty="0" sz="2400" spc="5" b="1">
                <a:latin typeface="Calibri"/>
                <a:cs typeface="Calibri"/>
              </a:rPr>
              <a:t>e</a:t>
            </a:r>
            <a:r>
              <a:rPr dirty="0" sz="2400" b="1">
                <a:latin typeface="Calibri"/>
                <a:cs typeface="Calibri"/>
              </a:rPr>
              <a:t>)</a:t>
            </a:r>
            <a:r>
              <a:rPr dirty="0" sz="2400" b="1">
                <a:solidFill>
                  <a:srgbClr val="CC7832"/>
                </a:solidFill>
                <a:latin typeface="Calibri"/>
                <a:cs typeface="Calibri"/>
              </a:rPr>
              <a:t>;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22886" y="3715004"/>
            <a:ext cx="525907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solidFill>
                  <a:srgbClr val="808080"/>
                </a:solidFill>
                <a:latin typeface="Calibri"/>
                <a:cs typeface="Calibri"/>
              </a:rPr>
              <a:t>//</a:t>
            </a:r>
            <a:r>
              <a:rPr dirty="0" sz="2400" spc="-5" b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2400" spc="-15" b="1">
                <a:solidFill>
                  <a:srgbClr val="808080"/>
                </a:solidFill>
                <a:latin typeface="Calibri"/>
                <a:cs typeface="Calibri"/>
              </a:rPr>
              <a:t>Create</a:t>
            </a:r>
            <a:r>
              <a:rPr dirty="0" sz="2400" spc="-10" b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808080"/>
                </a:solidFill>
                <a:latin typeface="Calibri"/>
                <a:cs typeface="Calibri"/>
              </a:rPr>
              <a:t>a</a:t>
            </a:r>
            <a:r>
              <a:rPr dirty="0" sz="2400" spc="-10" b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2400" spc="-5" b="1">
                <a:solidFill>
                  <a:srgbClr val="808080"/>
                </a:solidFill>
                <a:latin typeface="Calibri"/>
                <a:cs typeface="Calibri"/>
              </a:rPr>
              <a:t>scene</a:t>
            </a:r>
            <a:r>
              <a:rPr dirty="0" sz="2400" spc="-10" b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2400" spc="-5" b="1">
                <a:solidFill>
                  <a:srgbClr val="808080"/>
                </a:solidFill>
                <a:latin typeface="Calibri"/>
                <a:cs typeface="Calibri"/>
              </a:rPr>
              <a:t>and</a:t>
            </a:r>
            <a:r>
              <a:rPr dirty="0" sz="2400" spc="-10" b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2400" spc="-5" b="1">
                <a:solidFill>
                  <a:srgbClr val="808080"/>
                </a:solidFill>
                <a:latin typeface="Calibri"/>
                <a:cs typeface="Calibri"/>
              </a:rPr>
              <a:t>place</a:t>
            </a:r>
            <a:r>
              <a:rPr dirty="0" sz="2400" spc="-10" b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2400" spc="-5" b="1">
                <a:solidFill>
                  <a:srgbClr val="808080"/>
                </a:solidFill>
                <a:latin typeface="Calibri"/>
                <a:cs typeface="Calibri"/>
              </a:rPr>
              <a:t>it</a:t>
            </a:r>
            <a:r>
              <a:rPr dirty="0" sz="2400" b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2400" spc="-5" b="1">
                <a:solidFill>
                  <a:srgbClr val="808080"/>
                </a:solidFill>
                <a:latin typeface="Calibri"/>
                <a:cs typeface="Calibri"/>
              </a:rPr>
              <a:t>in</a:t>
            </a:r>
            <a:r>
              <a:rPr dirty="0" sz="2400" spc="-10" b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808080"/>
                </a:solidFill>
                <a:latin typeface="Calibri"/>
                <a:cs typeface="Calibri"/>
              </a:rPr>
              <a:t>the</a:t>
            </a:r>
            <a:r>
              <a:rPr dirty="0" sz="2400" spc="-10" b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2400" spc="-15" b="1">
                <a:solidFill>
                  <a:srgbClr val="808080"/>
                </a:solidFill>
                <a:latin typeface="Calibri"/>
                <a:cs typeface="Calibri"/>
              </a:rPr>
              <a:t>stage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35586" y="4109720"/>
            <a:ext cx="5300980" cy="368300"/>
          </a:xfrm>
          <a:prstGeom prst="rect">
            <a:avLst/>
          </a:prstGeom>
          <a:solidFill>
            <a:srgbClr val="FFFF00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775"/>
              </a:lnSpc>
            </a:pPr>
            <a:r>
              <a:rPr dirty="0" sz="2400" spc="-5" b="1">
                <a:latin typeface="Calibri"/>
                <a:cs typeface="Calibri"/>
              </a:rPr>
              <a:t>Scene scene </a:t>
            </a:r>
            <a:r>
              <a:rPr dirty="0" sz="2400" b="1">
                <a:latin typeface="Calibri"/>
                <a:cs typeface="Calibri"/>
              </a:rPr>
              <a:t>= </a:t>
            </a:r>
            <a:r>
              <a:rPr dirty="0" sz="2400" spc="-5" b="1">
                <a:solidFill>
                  <a:srgbClr val="CC7832"/>
                </a:solidFill>
                <a:latin typeface="Calibri"/>
                <a:cs typeface="Calibri"/>
              </a:rPr>
              <a:t>new</a:t>
            </a:r>
            <a:r>
              <a:rPr dirty="0" sz="2400" spc="-10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400" spc="-5" b="1">
                <a:latin typeface="Calibri"/>
                <a:cs typeface="Calibri"/>
              </a:rPr>
              <a:t>Scene(pane</a:t>
            </a:r>
            <a:r>
              <a:rPr dirty="0" sz="2400" spc="-5" b="1">
                <a:solidFill>
                  <a:srgbClr val="CC7832"/>
                </a:solidFill>
                <a:latin typeface="Calibri"/>
                <a:cs typeface="Calibri"/>
              </a:rPr>
              <a:t>,</a:t>
            </a:r>
            <a:r>
              <a:rPr dirty="0" sz="2400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400" spc="-5" b="1">
                <a:solidFill>
                  <a:srgbClr val="6897BB"/>
                </a:solidFill>
                <a:latin typeface="Calibri"/>
                <a:cs typeface="Calibri"/>
              </a:rPr>
              <a:t>200</a:t>
            </a:r>
            <a:r>
              <a:rPr dirty="0" sz="2400" spc="-5" b="1">
                <a:solidFill>
                  <a:srgbClr val="CC7832"/>
                </a:solidFill>
                <a:latin typeface="Calibri"/>
                <a:cs typeface="Calibri"/>
              </a:rPr>
              <a:t>,</a:t>
            </a:r>
            <a:r>
              <a:rPr dirty="0" sz="2400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400" spc="-5" b="1">
                <a:solidFill>
                  <a:srgbClr val="6897BB"/>
                </a:solidFill>
                <a:latin typeface="Calibri"/>
                <a:cs typeface="Calibri"/>
              </a:rPr>
              <a:t>200</a:t>
            </a:r>
            <a:r>
              <a:rPr dirty="0" sz="2400" spc="-5" b="1">
                <a:latin typeface="Calibri"/>
                <a:cs typeface="Calibri"/>
              </a:rPr>
              <a:t>)</a:t>
            </a:r>
            <a:r>
              <a:rPr dirty="0" sz="2400" spc="-5" b="1">
                <a:solidFill>
                  <a:srgbClr val="CC7832"/>
                </a:solidFill>
                <a:latin typeface="Calibri"/>
                <a:cs typeface="Calibri"/>
              </a:rPr>
              <a:t>;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35586" y="4478020"/>
            <a:ext cx="4717415" cy="368300"/>
          </a:xfrm>
          <a:prstGeom prst="rect">
            <a:avLst/>
          </a:prstGeom>
          <a:solidFill>
            <a:srgbClr val="FFFF00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780"/>
              </a:lnSpc>
            </a:pPr>
            <a:r>
              <a:rPr dirty="0" sz="2400" spc="-5" b="1">
                <a:latin typeface="Calibri"/>
                <a:cs typeface="Calibri"/>
              </a:rPr>
              <a:t>primaryStage.setTitle(</a:t>
            </a:r>
            <a:r>
              <a:rPr dirty="0" sz="2400" spc="-5" b="1">
                <a:solidFill>
                  <a:srgbClr val="6A8759"/>
                </a:solidFill>
                <a:latin typeface="Calibri"/>
                <a:cs typeface="Calibri"/>
              </a:rPr>
              <a:t>"ShowCircle"</a:t>
            </a:r>
            <a:r>
              <a:rPr dirty="0" sz="2400" spc="-5" b="1">
                <a:latin typeface="Calibri"/>
                <a:cs typeface="Calibri"/>
              </a:rPr>
              <a:t>)</a:t>
            </a:r>
            <a:r>
              <a:rPr dirty="0" sz="2400" spc="-5" b="1">
                <a:solidFill>
                  <a:srgbClr val="CC7832"/>
                </a:solidFill>
                <a:latin typeface="Calibri"/>
                <a:cs typeface="Calibri"/>
              </a:rPr>
              <a:t>;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040110" y="4452620"/>
            <a:ext cx="257302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solidFill>
                  <a:srgbClr val="808080"/>
                </a:solidFill>
                <a:latin typeface="Calibri"/>
                <a:cs typeface="Calibri"/>
              </a:rPr>
              <a:t>//</a:t>
            </a:r>
            <a:r>
              <a:rPr dirty="0" sz="2400" spc="-25" b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2400" spc="-5" b="1">
                <a:solidFill>
                  <a:srgbClr val="808080"/>
                </a:solidFill>
                <a:latin typeface="Calibri"/>
                <a:cs typeface="Calibri"/>
              </a:rPr>
              <a:t>Set</a:t>
            </a:r>
            <a:r>
              <a:rPr dirty="0" sz="2400" spc="-20" b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808080"/>
                </a:solidFill>
                <a:latin typeface="Calibri"/>
                <a:cs typeface="Calibri"/>
              </a:rPr>
              <a:t>the</a:t>
            </a:r>
            <a:r>
              <a:rPr dirty="0" sz="2400" spc="-30" b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2400" spc="-15" b="1">
                <a:solidFill>
                  <a:srgbClr val="808080"/>
                </a:solidFill>
                <a:latin typeface="Calibri"/>
                <a:cs typeface="Calibri"/>
              </a:rPr>
              <a:t>stage</a:t>
            </a:r>
            <a:r>
              <a:rPr dirty="0" sz="2400" spc="-25" b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808080"/>
                </a:solidFill>
                <a:latin typeface="Calibri"/>
                <a:cs typeface="Calibri"/>
              </a:rPr>
              <a:t>title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35586" y="4846320"/>
            <a:ext cx="3960495" cy="355600"/>
          </a:xfrm>
          <a:prstGeom prst="rect">
            <a:avLst/>
          </a:prstGeom>
          <a:solidFill>
            <a:srgbClr val="FFFF00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690"/>
              </a:lnSpc>
            </a:pPr>
            <a:r>
              <a:rPr dirty="0" sz="2400" spc="-5" b="1">
                <a:latin typeface="Calibri"/>
                <a:cs typeface="Calibri"/>
              </a:rPr>
              <a:t>primaryStage.setScene(scene)</a:t>
            </a:r>
            <a:r>
              <a:rPr dirty="0" sz="2400" spc="-5" b="1">
                <a:solidFill>
                  <a:srgbClr val="CC7832"/>
                </a:solidFill>
                <a:latin typeface="Calibri"/>
                <a:cs typeface="Calibri"/>
              </a:rPr>
              <a:t>;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283001" y="4809235"/>
            <a:ext cx="384175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solidFill>
                  <a:srgbClr val="808080"/>
                </a:solidFill>
                <a:latin typeface="Calibri"/>
                <a:cs typeface="Calibri"/>
              </a:rPr>
              <a:t>//</a:t>
            </a:r>
            <a:r>
              <a:rPr dirty="0" sz="2400" spc="-15" b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2400" spc="-5" b="1">
                <a:solidFill>
                  <a:srgbClr val="808080"/>
                </a:solidFill>
                <a:latin typeface="Calibri"/>
                <a:cs typeface="Calibri"/>
              </a:rPr>
              <a:t>Place</a:t>
            </a:r>
            <a:r>
              <a:rPr dirty="0" sz="2400" spc="-15" b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808080"/>
                </a:solidFill>
                <a:latin typeface="Calibri"/>
                <a:cs typeface="Calibri"/>
              </a:rPr>
              <a:t>the</a:t>
            </a:r>
            <a:r>
              <a:rPr dirty="0" sz="2400" spc="-15" b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2400" spc="-5" b="1">
                <a:solidFill>
                  <a:srgbClr val="808080"/>
                </a:solidFill>
                <a:latin typeface="Calibri"/>
                <a:cs typeface="Calibri"/>
              </a:rPr>
              <a:t>scene</a:t>
            </a:r>
            <a:r>
              <a:rPr dirty="0" sz="2400" spc="-15" b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2400" spc="-5" b="1">
                <a:solidFill>
                  <a:srgbClr val="808080"/>
                </a:solidFill>
                <a:latin typeface="Calibri"/>
                <a:cs typeface="Calibri"/>
              </a:rPr>
              <a:t>in</a:t>
            </a:r>
            <a:r>
              <a:rPr dirty="0" sz="2400" spc="-15" b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808080"/>
                </a:solidFill>
                <a:latin typeface="Calibri"/>
                <a:cs typeface="Calibri"/>
              </a:rPr>
              <a:t>the</a:t>
            </a:r>
            <a:r>
              <a:rPr dirty="0" sz="2400" spc="-15" b="1">
                <a:solidFill>
                  <a:srgbClr val="808080"/>
                </a:solidFill>
                <a:latin typeface="Calibri"/>
                <a:cs typeface="Calibri"/>
              </a:rPr>
              <a:t> stage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9836" y="5174996"/>
            <a:ext cx="5567045" cy="7600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85115">
              <a:lnSpc>
                <a:spcPct val="100000"/>
              </a:lnSpc>
              <a:spcBef>
                <a:spcPts val="100"/>
              </a:spcBef>
            </a:pPr>
            <a:r>
              <a:rPr dirty="0" sz="2400" spc="-5" b="1">
                <a:latin typeface="Calibri"/>
                <a:cs typeface="Calibri"/>
              </a:rPr>
              <a:t>primaryStage.show()</a:t>
            </a:r>
            <a:r>
              <a:rPr dirty="0" sz="2400" spc="-5" b="1">
                <a:solidFill>
                  <a:srgbClr val="CC7832"/>
                </a:solidFill>
                <a:latin typeface="Calibri"/>
                <a:cs typeface="Calibri"/>
              </a:rPr>
              <a:t>;</a:t>
            </a:r>
            <a:r>
              <a:rPr dirty="0" sz="2400" spc="-25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808080"/>
                </a:solidFill>
                <a:latin typeface="Calibri"/>
                <a:cs typeface="Calibri"/>
              </a:rPr>
              <a:t>//</a:t>
            </a:r>
            <a:r>
              <a:rPr dirty="0" sz="2400" spc="-15" b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2400" spc="-10" b="1">
                <a:solidFill>
                  <a:srgbClr val="808080"/>
                </a:solidFill>
                <a:latin typeface="Calibri"/>
                <a:cs typeface="Calibri"/>
              </a:rPr>
              <a:t>Display</a:t>
            </a:r>
            <a:r>
              <a:rPr dirty="0" sz="2400" spc="-20" b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808080"/>
                </a:solidFill>
                <a:latin typeface="Calibri"/>
                <a:cs typeface="Calibri"/>
              </a:rPr>
              <a:t>the</a:t>
            </a:r>
            <a:r>
              <a:rPr dirty="0" sz="2400" spc="-20" b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2400" spc="-15" b="1">
                <a:solidFill>
                  <a:srgbClr val="808080"/>
                </a:solidFill>
                <a:latin typeface="Calibri"/>
                <a:cs typeface="Calibri"/>
              </a:rPr>
              <a:t>stage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dirty="0" sz="2400" b="1">
                <a:latin typeface="Calibri"/>
                <a:cs typeface="Calibri"/>
              </a:rPr>
              <a:t>}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0">
              <a:lnSpc>
                <a:spcPts val="1630"/>
              </a:lnSpc>
            </a:pPr>
            <a:fld id="{81D60167-4931-47E6-BA6A-407CBD079E47}" type="slidenum">
              <a:rPr dirty="0"/>
              <a:t>17</a:t>
            </a:fld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55861" y="7619"/>
            <a:ext cx="4232275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953895" algn="l"/>
              </a:tabLst>
            </a:pPr>
            <a:r>
              <a:rPr dirty="0" b="0">
                <a:latin typeface="Times New Roman"/>
                <a:cs typeface="Times New Roman"/>
              </a:rPr>
              <a:t>Binding	</a:t>
            </a:r>
            <a:r>
              <a:rPr dirty="0" spc="-5" b="0">
                <a:latin typeface="Times New Roman"/>
                <a:cs typeface="Times New Roman"/>
              </a:rPr>
              <a:t>Properties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07975" y="783843"/>
            <a:ext cx="8439785" cy="582485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355600" marR="448945" indent="-342900">
              <a:lnSpc>
                <a:spcPct val="99600"/>
              </a:lnSpc>
              <a:spcBef>
                <a:spcPts val="110"/>
              </a:spcBef>
              <a:buSzPct val="75000"/>
              <a:buFont typeface="Wingdings"/>
              <a:buChar char="■"/>
              <a:tabLst>
                <a:tab pos="354965" algn="l"/>
                <a:tab pos="355600" algn="l"/>
              </a:tabLst>
            </a:pPr>
            <a:r>
              <a:rPr dirty="0" sz="2800" spc="-5">
                <a:latin typeface="Times New Roman"/>
                <a:cs typeface="Times New Roman"/>
              </a:rPr>
              <a:t>JavaFX introduces </a:t>
            </a:r>
            <a:r>
              <a:rPr dirty="0" sz="2800">
                <a:latin typeface="Times New Roman"/>
                <a:cs typeface="Times New Roman"/>
              </a:rPr>
              <a:t>a </a:t>
            </a:r>
            <a:r>
              <a:rPr dirty="0" sz="2800" spc="-5">
                <a:latin typeface="Times New Roman"/>
                <a:cs typeface="Times New Roman"/>
              </a:rPr>
              <a:t>new concept </a:t>
            </a:r>
            <a:r>
              <a:rPr dirty="0" sz="2800" spc="-10">
                <a:latin typeface="Times New Roman"/>
                <a:cs typeface="Times New Roman"/>
              </a:rPr>
              <a:t>called </a:t>
            </a:r>
            <a:r>
              <a:rPr dirty="0" sz="2800" b="1">
                <a:latin typeface="Times New Roman"/>
                <a:cs typeface="Times New Roman"/>
              </a:rPr>
              <a:t>binding </a:t>
            </a:r>
            <a:r>
              <a:rPr dirty="0" sz="2800" spc="5" b="1">
                <a:latin typeface="Times New Roman"/>
                <a:cs typeface="Times New Roman"/>
              </a:rPr>
              <a:t> </a:t>
            </a:r>
            <a:r>
              <a:rPr dirty="0" sz="2800" spc="-10" b="1">
                <a:latin typeface="Times New Roman"/>
                <a:cs typeface="Times New Roman"/>
              </a:rPr>
              <a:t>property </a:t>
            </a:r>
            <a:r>
              <a:rPr dirty="0" sz="2800" spc="-5">
                <a:latin typeface="Times New Roman"/>
                <a:cs typeface="Times New Roman"/>
              </a:rPr>
              <a:t>that enables </a:t>
            </a:r>
            <a:r>
              <a:rPr dirty="0" sz="2800">
                <a:latin typeface="Times New Roman"/>
                <a:cs typeface="Times New Roman"/>
              </a:rPr>
              <a:t>a </a:t>
            </a:r>
            <a:r>
              <a:rPr dirty="0" sz="2800" spc="-5" b="1" i="1">
                <a:latin typeface="Times New Roman"/>
                <a:cs typeface="Times New Roman"/>
              </a:rPr>
              <a:t>target object </a:t>
            </a:r>
            <a:r>
              <a:rPr dirty="0" sz="2800" spc="-5">
                <a:latin typeface="Times New Roman"/>
                <a:cs typeface="Times New Roman"/>
              </a:rPr>
              <a:t>to </a:t>
            </a:r>
            <a:r>
              <a:rPr dirty="0" sz="2800">
                <a:latin typeface="Times New Roman"/>
                <a:cs typeface="Times New Roman"/>
              </a:rPr>
              <a:t>be bound </a:t>
            </a:r>
            <a:r>
              <a:rPr dirty="0" sz="2800" spc="-5">
                <a:latin typeface="Times New Roman"/>
                <a:cs typeface="Times New Roman"/>
              </a:rPr>
              <a:t>to </a:t>
            </a:r>
            <a:r>
              <a:rPr dirty="0" sz="2800">
                <a:latin typeface="Times New Roman"/>
                <a:cs typeface="Times New Roman"/>
              </a:rPr>
              <a:t>a </a:t>
            </a:r>
            <a:r>
              <a:rPr dirty="0" sz="2800" spc="-685">
                <a:latin typeface="Times New Roman"/>
                <a:cs typeface="Times New Roman"/>
              </a:rPr>
              <a:t> </a:t>
            </a:r>
            <a:r>
              <a:rPr dirty="0" sz="2800" spc="-5" b="1" i="1">
                <a:latin typeface="Times New Roman"/>
                <a:cs typeface="Times New Roman"/>
              </a:rPr>
              <a:t>source</a:t>
            </a:r>
            <a:r>
              <a:rPr dirty="0" sz="2800" spc="-15" b="1" i="1">
                <a:latin typeface="Times New Roman"/>
                <a:cs typeface="Times New Roman"/>
              </a:rPr>
              <a:t> </a:t>
            </a:r>
            <a:r>
              <a:rPr dirty="0" sz="2800" spc="-5" b="1" i="1">
                <a:latin typeface="Times New Roman"/>
                <a:cs typeface="Times New Roman"/>
              </a:rPr>
              <a:t>object</a:t>
            </a:r>
            <a:r>
              <a:rPr dirty="0" sz="2800" spc="-5">
                <a:latin typeface="Times New Roman"/>
                <a:cs typeface="Times New Roman"/>
              </a:rPr>
              <a:t>.</a:t>
            </a:r>
            <a:endParaRPr sz="2800">
              <a:latin typeface="Times New Roman"/>
              <a:cs typeface="Times New Roman"/>
            </a:endParaRPr>
          </a:p>
          <a:p>
            <a:pPr marL="355600" marR="865505" indent="-342900">
              <a:lnSpc>
                <a:spcPts val="3310"/>
              </a:lnSpc>
              <a:spcBef>
                <a:spcPts val="680"/>
              </a:spcBef>
              <a:buSzPct val="75000"/>
              <a:buFont typeface="Wingdings"/>
              <a:buChar char="■"/>
              <a:tabLst>
                <a:tab pos="354965" algn="l"/>
                <a:tab pos="355600" algn="l"/>
              </a:tabLst>
            </a:pPr>
            <a:r>
              <a:rPr dirty="0" sz="2800">
                <a:latin typeface="Times New Roman"/>
                <a:cs typeface="Times New Roman"/>
              </a:rPr>
              <a:t>If </a:t>
            </a:r>
            <a:r>
              <a:rPr dirty="0" sz="2800" spc="-5">
                <a:latin typeface="Times New Roman"/>
                <a:cs typeface="Times New Roman"/>
              </a:rPr>
              <a:t>the value in the source object changes, the </a:t>
            </a:r>
            <a:r>
              <a:rPr dirty="0" sz="2800" spc="-15">
                <a:latin typeface="Times New Roman"/>
                <a:cs typeface="Times New Roman"/>
              </a:rPr>
              <a:t>target </a:t>
            </a:r>
            <a:r>
              <a:rPr dirty="0" sz="2800" spc="-685">
                <a:latin typeface="Times New Roman"/>
                <a:cs typeface="Times New Roman"/>
              </a:rPr>
              <a:t> </a:t>
            </a:r>
            <a:r>
              <a:rPr dirty="0" sz="2800" spc="-5">
                <a:latin typeface="Times New Roman"/>
                <a:cs typeface="Times New Roman"/>
              </a:rPr>
              <a:t>property is also</a:t>
            </a:r>
            <a:r>
              <a:rPr dirty="0" sz="2800">
                <a:latin typeface="Times New Roman"/>
                <a:cs typeface="Times New Roman"/>
              </a:rPr>
              <a:t> </a:t>
            </a:r>
            <a:r>
              <a:rPr dirty="0" sz="2800" spc="-5">
                <a:latin typeface="Times New Roman"/>
                <a:cs typeface="Times New Roman"/>
              </a:rPr>
              <a:t>changed </a:t>
            </a:r>
            <a:r>
              <a:rPr dirty="0" sz="2800" spc="-20">
                <a:latin typeface="Times New Roman"/>
                <a:cs typeface="Times New Roman"/>
              </a:rPr>
              <a:t>automatically.</a:t>
            </a:r>
            <a:endParaRPr sz="28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430"/>
              </a:spcBef>
              <a:buSzPct val="75000"/>
              <a:buFont typeface="Wingdings"/>
              <a:buChar char="■"/>
              <a:tabLst>
                <a:tab pos="354965" algn="l"/>
                <a:tab pos="355600" algn="l"/>
              </a:tabLst>
            </a:pPr>
            <a:r>
              <a:rPr dirty="0" sz="2800">
                <a:latin typeface="Times New Roman"/>
                <a:cs typeface="Times New Roman"/>
              </a:rPr>
              <a:t>The</a:t>
            </a:r>
            <a:r>
              <a:rPr dirty="0" sz="2800" spc="-15">
                <a:latin typeface="Times New Roman"/>
                <a:cs typeface="Times New Roman"/>
              </a:rPr>
              <a:t> target</a:t>
            </a:r>
            <a:r>
              <a:rPr dirty="0" sz="2800" spc="-10">
                <a:latin typeface="Times New Roman"/>
                <a:cs typeface="Times New Roman"/>
              </a:rPr>
              <a:t> </a:t>
            </a:r>
            <a:r>
              <a:rPr dirty="0" sz="2800" spc="-5">
                <a:latin typeface="Times New Roman"/>
                <a:cs typeface="Times New Roman"/>
              </a:rPr>
              <a:t>object</a:t>
            </a:r>
            <a:r>
              <a:rPr dirty="0" sz="2800" spc="-10">
                <a:latin typeface="Times New Roman"/>
                <a:cs typeface="Times New Roman"/>
              </a:rPr>
              <a:t> </a:t>
            </a:r>
            <a:r>
              <a:rPr dirty="0" sz="2800" spc="-5">
                <a:latin typeface="Times New Roman"/>
                <a:cs typeface="Times New Roman"/>
              </a:rPr>
              <a:t>is simply </a:t>
            </a:r>
            <a:r>
              <a:rPr dirty="0" sz="2800" spc="-10">
                <a:latin typeface="Times New Roman"/>
                <a:cs typeface="Times New Roman"/>
              </a:rPr>
              <a:t>called</a:t>
            </a:r>
            <a:r>
              <a:rPr dirty="0" sz="2800" spc="-5">
                <a:latin typeface="Times New Roman"/>
                <a:cs typeface="Times New Roman"/>
              </a:rPr>
              <a:t> </a:t>
            </a:r>
            <a:r>
              <a:rPr dirty="0" sz="2800">
                <a:latin typeface="Times New Roman"/>
                <a:cs typeface="Times New Roman"/>
              </a:rPr>
              <a:t>a</a:t>
            </a:r>
            <a:r>
              <a:rPr dirty="0" sz="2800" spc="-5">
                <a:latin typeface="Times New Roman"/>
                <a:cs typeface="Times New Roman"/>
              </a:rPr>
              <a:t> </a:t>
            </a:r>
            <a:r>
              <a:rPr dirty="0" sz="2800" b="1" i="1">
                <a:latin typeface="Times New Roman"/>
                <a:cs typeface="Times New Roman"/>
              </a:rPr>
              <a:t>binding</a:t>
            </a:r>
            <a:r>
              <a:rPr dirty="0" sz="2800" spc="-5" b="1" i="1">
                <a:latin typeface="Times New Roman"/>
                <a:cs typeface="Times New Roman"/>
              </a:rPr>
              <a:t> object</a:t>
            </a:r>
            <a:r>
              <a:rPr dirty="0" sz="2800" spc="-10" b="1" i="1">
                <a:latin typeface="Times New Roman"/>
                <a:cs typeface="Times New Roman"/>
              </a:rPr>
              <a:t> </a:t>
            </a:r>
            <a:r>
              <a:rPr dirty="0" sz="2800">
                <a:latin typeface="Times New Roman"/>
                <a:cs typeface="Times New Roman"/>
              </a:rPr>
              <a:t>or a</a:t>
            </a:r>
            <a:endParaRPr sz="2800">
              <a:latin typeface="Times New Roman"/>
              <a:cs typeface="Times New Roman"/>
            </a:endParaRPr>
          </a:p>
          <a:p>
            <a:pPr marL="355600">
              <a:lnSpc>
                <a:spcPct val="100000"/>
              </a:lnSpc>
              <a:spcBef>
                <a:spcPts val="50"/>
              </a:spcBef>
            </a:pPr>
            <a:r>
              <a:rPr dirty="0" sz="2800" b="1" i="1">
                <a:latin typeface="Times New Roman"/>
                <a:cs typeface="Times New Roman"/>
              </a:rPr>
              <a:t>binding</a:t>
            </a:r>
            <a:r>
              <a:rPr dirty="0" sz="2800" spc="-40" b="1" i="1">
                <a:latin typeface="Times New Roman"/>
                <a:cs typeface="Times New Roman"/>
              </a:rPr>
              <a:t> </a:t>
            </a:r>
            <a:r>
              <a:rPr dirty="0" sz="2800" spc="-5" b="1" i="1">
                <a:latin typeface="Times New Roman"/>
                <a:cs typeface="Times New Roman"/>
              </a:rPr>
              <a:t>property</a:t>
            </a:r>
            <a:r>
              <a:rPr dirty="0" sz="2800" spc="-5">
                <a:latin typeface="Times New Roman"/>
                <a:cs typeface="Times New Roman"/>
              </a:rPr>
              <a:t>.</a:t>
            </a:r>
            <a:endParaRPr sz="2800">
              <a:latin typeface="Times New Roman"/>
              <a:cs typeface="Times New Roman"/>
            </a:endParaRPr>
          </a:p>
          <a:p>
            <a:pPr marL="355600" marR="5080" indent="-342900">
              <a:lnSpc>
                <a:spcPct val="99600"/>
              </a:lnSpc>
              <a:spcBef>
                <a:spcPts val="445"/>
              </a:spcBef>
              <a:buSzPct val="75000"/>
              <a:buFont typeface="Wingdings"/>
              <a:buChar char="■"/>
              <a:tabLst>
                <a:tab pos="354965" algn="l"/>
                <a:tab pos="355600" algn="l"/>
              </a:tabLst>
            </a:pPr>
            <a:r>
              <a:rPr dirty="0" sz="2800">
                <a:latin typeface="Times New Roman"/>
                <a:cs typeface="Times New Roman"/>
              </a:rPr>
              <a:t>A </a:t>
            </a:r>
            <a:r>
              <a:rPr dirty="0" sz="2800" spc="-15">
                <a:latin typeface="Times New Roman"/>
                <a:cs typeface="Times New Roman"/>
              </a:rPr>
              <a:t>target </a:t>
            </a:r>
            <a:r>
              <a:rPr dirty="0" sz="2800" spc="-5">
                <a:latin typeface="Times New Roman"/>
                <a:cs typeface="Times New Roman"/>
              </a:rPr>
              <a:t>“listens” to the changes in the source and </a:t>
            </a:r>
            <a:r>
              <a:rPr dirty="0" sz="2800">
                <a:latin typeface="Times New Roman"/>
                <a:cs typeface="Times New Roman"/>
              </a:rPr>
              <a:t> </a:t>
            </a:r>
            <a:r>
              <a:rPr dirty="0" sz="2800" spc="-10">
                <a:latin typeface="Times New Roman"/>
                <a:cs typeface="Times New Roman"/>
              </a:rPr>
              <a:t>automatically</a:t>
            </a:r>
            <a:r>
              <a:rPr dirty="0" sz="2800">
                <a:latin typeface="Times New Roman"/>
                <a:cs typeface="Times New Roman"/>
              </a:rPr>
              <a:t> </a:t>
            </a:r>
            <a:r>
              <a:rPr dirty="0" sz="2800" spc="-5">
                <a:latin typeface="Times New Roman"/>
                <a:cs typeface="Times New Roman"/>
              </a:rPr>
              <a:t>updates itself</a:t>
            </a:r>
            <a:r>
              <a:rPr dirty="0" sz="2800" spc="5">
                <a:latin typeface="Times New Roman"/>
                <a:cs typeface="Times New Roman"/>
              </a:rPr>
              <a:t> </a:t>
            </a:r>
            <a:r>
              <a:rPr dirty="0" sz="2800" spc="-5">
                <a:latin typeface="Times New Roman"/>
                <a:cs typeface="Times New Roman"/>
              </a:rPr>
              <a:t>once </a:t>
            </a:r>
            <a:r>
              <a:rPr dirty="0" sz="2800">
                <a:latin typeface="Times New Roman"/>
                <a:cs typeface="Times New Roman"/>
              </a:rPr>
              <a:t>a</a:t>
            </a:r>
            <a:r>
              <a:rPr dirty="0" sz="2800" spc="-10">
                <a:latin typeface="Times New Roman"/>
                <a:cs typeface="Times New Roman"/>
              </a:rPr>
              <a:t> </a:t>
            </a:r>
            <a:r>
              <a:rPr dirty="0" sz="2800" spc="-5">
                <a:latin typeface="Times New Roman"/>
                <a:cs typeface="Times New Roman"/>
              </a:rPr>
              <a:t>change</a:t>
            </a:r>
            <a:r>
              <a:rPr dirty="0" sz="2800" spc="-10">
                <a:latin typeface="Times New Roman"/>
                <a:cs typeface="Times New Roman"/>
              </a:rPr>
              <a:t> </a:t>
            </a:r>
            <a:r>
              <a:rPr dirty="0" sz="2800" spc="-5">
                <a:latin typeface="Times New Roman"/>
                <a:cs typeface="Times New Roman"/>
              </a:rPr>
              <a:t>is</a:t>
            </a:r>
            <a:r>
              <a:rPr dirty="0" sz="2800">
                <a:latin typeface="Times New Roman"/>
                <a:cs typeface="Times New Roman"/>
              </a:rPr>
              <a:t> </a:t>
            </a:r>
            <a:r>
              <a:rPr dirty="0" sz="2800" spc="-5">
                <a:latin typeface="Times New Roman"/>
                <a:cs typeface="Times New Roman"/>
              </a:rPr>
              <a:t>made</a:t>
            </a:r>
            <a:r>
              <a:rPr dirty="0" sz="2800" spc="-10">
                <a:latin typeface="Times New Roman"/>
                <a:cs typeface="Times New Roman"/>
              </a:rPr>
              <a:t> </a:t>
            </a:r>
            <a:r>
              <a:rPr dirty="0" sz="2800" spc="-5">
                <a:latin typeface="Times New Roman"/>
                <a:cs typeface="Times New Roman"/>
              </a:rPr>
              <a:t>in</a:t>
            </a:r>
            <a:r>
              <a:rPr dirty="0" sz="2800">
                <a:latin typeface="Times New Roman"/>
                <a:cs typeface="Times New Roman"/>
              </a:rPr>
              <a:t> </a:t>
            </a:r>
            <a:r>
              <a:rPr dirty="0" sz="2800" spc="-5">
                <a:latin typeface="Times New Roman"/>
                <a:cs typeface="Times New Roman"/>
              </a:rPr>
              <a:t>the </a:t>
            </a:r>
            <a:r>
              <a:rPr dirty="0" sz="2800" spc="-685">
                <a:latin typeface="Times New Roman"/>
                <a:cs typeface="Times New Roman"/>
              </a:rPr>
              <a:t> </a:t>
            </a:r>
            <a:r>
              <a:rPr dirty="0" sz="2800" spc="-5">
                <a:latin typeface="Times New Roman"/>
                <a:cs typeface="Times New Roman"/>
              </a:rPr>
              <a:t>source.</a:t>
            </a:r>
            <a:endParaRPr sz="2800">
              <a:latin typeface="Times New Roman"/>
              <a:cs typeface="Times New Roman"/>
            </a:endParaRPr>
          </a:p>
          <a:p>
            <a:pPr marL="355600" marR="429259" indent="-342900">
              <a:lnSpc>
                <a:spcPct val="104299"/>
              </a:lnSpc>
              <a:spcBef>
                <a:spcPts val="310"/>
              </a:spcBef>
              <a:buSzPct val="75000"/>
              <a:buFont typeface="Wingdings"/>
              <a:buChar char="■"/>
              <a:tabLst>
                <a:tab pos="354965" algn="l"/>
                <a:tab pos="355600" algn="l"/>
              </a:tabLst>
            </a:pPr>
            <a:r>
              <a:rPr dirty="0" sz="2800">
                <a:latin typeface="Times New Roman"/>
                <a:cs typeface="Times New Roman"/>
              </a:rPr>
              <a:t>A </a:t>
            </a:r>
            <a:r>
              <a:rPr dirty="0" sz="2800" spc="-15">
                <a:latin typeface="Times New Roman"/>
                <a:cs typeface="Times New Roman"/>
              </a:rPr>
              <a:t>target </a:t>
            </a:r>
            <a:r>
              <a:rPr dirty="0" sz="2800" spc="-5">
                <a:latin typeface="Times New Roman"/>
                <a:cs typeface="Times New Roman"/>
              </a:rPr>
              <a:t>binds with </a:t>
            </a:r>
            <a:r>
              <a:rPr dirty="0" sz="2800">
                <a:latin typeface="Times New Roman"/>
                <a:cs typeface="Times New Roman"/>
              </a:rPr>
              <a:t>a </a:t>
            </a:r>
            <a:r>
              <a:rPr dirty="0" sz="2800" spc="-5">
                <a:latin typeface="Times New Roman"/>
                <a:cs typeface="Times New Roman"/>
              </a:rPr>
              <a:t>source using the </a:t>
            </a:r>
            <a:r>
              <a:rPr dirty="0" sz="2800" spc="-5" b="1">
                <a:latin typeface="Calibri"/>
                <a:cs typeface="Calibri"/>
              </a:rPr>
              <a:t>bind </a:t>
            </a:r>
            <a:r>
              <a:rPr dirty="0" sz="2800" spc="-5">
                <a:latin typeface="Times New Roman"/>
                <a:cs typeface="Times New Roman"/>
              </a:rPr>
              <a:t>method as </a:t>
            </a:r>
            <a:r>
              <a:rPr dirty="0" sz="2800" spc="-685">
                <a:latin typeface="Times New Roman"/>
                <a:cs typeface="Times New Roman"/>
              </a:rPr>
              <a:t> </a:t>
            </a:r>
            <a:r>
              <a:rPr dirty="0" sz="2800" spc="-5">
                <a:latin typeface="Times New Roman"/>
                <a:cs typeface="Times New Roman"/>
              </a:rPr>
              <a:t>follows:</a:t>
            </a:r>
            <a:endParaRPr sz="2800">
              <a:latin typeface="Times New Roman"/>
              <a:cs typeface="Times New Roman"/>
            </a:endParaRPr>
          </a:p>
          <a:p>
            <a:pPr marL="469900">
              <a:lnSpc>
                <a:spcPct val="100000"/>
              </a:lnSpc>
              <a:spcBef>
                <a:spcPts val="425"/>
              </a:spcBef>
            </a:pPr>
            <a:r>
              <a:rPr dirty="0" sz="2400" spc="-10" b="1">
                <a:latin typeface="Calibri"/>
                <a:cs typeface="Calibri"/>
              </a:rPr>
              <a:t>target.bind(source);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76675" y="160019"/>
            <a:ext cx="1392555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 b="0">
                <a:latin typeface="Times New Roman"/>
                <a:cs typeface="Times New Roman"/>
              </a:rPr>
              <a:t>Circle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6400" y="1474260"/>
            <a:ext cx="8888103" cy="3145816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0">
              <a:lnSpc>
                <a:spcPts val="1630"/>
              </a:lnSpc>
            </a:pPr>
            <a:fld id="{81D60167-4931-47E6-BA6A-407CBD079E47}" type="slidenum">
              <a:rPr dirty="0"/>
              <a:t>17</a:t>
            </a:fld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44637" y="446532"/>
            <a:ext cx="6054725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ShowCircleCentered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8600" y="1676400"/>
            <a:ext cx="2908300" cy="344170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505200" y="1143000"/>
            <a:ext cx="5307288" cy="5242033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0">
              <a:lnSpc>
                <a:spcPts val="1630"/>
              </a:lnSpc>
            </a:pPr>
            <a:fld id="{81D60167-4931-47E6-BA6A-407CBD079E47}" type="slidenum">
              <a:rPr dirty="0"/>
              <a:t>17</a:t>
            </a:fld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0">
              <a:lnSpc>
                <a:spcPts val="1630"/>
              </a:lnSpc>
            </a:pPr>
            <a:fld id="{81D60167-4931-47E6-BA6A-407CBD079E47}" type="slidenum">
              <a:rPr dirty="0"/>
              <a:t>17</a:t>
            </a:fld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70236" y="388619"/>
            <a:ext cx="2727325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 b="0">
                <a:latin typeface="Times New Roman"/>
                <a:cs typeface="Times New Roman"/>
              </a:rPr>
              <a:t>Motivations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27939" rIns="0" bIns="0" rtlCol="0" vert="horz">
            <a:spAutoFit/>
          </a:bodyPr>
          <a:lstStyle/>
          <a:p>
            <a:pPr marL="388620" marR="278130" indent="-342900">
              <a:lnSpc>
                <a:spcPts val="3100"/>
              </a:lnSpc>
              <a:spcBef>
                <a:spcPts val="219"/>
              </a:spcBef>
              <a:buSzPct val="76923"/>
              <a:buFont typeface="Wingdings"/>
              <a:buChar char="■"/>
              <a:tabLst>
                <a:tab pos="387985" algn="l"/>
                <a:tab pos="388620" algn="l"/>
              </a:tabLst>
            </a:pPr>
            <a:r>
              <a:rPr dirty="0" sz="2600" spc="-5"/>
              <a:t>JavaFX </a:t>
            </a:r>
            <a:r>
              <a:rPr dirty="0" sz="2600"/>
              <a:t>is</a:t>
            </a:r>
            <a:r>
              <a:rPr dirty="0" sz="2600" spc="5"/>
              <a:t> </a:t>
            </a:r>
            <a:r>
              <a:rPr dirty="0" sz="2600"/>
              <a:t>a </a:t>
            </a:r>
            <a:r>
              <a:rPr dirty="0" sz="2600" spc="-5"/>
              <a:t>new framework</a:t>
            </a:r>
            <a:r>
              <a:rPr dirty="0" sz="2600" spc="5"/>
              <a:t> </a:t>
            </a:r>
            <a:r>
              <a:rPr dirty="0" sz="2600" spc="-5"/>
              <a:t>for</a:t>
            </a:r>
            <a:r>
              <a:rPr dirty="0" sz="2600"/>
              <a:t> </a:t>
            </a:r>
            <a:r>
              <a:rPr dirty="0" sz="2600" spc="-5"/>
              <a:t>developing</a:t>
            </a:r>
            <a:r>
              <a:rPr dirty="0" sz="2600" spc="5"/>
              <a:t> </a:t>
            </a:r>
            <a:r>
              <a:rPr dirty="0" sz="2600" spc="-5"/>
              <a:t>Java Graphical </a:t>
            </a:r>
            <a:r>
              <a:rPr dirty="0" sz="2600" spc="-635"/>
              <a:t> </a:t>
            </a:r>
            <a:r>
              <a:rPr dirty="0" sz="2600" spc="-5"/>
              <a:t>User</a:t>
            </a:r>
            <a:r>
              <a:rPr dirty="0" sz="2600" spc="-10"/>
              <a:t> </a:t>
            </a:r>
            <a:r>
              <a:rPr dirty="0" sz="2600" spc="-5"/>
              <a:t>Interface (GUI) programs.</a:t>
            </a:r>
            <a:endParaRPr sz="2600"/>
          </a:p>
          <a:p>
            <a:pPr marL="388620" marR="182245" indent="-342900">
              <a:lnSpc>
                <a:spcPts val="3100"/>
              </a:lnSpc>
              <a:spcBef>
                <a:spcPts val="710"/>
              </a:spcBef>
              <a:buSzPct val="76923"/>
              <a:buFont typeface="Wingdings"/>
              <a:buChar char="■"/>
              <a:tabLst>
                <a:tab pos="387985" algn="l"/>
                <a:tab pos="388620" algn="l"/>
              </a:tabLst>
            </a:pPr>
            <a:r>
              <a:rPr dirty="0" sz="2600" spc="-5"/>
              <a:t>The JavaFX</a:t>
            </a:r>
            <a:r>
              <a:rPr dirty="0" sz="2600" spc="-150"/>
              <a:t> </a:t>
            </a:r>
            <a:r>
              <a:rPr dirty="0" sz="2600" spc="-5"/>
              <a:t>API</a:t>
            </a:r>
            <a:r>
              <a:rPr dirty="0" sz="2600"/>
              <a:t> is </a:t>
            </a:r>
            <a:r>
              <a:rPr dirty="0" sz="2600" spc="-5"/>
              <a:t>an</a:t>
            </a:r>
            <a:r>
              <a:rPr dirty="0" sz="2600" spc="5"/>
              <a:t> </a:t>
            </a:r>
            <a:r>
              <a:rPr dirty="0" sz="2600" spc="-5"/>
              <a:t>excellent</a:t>
            </a:r>
            <a:r>
              <a:rPr dirty="0" sz="2600"/>
              <a:t> </a:t>
            </a:r>
            <a:r>
              <a:rPr dirty="0" sz="2600" spc="-5"/>
              <a:t>example</a:t>
            </a:r>
            <a:r>
              <a:rPr dirty="0" sz="2600"/>
              <a:t> of</a:t>
            </a:r>
            <a:r>
              <a:rPr dirty="0" sz="2600" spc="-5"/>
              <a:t> </a:t>
            </a:r>
            <a:r>
              <a:rPr dirty="0" sz="2600"/>
              <a:t>how the</a:t>
            </a:r>
            <a:r>
              <a:rPr dirty="0" sz="2600" spc="-5"/>
              <a:t> object- </a:t>
            </a:r>
            <a:r>
              <a:rPr dirty="0" sz="2600" spc="-635"/>
              <a:t> </a:t>
            </a:r>
            <a:r>
              <a:rPr dirty="0" sz="2600" spc="-5"/>
              <a:t>oriented principle </a:t>
            </a:r>
            <a:r>
              <a:rPr dirty="0" sz="2600"/>
              <a:t>is </a:t>
            </a:r>
            <a:r>
              <a:rPr dirty="0" sz="2600" spc="-5"/>
              <a:t>applied. This chapter serves two </a:t>
            </a:r>
            <a:r>
              <a:rPr dirty="0" sz="2600"/>
              <a:t> </a:t>
            </a:r>
            <a:r>
              <a:rPr dirty="0" sz="2600" spc="-5"/>
              <a:t>purposes.</a:t>
            </a:r>
            <a:endParaRPr sz="2600"/>
          </a:p>
          <a:p>
            <a:pPr marL="388620" marR="5080" indent="-342900">
              <a:lnSpc>
                <a:spcPct val="99600"/>
              </a:lnSpc>
              <a:spcBef>
                <a:spcPts val="575"/>
              </a:spcBef>
              <a:buSzPct val="76923"/>
              <a:buFont typeface="Wingdings"/>
              <a:buChar char="■"/>
              <a:tabLst>
                <a:tab pos="387985" algn="l"/>
                <a:tab pos="388620" algn="l"/>
              </a:tabLst>
            </a:pPr>
            <a:r>
              <a:rPr dirty="0" sz="2600" spc="-5"/>
              <a:t>First,</a:t>
            </a:r>
            <a:r>
              <a:rPr dirty="0" sz="2600" spc="5"/>
              <a:t> </a:t>
            </a:r>
            <a:r>
              <a:rPr dirty="0" sz="2600"/>
              <a:t>it</a:t>
            </a:r>
            <a:r>
              <a:rPr dirty="0" sz="2600" spc="5"/>
              <a:t> </a:t>
            </a:r>
            <a:r>
              <a:rPr dirty="0" sz="2600" spc="-5"/>
              <a:t>presents</a:t>
            </a:r>
            <a:r>
              <a:rPr dirty="0" sz="2600" spc="10"/>
              <a:t> </a:t>
            </a:r>
            <a:r>
              <a:rPr dirty="0" sz="2600"/>
              <a:t>the </a:t>
            </a:r>
            <a:r>
              <a:rPr dirty="0" sz="2600" spc="-5"/>
              <a:t>basics</a:t>
            </a:r>
            <a:r>
              <a:rPr dirty="0" sz="2600" spc="10"/>
              <a:t> </a:t>
            </a:r>
            <a:r>
              <a:rPr dirty="0" sz="2600"/>
              <a:t>of </a:t>
            </a:r>
            <a:r>
              <a:rPr dirty="0" sz="2600" spc="-5"/>
              <a:t>JavaFX</a:t>
            </a:r>
            <a:r>
              <a:rPr dirty="0" sz="2600" spc="5"/>
              <a:t> </a:t>
            </a:r>
            <a:r>
              <a:rPr dirty="0" sz="2600" spc="-5"/>
              <a:t>programming.</a:t>
            </a:r>
            <a:r>
              <a:rPr dirty="0" sz="2600" spc="5"/>
              <a:t> </a:t>
            </a:r>
            <a:r>
              <a:rPr dirty="0" sz="2600" spc="-5"/>
              <a:t>Second, </a:t>
            </a:r>
            <a:r>
              <a:rPr dirty="0" sz="2600" spc="-635"/>
              <a:t> </a:t>
            </a:r>
            <a:r>
              <a:rPr dirty="0" sz="2600"/>
              <a:t>it </a:t>
            </a:r>
            <a:r>
              <a:rPr dirty="0" sz="2600" spc="-5"/>
              <a:t>uses</a:t>
            </a:r>
            <a:r>
              <a:rPr dirty="0" sz="2600" spc="5"/>
              <a:t> </a:t>
            </a:r>
            <a:r>
              <a:rPr dirty="0" sz="2600" spc="-5"/>
              <a:t>JavaFX</a:t>
            </a:r>
            <a:r>
              <a:rPr dirty="0" sz="2600"/>
              <a:t> to</a:t>
            </a:r>
            <a:r>
              <a:rPr dirty="0" sz="2600" spc="5"/>
              <a:t> </a:t>
            </a:r>
            <a:r>
              <a:rPr dirty="0" sz="2600" spc="-5"/>
              <a:t>demonstrate</a:t>
            </a:r>
            <a:r>
              <a:rPr dirty="0" sz="2600"/>
              <a:t> </a:t>
            </a:r>
            <a:r>
              <a:rPr dirty="0" sz="2600" spc="-5"/>
              <a:t>object-oriented</a:t>
            </a:r>
            <a:r>
              <a:rPr dirty="0" sz="2600" spc="5"/>
              <a:t> </a:t>
            </a:r>
            <a:r>
              <a:rPr dirty="0" sz="2600" spc="-5"/>
              <a:t>design</a:t>
            </a:r>
            <a:r>
              <a:rPr dirty="0" sz="2600"/>
              <a:t> </a:t>
            </a:r>
            <a:r>
              <a:rPr dirty="0" sz="2600" spc="-5"/>
              <a:t>and </a:t>
            </a:r>
            <a:r>
              <a:rPr dirty="0" sz="2600"/>
              <a:t> </a:t>
            </a:r>
            <a:r>
              <a:rPr dirty="0" sz="2600" spc="-5"/>
              <a:t>programming.</a:t>
            </a:r>
            <a:endParaRPr sz="2600"/>
          </a:p>
          <a:p>
            <a:pPr marL="388620" marR="483870" indent="-342900">
              <a:lnSpc>
                <a:spcPct val="100800"/>
              </a:lnSpc>
              <a:spcBef>
                <a:spcPts val="555"/>
              </a:spcBef>
              <a:buSzPct val="76923"/>
              <a:buFont typeface="Wingdings"/>
              <a:buChar char="■"/>
              <a:tabLst>
                <a:tab pos="387985" algn="l"/>
                <a:tab pos="388620" algn="l"/>
              </a:tabLst>
            </a:pPr>
            <a:r>
              <a:rPr dirty="0" sz="2600" spc="-15"/>
              <a:t>Specifically,</a:t>
            </a:r>
            <a:r>
              <a:rPr dirty="0" sz="2600" spc="-5"/>
              <a:t> </a:t>
            </a:r>
            <a:r>
              <a:rPr dirty="0" sz="2600"/>
              <a:t>this </a:t>
            </a:r>
            <a:r>
              <a:rPr dirty="0" sz="2600" spc="-5"/>
              <a:t>chapter</a:t>
            </a:r>
            <a:r>
              <a:rPr dirty="0" sz="2600" spc="-10"/>
              <a:t> </a:t>
            </a:r>
            <a:r>
              <a:rPr dirty="0" sz="2600" spc="-5"/>
              <a:t>introduces</a:t>
            </a:r>
            <a:r>
              <a:rPr dirty="0" sz="2600"/>
              <a:t> the</a:t>
            </a:r>
            <a:r>
              <a:rPr dirty="0" sz="2600" spc="-10"/>
              <a:t> </a:t>
            </a:r>
            <a:r>
              <a:rPr dirty="0" sz="2600" spc="-5"/>
              <a:t>framework </a:t>
            </a:r>
            <a:r>
              <a:rPr dirty="0" sz="2600"/>
              <a:t>of </a:t>
            </a:r>
            <a:r>
              <a:rPr dirty="0" sz="2600" spc="5"/>
              <a:t> </a:t>
            </a:r>
            <a:r>
              <a:rPr dirty="0" sz="2600" spc="-5"/>
              <a:t>JavaFX</a:t>
            </a:r>
            <a:r>
              <a:rPr dirty="0" sz="2600"/>
              <a:t> </a:t>
            </a:r>
            <a:r>
              <a:rPr dirty="0" sz="2600" spc="-5"/>
              <a:t>and</a:t>
            </a:r>
            <a:r>
              <a:rPr dirty="0" sz="2600" spc="10"/>
              <a:t> </a:t>
            </a:r>
            <a:r>
              <a:rPr dirty="0" sz="2600" spc="-5"/>
              <a:t>discusses</a:t>
            </a:r>
            <a:r>
              <a:rPr dirty="0" sz="2600" spc="10"/>
              <a:t> </a:t>
            </a:r>
            <a:r>
              <a:rPr dirty="0" sz="2600" spc="-5"/>
              <a:t>JavaFX</a:t>
            </a:r>
            <a:r>
              <a:rPr dirty="0" sz="2600"/>
              <a:t> </a:t>
            </a:r>
            <a:r>
              <a:rPr dirty="0" sz="2600" spc="-5"/>
              <a:t>GUI</a:t>
            </a:r>
            <a:r>
              <a:rPr dirty="0" sz="2600" spc="5"/>
              <a:t> </a:t>
            </a:r>
            <a:r>
              <a:rPr dirty="0" sz="2600" spc="-5"/>
              <a:t>components</a:t>
            </a:r>
            <a:r>
              <a:rPr dirty="0" sz="2600" spc="10"/>
              <a:t> </a:t>
            </a:r>
            <a:r>
              <a:rPr dirty="0" sz="2600" spc="-5"/>
              <a:t>and</a:t>
            </a:r>
            <a:r>
              <a:rPr dirty="0" sz="2600" spc="5"/>
              <a:t> </a:t>
            </a:r>
            <a:r>
              <a:rPr dirty="0" sz="2600" spc="-5"/>
              <a:t>their </a:t>
            </a:r>
            <a:r>
              <a:rPr dirty="0" sz="2600" spc="-635"/>
              <a:t> </a:t>
            </a:r>
            <a:r>
              <a:rPr dirty="0" sz="2600" spc="-5"/>
              <a:t>relationships.</a:t>
            </a:r>
            <a:endParaRPr sz="26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44637" y="446532"/>
            <a:ext cx="6054725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ShowCircleCentered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175625" y="6509004"/>
            <a:ext cx="20320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Times New Roman"/>
                <a:cs typeface="Times New Roman"/>
              </a:rPr>
              <a:t>20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54939" y="1215644"/>
            <a:ext cx="5942965" cy="1936750"/>
          </a:xfrm>
          <a:prstGeom prst="rect">
            <a:avLst/>
          </a:prstGeom>
        </p:spPr>
        <p:txBody>
          <a:bodyPr wrap="square" lIns="0" tIns="28575" rIns="0" bIns="0" rtlCol="0" vert="horz">
            <a:spAutoFit/>
          </a:bodyPr>
          <a:lstStyle/>
          <a:p>
            <a:pPr marL="12700" marR="5080">
              <a:lnSpc>
                <a:spcPts val="2090"/>
              </a:lnSpc>
              <a:spcBef>
                <a:spcPts val="225"/>
              </a:spcBef>
            </a:pPr>
            <a:r>
              <a:rPr dirty="0" sz="1800" spc="-5">
                <a:solidFill>
                  <a:srgbClr val="BBB529"/>
                </a:solidFill>
                <a:latin typeface="Calibri"/>
                <a:cs typeface="Calibri"/>
              </a:rPr>
              <a:t>@Override</a:t>
            </a:r>
            <a:r>
              <a:rPr dirty="0" sz="1800" spc="10">
                <a:solidFill>
                  <a:srgbClr val="BBB529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808080"/>
                </a:solidFill>
                <a:latin typeface="Calibri"/>
                <a:cs typeface="Calibri"/>
              </a:rPr>
              <a:t>//</a:t>
            </a:r>
            <a:r>
              <a:rPr dirty="0" sz="1800" spc="5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800" spc="-5">
                <a:solidFill>
                  <a:srgbClr val="808080"/>
                </a:solidFill>
                <a:latin typeface="Calibri"/>
                <a:cs typeface="Calibri"/>
              </a:rPr>
              <a:t>Override</a:t>
            </a:r>
            <a:r>
              <a:rPr dirty="0" sz="1800" spc="10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800" spc="-5">
                <a:solidFill>
                  <a:srgbClr val="808080"/>
                </a:solidFill>
                <a:latin typeface="Calibri"/>
                <a:cs typeface="Calibri"/>
              </a:rPr>
              <a:t>the</a:t>
            </a:r>
            <a:r>
              <a:rPr dirty="0" sz="1800" spc="5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800" spc="-15">
                <a:solidFill>
                  <a:srgbClr val="808080"/>
                </a:solidFill>
                <a:latin typeface="Calibri"/>
                <a:cs typeface="Calibri"/>
              </a:rPr>
              <a:t>start</a:t>
            </a:r>
            <a:r>
              <a:rPr dirty="0" sz="1800" spc="5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800" spc="-5">
                <a:solidFill>
                  <a:srgbClr val="808080"/>
                </a:solidFill>
                <a:latin typeface="Calibri"/>
                <a:cs typeface="Calibri"/>
              </a:rPr>
              <a:t>method</a:t>
            </a:r>
            <a:r>
              <a:rPr dirty="0" sz="1800" spc="5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800" spc="-5">
                <a:solidFill>
                  <a:srgbClr val="808080"/>
                </a:solidFill>
                <a:latin typeface="Calibri"/>
                <a:cs typeface="Calibri"/>
              </a:rPr>
              <a:t>in</a:t>
            </a:r>
            <a:r>
              <a:rPr dirty="0" sz="1800" spc="5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800" spc="-5">
                <a:solidFill>
                  <a:srgbClr val="808080"/>
                </a:solidFill>
                <a:latin typeface="Calibri"/>
                <a:cs typeface="Calibri"/>
              </a:rPr>
              <a:t>the</a:t>
            </a:r>
            <a:r>
              <a:rPr dirty="0" sz="1800" spc="10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808080"/>
                </a:solidFill>
                <a:latin typeface="Calibri"/>
                <a:cs typeface="Calibri"/>
              </a:rPr>
              <a:t>Application</a:t>
            </a:r>
            <a:r>
              <a:rPr dirty="0" sz="1800" spc="5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800" spc="-5">
                <a:solidFill>
                  <a:srgbClr val="808080"/>
                </a:solidFill>
                <a:latin typeface="Calibri"/>
                <a:cs typeface="Calibri"/>
              </a:rPr>
              <a:t>class </a:t>
            </a:r>
            <a:r>
              <a:rPr dirty="0" sz="1800" spc="-390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800" spc="-5">
                <a:solidFill>
                  <a:srgbClr val="CC7832"/>
                </a:solidFill>
                <a:latin typeface="Calibri"/>
                <a:cs typeface="Calibri"/>
              </a:rPr>
              <a:t>public</a:t>
            </a:r>
            <a:r>
              <a:rPr dirty="0" sz="1800" spc="5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CC7832"/>
                </a:solidFill>
                <a:latin typeface="Calibri"/>
                <a:cs typeface="Calibri"/>
              </a:rPr>
              <a:t>void</a:t>
            </a:r>
            <a:r>
              <a:rPr dirty="0" sz="1800" spc="10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1800" spc="-15">
                <a:solidFill>
                  <a:srgbClr val="FFC66D"/>
                </a:solidFill>
                <a:latin typeface="Calibri"/>
                <a:cs typeface="Calibri"/>
              </a:rPr>
              <a:t>start</a:t>
            </a:r>
            <a:r>
              <a:rPr dirty="0" sz="1800" spc="-15">
                <a:latin typeface="Calibri"/>
                <a:cs typeface="Calibri"/>
              </a:rPr>
              <a:t>(Stage</a:t>
            </a:r>
            <a:r>
              <a:rPr dirty="0" sz="1800" spc="5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primaryStage)</a:t>
            </a:r>
            <a:r>
              <a:rPr dirty="0" sz="1800" spc="1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{</a:t>
            </a:r>
            <a:endParaRPr sz="1800">
              <a:latin typeface="Calibri"/>
              <a:cs typeface="Calibri"/>
            </a:endParaRPr>
          </a:p>
          <a:p>
            <a:pPr marL="222250" marR="2577465">
              <a:lnSpc>
                <a:spcPts val="2180"/>
              </a:lnSpc>
              <a:spcBef>
                <a:spcPts val="45"/>
              </a:spcBef>
            </a:pPr>
            <a:r>
              <a:rPr dirty="0" sz="1800">
                <a:solidFill>
                  <a:srgbClr val="808080"/>
                </a:solidFill>
                <a:latin typeface="Calibri"/>
                <a:cs typeface="Calibri"/>
              </a:rPr>
              <a:t>// </a:t>
            </a:r>
            <a:r>
              <a:rPr dirty="0" sz="1800" spc="-15">
                <a:solidFill>
                  <a:srgbClr val="808080"/>
                </a:solidFill>
                <a:latin typeface="Calibri"/>
                <a:cs typeface="Calibri"/>
              </a:rPr>
              <a:t>Create</a:t>
            </a:r>
            <a:r>
              <a:rPr dirty="0" sz="1800">
                <a:solidFill>
                  <a:srgbClr val="808080"/>
                </a:solidFill>
                <a:latin typeface="Calibri"/>
                <a:cs typeface="Calibri"/>
              </a:rPr>
              <a:t> a</a:t>
            </a:r>
            <a:r>
              <a:rPr dirty="0" sz="1800" spc="-5">
                <a:solidFill>
                  <a:srgbClr val="808080"/>
                </a:solidFill>
                <a:latin typeface="Calibri"/>
                <a:cs typeface="Calibri"/>
              </a:rPr>
              <a:t> pane</a:t>
            </a:r>
            <a:r>
              <a:rPr dirty="0" sz="1800" spc="5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808080"/>
                </a:solidFill>
                <a:latin typeface="Calibri"/>
                <a:cs typeface="Calibri"/>
              </a:rPr>
              <a:t>to</a:t>
            </a:r>
            <a:r>
              <a:rPr dirty="0" sz="1800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800" spc="-5">
                <a:solidFill>
                  <a:srgbClr val="808080"/>
                </a:solidFill>
                <a:latin typeface="Calibri"/>
                <a:cs typeface="Calibri"/>
              </a:rPr>
              <a:t>hold</a:t>
            </a:r>
            <a:r>
              <a:rPr dirty="0" sz="1800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800" spc="-5">
                <a:solidFill>
                  <a:srgbClr val="808080"/>
                </a:solidFill>
                <a:latin typeface="Calibri"/>
                <a:cs typeface="Calibri"/>
              </a:rPr>
              <a:t>the</a:t>
            </a:r>
            <a:r>
              <a:rPr dirty="0" sz="1800" spc="5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808080"/>
                </a:solidFill>
                <a:latin typeface="Calibri"/>
                <a:cs typeface="Calibri"/>
              </a:rPr>
              <a:t>circle </a:t>
            </a:r>
            <a:r>
              <a:rPr dirty="0" sz="1800" spc="-395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800" spc="-15">
                <a:latin typeface="Calibri"/>
                <a:cs typeface="Calibri"/>
              </a:rPr>
              <a:t>Pane</a:t>
            </a:r>
            <a:r>
              <a:rPr dirty="0" sz="1800" spc="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pane</a:t>
            </a:r>
            <a:r>
              <a:rPr dirty="0" sz="1800" spc="1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= </a:t>
            </a:r>
            <a:r>
              <a:rPr dirty="0" sz="1800" spc="-5">
                <a:solidFill>
                  <a:srgbClr val="CC7832"/>
                </a:solidFill>
                <a:latin typeface="Calibri"/>
                <a:cs typeface="Calibri"/>
              </a:rPr>
              <a:t>new</a:t>
            </a:r>
            <a:r>
              <a:rPr dirty="0" sz="1800" spc="5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Pane()</a:t>
            </a:r>
            <a:r>
              <a:rPr dirty="0" sz="1800" spc="-10">
                <a:solidFill>
                  <a:srgbClr val="CC7832"/>
                </a:solidFill>
                <a:latin typeface="Calibri"/>
                <a:cs typeface="Calibri"/>
              </a:rPr>
              <a:t>;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800">
              <a:latin typeface="Calibri"/>
              <a:cs typeface="Calibri"/>
            </a:endParaRPr>
          </a:p>
          <a:p>
            <a:pPr marL="222250" marR="2152650">
              <a:lnSpc>
                <a:spcPts val="2090"/>
              </a:lnSpc>
            </a:pPr>
            <a:r>
              <a:rPr dirty="0" sz="1800">
                <a:solidFill>
                  <a:srgbClr val="808080"/>
                </a:solidFill>
                <a:latin typeface="Calibri"/>
                <a:cs typeface="Calibri"/>
              </a:rPr>
              <a:t>//</a:t>
            </a:r>
            <a:r>
              <a:rPr dirty="0" sz="1800" spc="-5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800" spc="-15">
                <a:solidFill>
                  <a:srgbClr val="808080"/>
                </a:solidFill>
                <a:latin typeface="Calibri"/>
                <a:cs typeface="Calibri"/>
              </a:rPr>
              <a:t>Create</a:t>
            </a:r>
            <a:r>
              <a:rPr dirty="0" sz="1800">
                <a:solidFill>
                  <a:srgbClr val="808080"/>
                </a:solidFill>
                <a:latin typeface="Calibri"/>
                <a:cs typeface="Calibri"/>
              </a:rPr>
              <a:t> a</a:t>
            </a:r>
            <a:r>
              <a:rPr dirty="0" sz="1800" spc="-5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808080"/>
                </a:solidFill>
                <a:latin typeface="Calibri"/>
                <a:cs typeface="Calibri"/>
              </a:rPr>
              <a:t>circle</a:t>
            </a:r>
            <a:r>
              <a:rPr dirty="0" sz="1800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800" spc="-5">
                <a:solidFill>
                  <a:srgbClr val="808080"/>
                </a:solidFill>
                <a:latin typeface="Calibri"/>
                <a:cs typeface="Calibri"/>
              </a:rPr>
              <a:t>and set its properties </a:t>
            </a:r>
            <a:r>
              <a:rPr dirty="0" sz="1800" spc="-395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Circle</a:t>
            </a:r>
            <a:r>
              <a:rPr dirty="0" sz="1800" spc="5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circle</a:t>
            </a:r>
            <a:r>
              <a:rPr dirty="0" sz="1800" spc="1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= </a:t>
            </a:r>
            <a:r>
              <a:rPr dirty="0" sz="1800" spc="-5">
                <a:solidFill>
                  <a:srgbClr val="CC7832"/>
                </a:solidFill>
                <a:latin typeface="Calibri"/>
                <a:cs typeface="Calibri"/>
              </a:rPr>
              <a:t>new</a:t>
            </a:r>
            <a:r>
              <a:rPr dirty="0" sz="1800" spc="5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Circle()</a:t>
            </a:r>
            <a:r>
              <a:rPr dirty="0" sz="1800" spc="-5">
                <a:solidFill>
                  <a:srgbClr val="CC7832"/>
                </a:solidFill>
                <a:latin typeface="Calibri"/>
                <a:cs typeface="Calibri"/>
              </a:rPr>
              <a:t>;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67639" y="3157578"/>
            <a:ext cx="5963920" cy="277495"/>
          </a:xfrm>
          <a:prstGeom prst="rect">
            <a:avLst/>
          </a:prstGeom>
          <a:solidFill>
            <a:srgbClr val="FFFF00"/>
          </a:solidFill>
        </p:spPr>
        <p:txBody>
          <a:bodyPr wrap="square" lIns="0" tIns="0" rIns="0" bIns="0" rtlCol="0" vert="horz">
            <a:spAutoFit/>
          </a:bodyPr>
          <a:lstStyle/>
          <a:p>
            <a:pPr marL="209550">
              <a:lnSpc>
                <a:spcPts val="2065"/>
              </a:lnSpc>
            </a:pPr>
            <a:r>
              <a:rPr dirty="0" sz="1800" spc="-5">
                <a:latin typeface="Calibri"/>
                <a:cs typeface="Calibri"/>
              </a:rPr>
              <a:t>circle.centerXProperty().bind(pane.widthProperty().divide(</a:t>
            </a:r>
            <a:r>
              <a:rPr dirty="0" sz="1800" spc="-5">
                <a:solidFill>
                  <a:srgbClr val="6897BB"/>
                </a:solidFill>
                <a:latin typeface="Calibri"/>
                <a:cs typeface="Calibri"/>
              </a:rPr>
              <a:t>2</a:t>
            </a:r>
            <a:r>
              <a:rPr dirty="0" sz="1800" spc="-5">
                <a:latin typeface="Calibri"/>
                <a:cs typeface="Calibri"/>
              </a:rPr>
              <a:t>))</a:t>
            </a:r>
            <a:r>
              <a:rPr dirty="0" sz="1800" spc="-5">
                <a:solidFill>
                  <a:srgbClr val="CC7832"/>
                </a:solidFill>
                <a:latin typeface="Calibri"/>
                <a:cs typeface="Calibri"/>
              </a:rPr>
              <a:t>;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67639" y="3434685"/>
            <a:ext cx="6020435" cy="281940"/>
          </a:xfrm>
          <a:prstGeom prst="rect">
            <a:avLst/>
          </a:prstGeom>
          <a:solidFill>
            <a:srgbClr val="FFFF00"/>
          </a:solidFill>
        </p:spPr>
        <p:txBody>
          <a:bodyPr wrap="square" lIns="0" tIns="0" rIns="0" bIns="0" rtlCol="0" vert="horz">
            <a:spAutoFit/>
          </a:bodyPr>
          <a:lstStyle/>
          <a:p>
            <a:pPr marL="209550">
              <a:lnSpc>
                <a:spcPts val="2065"/>
              </a:lnSpc>
            </a:pPr>
            <a:r>
              <a:rPr dirty="0" sz="1800" spc="-5">
                <a:latin typeface="Calibri"/>
                <a:cs typeface="Calibri"/>
              </a:rPr>
              <a:t>circle.centerYProperty().bind(pane.heightProperty().divide(</a:t>
            </a:r>
            <a:r>
              <a:rPr dirty="0" sz="1800" spc="-5">
                <a:solidFill>
                  <a:srgbClr val="6897BB"/>
                </a:solidFill>
                <a:latin typeface="Calibri"/>
                <a:cs typeface="Calibri"/>
              </a:rPr>
              <a:t>2</a:t>
            </a:r>
            <a:r>
              <a:rPr dirty="0" sz="1800" spc="-5">
                <a:latin typeface="Calibri"/>
                <a:cs typeface="Calibri"/>
              </a:rPr>
              <a:t>))</a:t>
            </a:r>
            <a:r>
              <a:rPr dirty="0" sz="1800" spc="-5">
                <a:solidFill>
                  <a:srgbClr val="CC7832"/>
                </a:solidFill>
                <a:latin typeface="Calibri"/>
                <a:cs typeface="Calibri"/>
              </a:rPr>
              <a:t>;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64490" y="3678428"/>
            <a:ext cx="6170930" cy="277495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 marR="3423285">
              <a:lnSpc>
                <a:spcPct val="99400"/>
              </a:lnSpc>
              <a:spcBef>
                <a:spcPts val="110"/>
              </a:spcBef>
            </a:pPr>
            <a:r>
              <a:rPr dirty="0" sz="1800" spc="-5">
                <a:latin typeface="Calibri"/>
                <a:cs typeface="Calibri"/>
              </a:rPr>
              <a:t>circle.setRadius(</a:t>
            </a:r>
            <a:r>
              <a:rPr dirty="0" sz="1800" spc="-5">
                <a:solidFill>
                  <a:srgbClr val="6897BB"/>
                </a:solidFill>
                <a:latin typeface="Calibri"/>
                <a:cs typeface="Calibri"/>
              </a:rPr>
              <a:t>50</a:t>
            </a:r>
            <a:r>
              <a:rPr dirty="0" sz="1800" spc="-5">
                <a:latin typeface="Calibri"/>
                <a:cs typeface="Calibri"/>
              </a:rPr>
              <a:t>)</a:t>
            </a:r>
            <a:r>
              <a:rPr dirty="0" sz="1800" spc="-5">
                <a:solidFill>
                  <a:srgbClr val="CC7832"/>
                </a:solidFill>
                <a:latin typeface="Calibri"/>
                <a:cs typeface="Calibri"/>
              </a:rPr>
              <a:t>; </a:t>
            </a:r>
            <a:r>
              <a:rPr dirty="0" sz="1800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ci</a:t>
            </a:r>
            <a:r>
              <a:rPr dirty="0" sz="1800" spc="-30">
                <a:latin typeface="Calibri"/>
                <a:cs typeface="Calibri"/>
              </a:rPr>
              <a:t>r</a:t>
            </a:r>
            <a:r>
              <a:rPr dirty="0" sz="1800">
                <a:latin typeface="Calibri"/>
                <a:cs typeface="Calibri"/>
              </a:rPr>
              <a:t>cle</a:t>
            </a:r>
            <a:r>
              <a:rPr dirty="0" sz="1800" spc="-10">
                <a:latin typeface="Calibri"/>
                <a:cs typeface="Calibri"/>
              </a:rPr>
              <a:t>.</a:t>
            </a:r>
            <a:r>
              <a:rPr dirty="0" sz="1800" spc="-5">
                <a:latin typeface="Calibri"/>
                <a:cs typeface="Calibri"/>
              </a:rPr>
              <a:t>s</a:t>
            </a:r>
            <a:r>
              <a:rPr dirty="0" sz="1800" spc="-10">
                <a:latin typeface="Calibri"/>
                <a:cs typeface="Calibri"/>
              </a:rPr>
              <a:t>e</a:t>
            </a:r>
            <a:r>
              <a:rPr dirty="0" sz="1800" spc="-5">
                <a:latin typeface="Calibri"/>
                <a:cs typeface="Calibri"/>
              </a:rPr>
              <a:t>tSt</a:t>
            </a:r>
            <a:r>
              <a:rPr dirty="0" sz="1800" spc="-35">
                <a:latin typeface="Calibri"/>
                <a:cs typeface="Calibri"/>
              </a:rPr>
              <a:t>r</a:t>
            </a:r>
            <a:r>
              <a:rPr dirty="0" sz="1800">
                <a:latin typeface="Calibri"/>
                <a:cs typeface="Calibri"/>
              </a:rPr>
              <a:t>o</a:t>
            </a:r>
            <a:r>
              <a:rPr dirty="0" sz="1800" spc="-65">
                <a:latin typeface="Calibri"/>
                <a:cs typeface="Calibri"/>
              </a:rPr>
              <a:t>k</a:t>
            </a:r>
            <a:r>
              <a:rPr dirty="0" sz="1800">
                <a:latin typeface="Calibri"/>
                <a:cs typeface="Calibri"/>
              </a:rPr>
              <a:t>e(Co</a:t>
            </a:r>
            <a:r>
              <a:rPr dirty="0" sz="1800" spc="-5">
                <a:latin typeface="Calibri"/>
                <a:cs typeface="Calibri"/>
              </a:rPr>
              <a:t>l</a:t>
            </a:r>
            <a:r>
              <a:rPr dirty="0" sz="1800">
                <a:latin typeface="Calibri"/>
                <a:cs typeface="Calibri"/>
              </a:rPr>
              <a:t>o</a:t>
            </a:r>
            <a:r>
              <a:rPr dirty="0" sz="1800" spc="-185">
                <a:latin typeface="Calibri"/>
                <a:cs typeface="Calibri"/>
              </a:rPr>
              <a:t>r</a:t>
            </a:r>
            <a:r>
              <a:rPr dirty="0" sz="1800" spc="-5">
                <a:latin typeface="Calibri"/>
                <a:cs typeface="Calibri"/>
              </a:rPr>
              <a:t>.</a:t>
            </a:r>
            <a:r>
              <a:rPr dirty="0" sz="1800" spc="-5" i="1">
                <a:solidFill>
                  <a:srgbClr val="9876AA"/>
                </a:solidFill>
                <a:latin typeface="Calibri"/>
                <a:cs typeface="Calibri"/>
              </a:rPr>
              <a:t>B</a:t>
            </a:r>
            <a:r>
              <a:rPr dirty="0" sz="1800" spc="5" i="1">
                <a:solidFill>
                  <a:srgbClr val="9876AA"/>
                </a:solidFill>
                <a:latin typeface="Calibri"/>
                <a:cs typeface="Calibri"/>
              </a:rPr>
              <a:t>L</a:t>
            </a:r>
            <a:r>
              <a:rPr dirty="0" sz="1800" spc="-50" i="1">
                <a:solidFill>
                  <a:srgbClr val="9876AA"/>
                </a:solidFill>
                <a:latin typeface="Calibri"/>
                <a:cs typeface="Calibri"/>
              </a:rPr>
              <a:t>A</a:t>
            </a:r>
            <a:r>
              <a:rPr dirty="0" sz="1800" spc="-5" i="1">
                <a:solidFill>
                  <a:srgbClr val="9876AA"/>
                </a:solidFill>
                <a:latin typeface="Calibri"/>
                <a:cs typeface="Calibri"/>
              </a:rPr>
              <a:t>C</a:t>
            </a:r>
            <a:r>
              <a:rPr dirty="0" sz="1800" i="1">
                <a:solidFill>
                  <a:srgbClr val="9876AA"/>
                </a:solidFill>
                <a:latin typeface="Calibri"/>
                <a:cs typeface="Calibri"/>
              </a:rPr>
              <a:t>K</a:t>
            </a:r>
            <a:r>
              <a:rPr dirty="0" sz="1800">
                <a:latin typeface="Calibri"/>
                <a:cs typeface="Calibri"/>
              </a:rPr>
              <a:t>)</a:t>
            </a:r>
            <a:r>
              <a:rPr dirty="0" sz="1800">
                <a:solidFill>
                  <a:srgbClr val="CC7832"/>
                </a:solidFill>
                <a:latin typeface="Calibri"/>
                <a:cs typeface="Calibri"/>
              </a:rPr>
              <a:t>;  </a:t>
            </a:r>
            <a:r>
              <a:rPr dirty="0" sz="1800" spc="-15">
                <a:latin typeface="Calibri"/>
                <a:cs typeface="Calibri"/>
              </a:rPr>
              <a:t>circle.setFill(Color.</a:t>
            </a:r>
            <a:r>
              <a:rPr dirty="0" sz="1800" spc="-15" i="1">
                <a:solidFill>
                  <a:srgbClr val="9876AA"/>
                </a:solidFill>
                <a:latin typeface="Calibri"/>
                <a:cs typeface="Calibri"/>
              </a:rPr>
              <a:t>WHITE</a:t>
            </a:r>
            <a:r>
              <a:rPr dirty="0" sz="1800" spc="-15">
                <a:latin typeface="Calibri"/>
                <a:cs typeface="Calibri"/>
              </a:rPr>
              <a:t>)</a:t>
            </a:r>
            <a:r>
              <a:rPr dirty="0" sz="1800" spc="-15">
                <a:solidFill>
                  <a:srgbClr val="CC7832"/>
                </a:solidFill>
                <a:latin typeface="Calibri"/>
                <a:cs typeface="Calibri"/>
              </a:rPr>
              <a:t>;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 spc="-5">
                <a:latin typeface="Calibri"/>
                <a:cs typeface="Calibri"/>
              </a:rPr>
              <a:t>pane.getChildren().add(circle)</a:t>
            </a:r>
            <a:r>
              <a:rPr dirty="0" sz="1800" spc="-5">
                <a:solidFill>
                  <a:srgbClr val="CC7832"/>
                </a:solidFill>
                <a:latin typeface="Calibri"/>
                <a:cs typeface="Calibri"/>
              </a:rPr>
              <a:t>;</a:t>
            </a:r>
            <a:r>
              <a:rPr dirty="0" sz="1800" spc="10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808080"/>
                </a:solidFill>
                <a:latin typeface="Calibri"/>
                <a:cs typeface="Calibri"/>
              </a:rPr>
              <a:t>//</a:t>
            </a:r>
            <a:r>
              <a:rPr dirty="0" sz="1800" spc="10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800" spc="-5">
                <a:solidFill>
                  <a:srgbClr val="808080"/>
                </a:solidFill>
                <a:latin typeface="Calibri"/>
                <a:cs typeface="Calibri"/>
              </a:rPr>
              <a:t>Add</a:t>
            </a:r>
            <a:r>
              <a:rPr dirty="0" sz="1800" spc="10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808080"/>
                </a:solidFill>
                <a:latin typeface="Calibri"/>
                <a:cs typeface="Calibri"/>
              </a:rPr>
              <a:t>circle</a:t>
            </a:r>
            <a:r>
              <a:rPr dirty="0" sz="1800" spc="10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808080"/>
                </a:solidFill>
                <a:latin typeface="Calibri"/>
                <a:cs typeface="Calibri"/>
              </a:rPr>
              <a:t>to</a:t>
            </a:r>
            <a:r>
              <a:rPr dirty="0" sz="1800" spc="10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800" spc="-5">
                <a:solidFill>
                  <a:srgbClr val="808080"/>
                </a:solidFill>
                <a:latin typeface="Calibri"/>
                <a:cs typeface="Calibri"/>
              </a:rPr>
              <a:t>the</a:t>
            </a:r>
            <a:r>
              <a:rPr dirty="0" sz="1800" spc="5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800" spc="-5">
                <a:solidFill>
                  <a:srgbClr val="808080"/>
                </a:solidFill>
                <a:latin typeface="Calibri"/>
                <a:cs typeface="Calibri"/>
              </a:rPr>
              <a:t>pane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700">
              <a:latin typeface="Calibri"/>
              <a:cs typeface="Calibri"/>
            </a:endParaRPr>
          </a:p>
          <a:p>
            <a:pPr marL="12700" marR="2211705">
              <a:lnSpc>
                <a:spcPct val="102200"/>
              </a:lnSpc>
              <a:spcBef>
                <a:spcPts val="5"/>
              </a:spcBef>
            </a:pPr>
            <a:r>
              <a:rPr dirty="0" sz="1800">
                <a:solidFill>
                  <a:srgbClr val="808080"/>
                </a:solidFill>
                <a:latin typeface="Calibri"/>
                <a:cs typeface="Calibri"/>
              </a:rPr>
              <a:t>// </a:t>
            </a:r>
            <a:r>
              <a:rPr dirty="0" sz="1800" spc="-15">
                <a:solidFill>
                  <a:srgbClr val="808080"/>
                </a:solidFill>
                <a:latin typeface="Calibri"/>
                <a:cs typeface="Calibri"/>
              </a:rPr>
              <a:t>Create</a:t>
            </a:r>
            <a:r>
              <a:rPr dirty="0" sz="1800" spc="5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808080"/>
                </a:solidFill>
                <a:latin typeface="Calibri"/>
                <a:cs typeface="Calibri"/>
              </a:rPr>
              <a:t>a</a:t>
            </a:r>
            <a:r>
              <a:rPr dirty="0" sz="1800" spc="-5">
                <a:solidFill>
                  <a:srgbClr val="808080"/>
                </a:solidFill>
                <a:latin typeface="Calibri"/>
                <a:cs typeface="Calibri"/>
              </a:rPr>
              <a:t> scene</a:t>
            </a:r>
            <a:r>
              <a:rPr dirty="0" sz="1800" spc="5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800" spc="-5">
                <a:solidFill>
                  <a:srgbClr val="808080"/>
                </a:solidFill>
                <a:latin typeface="Calibri"/>
                <a:cs typeface="Calibri"/>
              </a:rPr>
              <a:t>and</a:t>
            </a:r>
            <a:r>
              <a:rPr dirty="0" sz="1800" spc="5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800" spc="-5">
                <a:solidFill>
                  <a:srgbClr val="808080"/>
                </a:solidFill>
                <a:latin typeface="Calibri"/>
                <a:cs typeface="Calibri"/>
              </a:rPr>
              <a:t>place</a:t>
            </a:r>
            <a:r>
              <a:rPr dirty="0" sz="1800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800" spc="-5">
                <a:solidFill>
                  <a:srgbClr val="808080"/>
                </a:solidFill>
                <a:latin typeface="Calibri"/>
                <a:cs typeface="Calibri"/>
              </a:rPr>
              <a:t>it</a:t>
            </a:r>
            <a:r>
              <a:rPr dirty="0" sz="1800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800" spc="-5">
                <a:solidFill>
                  <a:srgbClr val="808080"/>
                </a:solidFill>
                <a:latin typeface="Calibri"/>
                <a:cs typeface="Calibri"/>
              </a:rPr>
              <a:t>in</a:t>
            </a:r>
            <a:r>
              <a:rPr dirty="0" sz="1800" spc="5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800" spc="-5">
                <a:solidFill>
                  <a:srgbClr val="808080"/>
                </a:solidFill>
                <a:latin typeface="Calibri"/>
                <a:cs typeface="Calibri"/>
              </a:rPr>
              <a:t>the</a:t>
            </a:r>
            <a:r>
              <a:rPr dirty="0" sz="1800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800" spc="-15">
                <a:solidFill>
                  <a:srgbClr val="808080"/>
                </a:solidFill>
                <a:latin typeface="Calibri"/>
                <a:cs typeface="Calibri"/>
              </a:rPr>
              <a:t>stage </a:t>
            </a:r>
            <a:r>
              <a:rPr dirty="0" sz="1800" spc="-10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Scene </a:t>
            </a:r>
            <a:r>
              <a:rPr dirty="0" sz="1800">
                <a:latin typeface="Calibri"/>
                <a:cs typeface="Calibri"/>
              </a:rPr>
              <a:t>scene =</a:t>
            </a:r>
            <a:r>
              <a:rPr dirty="0" sz="1800" spc="-5">
                <a:latin typeface="Calibri"/>
                <a:cs typeface="Calibri"/>
              </a:rPr>
              <a:t> </a:t>
            </a:r>
            <a:r>
              <a:rPr dirty="0" sz="1800" spc="-5">
                <a:solidFill>
                  <a:srgbClr val="CC7832"/>
                </a:solidFill>
                <a:latin typeface="Calibri"/>
                <a:cs typeface="Calibri"/>
              </a:rPr>
              <a:t>new</a:t>
            </a:r>
            <a:r>
              <a:rPr dirty="0" sz="1800" spc="-10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Scene(pane</a:t>
            </a:r>
            <a:r>
              <a:rPr dirty="0" sz="1800">
                <a:solidFill>
                  <a:srgbClr val="CC7832"/>
                </a:solidFill>
                <a:latin typeface="Calibri"/>
                <a:cs typeface="Calibri"/>
              </a:rPr>
              <a:t>,</a:t>
            </a:r>
            <a:r>
              <a:rPr dirty="0" sz="1800" spc="-5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6897BB"/>
                </a:solidFill>
                <a:latin typeface="Calibri"/>
                <a:cs typeface="Calibri"/>
              </a:rPr>
              <a:t>200</a:t>
            </a:r>
            <a:r>
              <a:rPr dirty="0" sz="1800">
                <a:solidFill>
                  <a:srgbClr val="CC7832"/>
                </a:solidFill>
                <a:latin typeface="Calibri"/>
                <a:cs typeface="Calibri"/>
              </a:rPr>
              <a:t>,</a:t>
            </a:r>
            <a:r>
              <a:rPr dirty="0" sz="1800" spc="-5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6897BB"/>
                </a:solidFill>
                <a:latin typeface="Calibri"/>
                <a:cs typeface="Calibri"/>
              </a:rPr>
              <a:t>200</a:t>
            </a:r>
            <a:r>
              <a:rPr dirty="0" sz="1800">
                <a:latin typeface="Calibri"/>
                <a:cs typeface="Calibri"/>
              </a:rPr>
              <a:t>)</a:t>
            </a:r>
            <a:r>
              <a:rPr dirty="0" sz="1800">
                <a:solidFill>
                  <a:srgbClr val="CC7832"/>
                </a:solidFill>
                <a:latin typeface="Calibri"/>
                <a:cs typeface="Calibri"/>
              </a:rPr>
              <a:t>;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ts val="2090"/>
              </a:lnSpc>
            </a:pPr>
            <a:r>
              <a:rPr dirty="0" sz="1800" spc="-10">
                <a:latin typeface="Calibri"/>
                <a:cs typeface="Calibri"/>
              </a:rPr>
              <a:t>primaryStage.setTitle(</a:t>
            </a:r>
            <a:r>
              <a:rPr dirty="0" sz="1800" spc="-10">
                <a:solidFill>
                  <a:srgbClr val="6A8759"/>
                </a:solidFill>
                <a:latin typeface="Calibri"/>
                <a:cs typeface="Calibri"/>
              </a:rPr>
              <a:t>"ShowCircleCentered"</a:t>
            </a:r>
            <a:r>
              <a:rPr dirty="0" sz="1800" spc="-10">
                <a:latin typeface="Calibri"/>
                <a:cs typeface="Calibri"/>
              </a:rPr>
              <a:t>)</a:t>
            </a:r>
            <a:r>
              <a:rPr dirty="0" sz="1800" spc="-10">
                <a:solidFill>
                  <a:srgbClr val="CC7832"/>
                </a:solidFill>
                <a:latin typeface="Calibri"/>
                <a:cs typeface="Calibri"/>
              </a:rPr>
              <a:t>;</a:t>
            </a:r>
            <a:r>
              <a:rPr dirty="0" sz="1800" spc="30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808080"/>
                </a:solidFill>
                <a:latin typeface="Calibri"/>
                <a:cs typeface="Calibri"/>
              </a:rPr>
              <a:t>//</a:t>
            </a:r>
            <a:r>
              <a:rPr dirty="0" sz="1800" spc="30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800" spc="-5">
                <a:solidFill>
                  <a:srgbClr val="808080"/>
                </a:solidFill>
                <a:latin typeface="Calibri"/>
                <a:cs typeface="Calibri"/>
              </a:rPr>
              <a:t>Set</a:t>
            </a:r>
            <a:r>
              <a:rPr dirty="0" sz="1800" spc="25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800" spc="-5">
                <a:solidFill>
                  <a:srgbClr val="808080"/>
                </a:solidFill>
                <a:latin typeface="Calibri"/>
                <a:cs typeface="Calibri"/>
              </a:rPr>
              <a:t>the</a:t>
            </a:r>
            <a:r>
              <a:rPr dirty="0" sz="1800" spc="30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800" spc="-15">
                <a:solidFill>
                  <a:srgbClr val="808080"/>
                </a:solidFill>
                <a:latin typeface="Calibri"/>
                <a:cs typeface="Calibri"/>
              </a:rPr>
              <a:t>stage</a:t>
            </a:r>
            <a:r>
              <a:rPr dirty="0" sz="1800" spc="25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800" spc="-5">
                <a:solidFill>
                  <a:srgbClr val="808080"/>
                </a:solidFill>
                <a:latin typeface="Calibri"/>
                <a:cs typeface="Calibri"/>
              </a:rPr>
              <a:t>title</a:t>
            </a:r>
            <a:endParaRPr sz="1800">
              <a:latin typeface="Calibri"/>
              <a:cs typeface="Calibri"/>
            </a:endParaRPr>
          </a:p>
          <a:p>
            <a:pPr marL="12700" marR="438150">
              <a:lnSpc>
                <a:spcPct val="101099"/>
              </a:lnSpc>
              <a:spcBef>
                <a:spcPts val="20"/>
              </a:spcBef>
            </a:pPr>
            <a:r>
              <a:rPr dirty="0" sz="1800" spc="-5">
                <a:latin typeface="Calibri"/>
                <a:cs typeface="Calibri"/>
              </a:rPr>
              <a:t>primaryStage.setScene(scene)</a:t>
            </a:r>
            <a:r>
              <a:rPr dirty="0" sz="1800" spc="-5">
                <a:solidFill>
                  <a:srgbClr val="CC7832"/>
                </a:solidFill>
                <a:latin typeface="Calibri"/>
                <a:cs typeface="Calibri"/>
              </a:rPr>
              <a:t>;</a:t>
            </a:r>
            <a:r>
              <a:rPr dirty="0" sz="1800" spc="10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808080"/>
                </a:solidFill>
                <a:latin typeface="Calibri"/>
                <a:cs typeface="Calibri"/>
              </a:rPr>
              <a:t>//</a:t>
            </a:r>
            <a:r>
              <a:rPr dirty="0" sz="1800" spc="5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800" spc="-5">
                <a:solidFill>
                  <a:srgbClr val="808080"/>
                </a:solidFill>
                <a:latin typeface="Calibri"/>
                <a:cs typeface="Calibri"/>
              </a:rPr>
              <a:t>Place</a:t>
            </a:r>
            <a:r>
              <a:rPr dirty="0" sz="1800" spc="5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800" spc="-5">
                <a:solidFill>
                  <a:srgbClr val="808080"/>
                </a:solidFill>
                <a:latin typeface="Calibri"/>
                <a:cs typeface="Calibri"/>
              </a:rPr>
              <a:t>the</a:t>
            </a:r>
            <a:r>
              <a:rPr dirty="0" sz="1800" spc="10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800" spc="-5">
                <a:solidFill>
                  <a:srgbClr val="808080"/>
                </a:solidFill>
                <a:latin typeface="Calibri"/>
                <a:cs typeface="Calibri"/>
              </a:rPr>
              <a:t>scene</a:t>
            </a:r>
            <a:r>
              <a:rPr dirty="0" sz="1800" spc="5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800" spc="-5">
                <a:solidFill>
                  <a:srgbClr val="808080"/>
                </a:solidFill>
                <a:latin typeface="Calibri"/>
                <a:cs typeface="Calibri"/>
              </a:rPr>
              <a:t>in</a:t>
            </a:r>
            <a:r>
              <a:rPr dirty="0" sz="1800" spc="5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800" spc="-5">
                <a:solidFill>
                  <a:srgbClr val="808080"/>
                </a:solidFill>
                <a:latin typeface="Calibri"/>
                <a:cs typeface="Calibri"/>
              </a:rPr>
              <a:t>the</a:t>
            </a:r>
            <a:r>
              <a:rPr dirty="0" sz="1800" spc="5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800" spc="-15">
                <a:solidFill>
                  <a:srgbClr val="808080"/>
                </a:solidFill>
                <a:latin typeface="Calibri"/>
                <a:cs typeface="Calibri"/>
              </a:rPr>
              <a:t>stage </a:t>
            </a:r>
            <a:r>
              <a:rPr dirty="0" sz="1800" spc="-390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primaryStage.show()</a:t>
            </a:r>
            <a:r>
              <a:rPr dirty="0" sz="1800" spc="-5">
                <a:solidFill>
                  <a:srgbClr val="CC7832"/>
                </a:solidFill>
                <a:latin typeface="Calibri"/>
                <a:cs typeface="Calibri"/>
              </a:rPr>
              <a:t>;</a:t>
            </a:r>
            <a:r>
              <a:rPr dirty="0" sz="1800" spc="5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808080"/>
                </a:solidFill>
                <a:latin typeface="Calibri"/>
                <a:cs typeface="Calibri"/>
              </a:rPr>
              <a:t>//</a:t>
            </a:r>
            <a:r>
              <a:rPr dirty="0" sz="1800" spc="5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808080"/>
                </a:solidFill>
                <a:latin typeface="Calibri"/>
                <a:cs typeface="Calibri"/>
              </a:rPr>
              <a:t>Display</a:t>
            </a:r>
            <a:r>
              <a:rPr dirty="0" sz="1800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800" spc="-5">
                <a:solidFill>
                  <a:srgbClr val="808080"/>
                </a:solidFill>
                <a:latin typeface="Calibri"/>
                <a:cs typeface="Calibri"/>
              </a:rPr>
              <a:t>the</a:t>
            </a:r>
            <a:r>
              <a:rPr dirty="0" sz="1800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800" spc="-15">
                <a:solidFill>
                  <a:srgbClr val="808080"/>
                </a:solidFill>
                <a:latin typeface="Calibri"/>
                <a:cs typeface="Calibri"/>
              </a:rPr>
              <a:t>stage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54939" y="6421628"/>
            <a:ext cx="9779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Calibri"/>
                <a:cs typeface="Calibri"/>
              </a:rPr>
              <a:t>}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175625" y="6509004"/>
            <a:ext cx="20320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Times New Roman"/>
                <a:cs typeface="Times New Roman"/>
              </a:rPr>
              <a:t>21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36752" y="59436"/>
            <a:ext cx="7270750" cy="13696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  <a:tabLst>
                <a:tab pos="1941195" algn="l"/>
              </a:tabLst>
            </a:pPr>
            <a:r>
              <a:rPr dirty="0" b="0">
                <a:latin typeface="Times New Roman"/>
                <a:cs typeface="Times New Roman"/>
              </a:rPr>
              <a:t>Binding	</a:t>
            </a:r>
            <a:r>
              <a:rPr dirty="0" spc="-5" b="0">
                <a:latin typeface="Times New Roman"/>
                <a:cs typeface="Times New Roman"/>
              </a:rPr>
              <a:t>Property:</a:t>
            </a:r>
          </a:p>
          <a:p>
            <a:pPr algn="ctr">
              <a:lnSpc>
                <a:spcPct val="100000"/>
              </a:lnSpc>
              <a:spcBef>
                <a:spcPts val="25"/>
              </a:spcBef>
              <a:tabLst>
                <a:tab pos="1528445" algn="l"/>
                <a:tab pos="2994660" algn="l"/>
                <a:tab pos="3940810" algn="l"/>
                <a:tab pos="5972810" algn="l"/>
              </a:tabLst>
            </a:pPr>
            <a:r>
              <a:rPr dirty="0" spc="-30" b="0">
                <a:latin typeface="Times New Roman"/>
                <a:cs typeface="Times New Roman"/>
              </a:rPr>
              <a:t>getter,	setter,	</a:t>
            </a:r>
            <a:r>
              <a:rPr dirty="0" spc="-5" b="0">
                <a:latin typeface="Times New Roman"/>
                <a:cs typeface="Times New Roman"/>
              </a:rPr>
              <a:t>and	property	getter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963" y="1913519"/>
            <a:ext cx="9025332" cy="2972564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175625" y="6509004"/>
            <a:ext cx="20320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Times New Roman"/>
                <a:cs typeface="Times New Roman"/>
              </a:rPr>
              <a:t>22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632743" y="339851"/>
            <a:ext cx="5878195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 b="0">
                <a:latin typeface="Times New Roman"/>
                <a:cs typeface="Times New Roman"/>
              </a:rPr>
              <a:t>Uni/Bidirectional</a:t>
            </a:r>
            <a:r>
              <a:rPr dirty="0" spc="-40" b="0">
                <a:latin typeface="Times New Roman"/>
                <a:cs typeface="Times New Roman"/>
              </a:rPr>
              <a:t> </a:t>
            </a:r>
            <a:r>
              <a:rPr dirty="0" b="0">
                <a:latin typeface="Times New Roman"/>
                <a:cs typeface="Times New Roman"/>
              </a:rPr>
              <a:t>Binding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8739" y="1151635"/>
            <a:ext cx="6753225" cy="756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400" spc="-5" b="1">
                <a:solidFill>
                  <a:srgbClr val="CC7832"/>
                </a:solidFill>
                <a:latin typeface="Calibri"/>
                <a:cs typeface="Calibri"/>
              </a:rPr>
              <a:t>import</a:t>
            </a:r>
            <a:r>
              <a:rPr dirty="0" sz="2400" spc="530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400" spc="-15" b="1">
                <a:latin typeface="Calibri"/>
                <a:cs typeface="Calibri"/>
              </a:rPr>
              <a:t>javafx.beans.property.DoubleProperty</a:t>
            </a:r>
            <a:r>
              <a:rPr dirty="0" sz="2400" spc="-15" b="1">
                <a:solidFill>
                  <a:srgbClr val="CC7832"/>
                </a:solidFill>
                <a:latin typeface="Calibri"/>
                <a:cs typeface="Calibri"/>
              </a:rPr>
              <a:t>; </a:t>
            </a:r>
            <a:r>
              <a:rPr dirty="0" sz="2400" spc="-10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400" spc="-5" b="1">
                <a:solidFill>
                  <a:srgbClr val="CC7832"/>
                </a:solidFill>
                <a:latin typeface="Calibri"/>
                <a:cs typeface="Calibri"/>
              </a:rPr>
              <a:t>import</a:t>
            </a:r>
            <a:r>
              <a:rPr dirty="0" sz="2400" spc="-60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400" spc="-10" b="1">
                <a:latin typeface="Calibri"/>
                <a:cs typeface="Calibri"/>
              </a:rPr>
              <a:t>javafx.beans.property.SimpleDoubleProperty</a:t>
            </a:r>
            <a:r>
              <a:rPr dirty="0" sz="2400" spc="-10" b="1">
                <a:solidFill>
                  <a:srgbClr val="CC7832"/>
                </a:solidFill>
                <a:latin typeface="Calibri"/>
                <a:cs typeface="Calibri"/>
              </a:rPr>
              <a:t>;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8739" y="2255011"/>
            <a:ext cx="7179309" cy="44176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 b="1">
                <a:solidFill>
                  <a:srgbClr val="CC7832"/>
                </a:solidFill>
                <a:latin typeface="Calibri"/>
                <a:cs typeface="Calibri"/>
              </a:rPr>
              <a:t>public</a:t>
            </a:r>
            <a:r>
              <a:rPr dirty="0" sz="2400" spc="-30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400" spc="-5" b="1">
                <a:solidFill>
                  <a:srgbClr val="CC7832"/>
                </a:solidFill>
                <a:latin typeface="Calibri"/>
                <a:cs typeface="Calibri"/>
              </a:rPr>
              <a:t>class</a:t>
            </a:r>
            <a:r>
              <a:rPr dirty="0" sz="2400" spc="-10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400" spc="-5" b="1">
                <a:latin typeface="Calibri"/>
                <a:cs typeface="Calibri"/>
              </a:rPr>
              <a:t>BindingDemo</a:t>
            </a:r>
            <a:r>
              <a:rPr dirty="0" sz="2400" spc="-25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{</a:t>
            </a:r>
            <a:endParaRPr sz="2400">
              <a:latin typeface="Calibri"/>
              <a:cs typeface="Calibri"/>
            </a:endParaRPr>
          </a:p>
          <a:p>
            <a:pPr marL="285750">
              <a:lnSpc>
                <a:spcPts val="2845"/>
              </a:lnSpc>
              <a:spcBef>
                <a:spcPts val="25"/>
              </a:spcBef>
            </a:pPr>
            <a:r>
              <a:rPr dirty="0" sz="2400" spc="-5" b="1">
                <a:solidFill>
                  <a:srgbClr val="CC7832"/>
                </a:solidFill>
                <a:latin typeface="Calibri"/>
                <a:cs typeface="Calibri"/>
              </a:rPr>
              <a:t>public</a:t>
            </a:r>
            <a:r>
              <a:rPr dirty="0" sz="2400" spc="-20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400" spc="-15" b="1">
                <a:solidFill>
                  <a:srgbClr val="CC7832"/>
                </a:solidFill>
                <a:latin typeface="Calibri"/>
                <a:cs typeface="Calibri"/>
              </a:rPr>
              <a:t>static</a:t>
            </a:r>
            <a:r>
              <a:rPr dirty="0" sz="2400" spc="-20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400" spc="-10" b="1">
                <a:solidFill>
                  <a:srgbClr val="CC7832"/>
                </a:solidFill>
                <a:latin typeface="Calibri"/>
                <a:cs typeface="Calibri"/>
              </a:rPr>
              <a:t>void</a:t>
            </a:r>
            <a:r>
              <a:rPr dirty="0" sz="2400" spc="-5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400" spc="-5" b="1">
                <a:solidFill>
                  <a:srgbClr val="FFC66D"/>
                </a:solidFill>
                <a:latin typeface="Calibri"/>
                <a:cs typeface="Calibri"/>
              </a:rPr>
              <a:t>main</a:t>
            </a:r>
            <a:r>
              <a:rPr dirty="0" sz="2400" spc="-5" b="1">
                <a:latin typeface="Calibri"/>
                <a:cs typeface="Calibri"/>
              </a:rPr>
              <a:t>(String[]</a:t>
            </a:r>
            <a:r>
              <a:rPr dirty="0" sz="2400" spc="-15" b="1">
                <a:latin typeface="Calibri"/>
                <a:cs typeface="Calibri"/>
              </a:rPr>
              <a:t> </a:t>
            </a:r>
            <a:r>
              <a:rPr dirty="0" sz="2400" spc="-10" b="1">
                <a:latin typeface="Calibri"/>
                <a:cs typeface="Calibri"/>
              </a:rPr>
              <a:t>args) </a:t>
            </a:r>
            <a:r>
              <a:rPr dirty="0" sz="2400" b="1">
                <a:latin typeface="Calibri"/>
                <a:cs typeface="Calibri"/>
              </a:rPr>
              <a:t>{</a:t>
            </a:r>
            <a:endParaRPr sz="2400">
              <a:latin typeface="Calibri"/>
              <a:cs typeface="Calibri"/>
            </a:endParaRPr>
          </a:p>
          <a:p>
            <a:pPr marL="558800" marR="5080">
              <a:lnSpc>
                <a:spcPts val="2880"/>
              </a:lnSpc>
              <a:spcBef>
                <a:spcPts val="60"/>
              </a:spcBef>
            </a:pPr>
            <a:r>
              <a:rPr dirty="0" sz="2400" spc="-10" b="1">
                <a:latin typeface="Calibri"/>
                <a:cs typeface="Calibri"/>
              </a:rPr>
              <a:t>DoubleProperty </a:t>
            </a:r>
            <a:r>
              <a:rPr dirty="0" sz="2400" spc="-5" b="1">
                <a:latin typeface="Calibri"/>
                <a:cs typeface="Calibri"/>
              </a:rPr>
              <a:t>d1 </a:t>
            </a:r>
            <a:r>
              <a:rPr dirty="0" sz="2400" b="1">
                <a:latin typeface="Calibri"/>
                <a:cs typeface="Calibri"/>
              </a:rPr>
              <a:t>= </a:t>
            </a:r>
            <a:r>
              <a:rPr dirty="0" sz="2400" spc="-5" b="1">
                <a:solidFill>
                  <a:srgbClr val="CC7832"/>
                </a:solidFill>
                <a:latin typeface="Calibri"/>
                <a:cs typeface="Calibri"/>
              </a:rPr>
              <a:t>new </a:t>
            </a:r>
            <a:r>
              <a:rPr dirty="0" sz="2400" spc="-5" b="1">
                <a:latin typeface="Calibri"/>
                <a:cs typeface="Calibri"/>
              </a:rPr>
              <a:t>SimpleDoubleProperty(</a:t>
            </a:r>
            <a:r>
              <a:rPr dirty="0" sz="2400" spc="-5" b="1">
                <a:solidFill>
                  <a:srgbClr val="6897BB"/>
                </a:solidFill>
                <a:latin typeface="Calibri"/>
                <a:cs typeface="Calibri"/>
              </a:rPr>
              <a:t>1</a:t>
            </a:r>
            <a:r>
              <a:rPr dirty="0" sz="2400" spc="-5" b="1">
                <a:latin typeface="Calibri"/>
                <a:cs typeface="Calibri"/>
              </a:rPr>
              <a:t>)</a:t>
            </a:r>
            <a:r>
              <a:rPr dirty="0" sz="2400" spc="-5" b="1">
                <a:solidFill>
                  <a:srgbClr val="CC7832"/>
                </a:solidFill>
                <a:latin typeface="Calibri"/>
                <a:cs typeface="Calibri"/>
              </a:rPr>
              <a:t>; </a:t>
            </a:r>
            <a:r>
              <a:rPr dirty="0" sz="2400" spc="-530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400" spc="-10" b="1">
                <a:latin typeface="Calibri"/>
                <a:cs typeface="Calibri"/>
              </a:rPr>
              <a:t>DoubleProperty </a:t>
            </a:r>
            <a:r>
              <a:rPr dirty="0" sz="2400" spc="-5" b="1">
                <a:latin typeface="Calibri"/>
                <a:cs typeface="Calibri"/>
              </a:rPr>
              <a:t>d2</a:t>
            </a:r>
            <a:r>
              <a:rPr dirty="0" sz="2400" spc="-10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=</a:t>
            </a:r>
            <a:r>
              <a:rPr dirty="0" sz="2400" spc="-10" b="1">
                <a:latin typeface="Calibri"/>
                <a:cs typeface="Calibri"/>
              </a:rPr>
              <a:t> </a:t>
            </a:r>
            <a:r>
              <a:rPr dirty="0" sz="2400" spc="-5" b="1">
                <a:solidFill>
                  <a:srgbClr val="CC7832"/>
                </a:solidFill>
                <a:latin typeface="Calibri"/>
                <a:cs typeface="Calibri"/>
              </a:rPr>
              <a:t>new</a:t>
            </a:r>
            <a:r>
              <a:rPr dirty="0" sz="2400" spc="-10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400" spc="-5" b="1">
                <a:latin typeface="Calibri"/>
                <a:cs typeface="Calibri"/>
              </a:rPr>
              <a:t>SimpleDoubleProperty(</a:t>
            </a:r>
            <a:r>
              <a:rPr dirty="0" sz="2400" spc="-5" b="1">
                <a:solidFill>
                  <a:srgbClr val="6897BB"/>
                </a:solidFill>
                <a:latin typeface="Calibri"/>
                <a:cs typeface="Calibri"/>
              </a:rPr>
              <a:t>2</a:t>
            </a:r>
            <a:r>
              <a:rPr dirty="0" sz="2400" spc="-5" b="1">
                <a:latin typeface="Calibri"/>
                <a:cs typeface="Calibri"/>
              </a:rPr>
              <a:t>)</a:t>
            </a:r>
            <a:r>
              <a:rPr dirty="0" sz="2400" spc="-5" b="1">
                <a:solidFill>
                  <a:srgbClr val="CC7832"/>
                </a:solidFill>
                <a:latin typeface="Calibri"/>
                <a:cs typeface="Calibri"/>
              </a:rPr>
              <a:t>;</a:t>
            </a:r>
            <a:endParaRPr sz="2400">
              <a:latin typeface="Calibri"/>
              <a:cs typeface="Calibri"/>
            </a:endParaRPr>
          </a:p>
          <a:p>
            <a:pPr marL="558800">
              <a:lnSpc>
                <a:spcPts val="2810"/>
              </a:lnSpc>
            </a:pPr>
            <a:r>
              <a:rPr dirty="0" sz="2400" spc="-5" b="1">
                <a:latin typeface="Calibri"/>
                <a:cs typeface="Calibri"/>
              </a:rPr>
              <a:t>d1.bind(d2)</a:t>
            </a:r>
            <a:r>
              <a:rPr dirty="0" sz="2400" spc="-5" b="1">
                <a:solidFill>
                  <a:srgbClr val="CC7832"/>
                </a:solidFill>
                <a:latin typeface="Calibri"/>
                <a:cs typeface="Calibri"/>
              </a:rPr>
              <a:t>;</a:t>
            </a:r>
            <a:endParaRPr sz="2400">
              <a:latin typeface="Calibri"/>
              <a:cs typeface="Calibri"/>
            </a:endParaRPr>
          </a:p>
          <a:p>
            <a:pPr marL="558800">
              <a:lnSpc>
                <a:spcPct val="100000"/>
              </a:lnSpc>
              <a:spcBef>
                <a:spcPts val="20"/>
              </a:spcBef>
            </a:pPr>
            <a:r>
              <a:rPr dirty="0" sz="2400" spc="-10" b="1">
                <a:latin typeface="Calibri"/>
                <a:cs typeface="Calibri"/>
              </a:rPr>
              <a:t>System.</a:t>
            </a:r>
            <a:r>
              <a:rPr dirty="0" sz="2400" spc="-10" b="1" i="1">
                <a:solidFill>
                  <a:srgbClr val="9876AA"/>
                </a:solidFill>
                <a:latin typeface="Calibri"/>
                <a:cs typeface="Calibri"/>
              </a:rPr>
              <a:t>out</a:t>
            </a:r>
            <a:r>
              <a:rPr dirty="0" sz="2400" spc="-10" b="1">
                <a:latin typeface="Calibri"/>
                <a:cs typeface="Calibri"/>
              </a:rPr>
              <a:t>.println(</a:t>
            </a:r>
            <a:r>
              <a:rPr dirty="0" sz="2400" spc="-10" b="1">
                <a:solidFill>
                  <a:srgbClr val="6A8759"/>
                </a:solidFill>
                <a:latin typeface="Calibri"/>
                <a:cs typeface="Calibri"/>
              </a:rPr>
              <a:t>"d1</a:t>
            </a:r>
            <a:r>
              <a:rPr dirty="0" sz="2400" spc="-20" b="1">
                <a:solidFill>
                  <a:srgbClr val="6A8759"/>
                </a:solidFill>
                <a:latin typeface="Calibri"/>
                <a:cs typeface="Calibri"/>
              </a:rPr>
              <a:t> </a:t>
            </a:r>
            <a:r>
              <a:rPr dirty="0" sz="2400" spc="-5" b="1">
                <a:solidFill>
                  <a:srgbClr val="6A8759"/>
                </a:solidFill>
                <a:latin typeface="Calibri"/>
                <a:cs typeface="Calibri"/>
              </a:rPr>
              <a:t>is </a:t>
            </a:r>
            <a:r>
              <a:rPr dirty="0" sz="2400" b="1">
                <a:solidFill>
                  <a:srgbClr val="6A8759"/>
                </a:solidFill>
                <a:latin typeface="Calibri"/>
                <a:cs typeface="Calibri"/>
              </a:rPr>
              <a:t>"</a:t>
            </a:r>
            <a:r>
              <a:rPr dirty="0" sz="2400" spc="-10" b="1">
                <a:solidFill>
                  <a:srgbClr val="6A8759"/>
                </a:solidFill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+</a:t>
            </a:r>
            <a:r>
              <a:rPr dirty="0" sz="2400" spc="-10" b="1">
                <a:latin typeface="Calibri"/>
                <a:cs typeface="Calibri"/>
              </a:rPr>
              <a:t> </a:t>
            </a:r>
            <a:r>
              <a:rPr dirty="0" sz="2400" spc="-15" b="1">
                <a:latin typeface="Calibri"/>
                <a:cs typeface="Calibri"/>
              </a:rPr>
              <a:t>d1.getValue()</a:t>
            </a:r>
            <a:endParaRPr sz="2400">
              <a:latin typeface="Calibri"/>
              <a:cs typeface="Calibri"/>
            </a:endParaRPr>
          </a:p>
          <a:p>
            <a:pPr marL="558800" marR="2146300" indent="546100">
              <a:lnSpc>
                <a:spcPts val="2810"/>
              </a:lnSpc>
              <a:spcBef>
                <a:spcPts val="180"/>
              </a:spcBef>
            </a:pPr>
            <a:r>
              <a:rPr dirty="0" sz="2400" b="1">
                <a:latin typeface="Calibri"/>
                <a:cs typeface="Calibri"/>
              </a:rPr>
              <a:t>+ </a:t>
            </a:r>
            <a:r>
              <a:rPr dirty="0" sz="2400" b="1">
                <a:solidFill>
                  <a:srgbClr val="6A8759"/>
                </a:solidFill>
                <a:latin typeface="Calibri"/>
                <a:cs typeface="Calibri"/>
              </a:rPr>
              <a:t>" and </a:t>
            </a:r>
            <a:r>
              <a:rPr dirty="0" sz="2400" spc="-5" b="1">
                <a:solidFill>
                  <a:srgbClr val="6A8759"/>
                </a:solidFill>
                <a:latin typeface="Calibri"/>
                <a:cs typeface="Calibri"/>
              </a:rPr>
              <a:t>d2 is </a:t>
            </a:r>
            <a:r>
              <a:rPr dirty="0" sz="2400" b="1">
                <a:solidFill>
                  <a:srgbClr val="6A8759"/>
                </a:solidFill>
                <a:latin typeface="Calibri"/>
                <a:cs typeface="Calibri"/>
              </a:rPr>
              <a:t>" </a:t>
            </a:r>
            <a:r>
              <a:rPr dirty="0" sz="2400" b="1">
                <a:latin typeface="Calibri"/>
                <a:cs typeface="Calibri"/>
              </a:rPr>
              <a:t>+ </a:t>
            </a:r>
            <a:r>
              <a:rPr dirty="0" sz="2400" spc="-15" b="1">
                <a:latin typeface="Calibri"/>
                <a:cs typeface="Calibri"/>
              </a:rPr>
              <a:t>d2.getValue())</a:t>
            </a:r>
            <a:r>
              <a:rPr dirty="0" sz="2400" spc="-15" b="1">
                <a:solidFill>
                  <a:srgbClr val="CC7832"/>
                </a:solidFill>
                <a:latin typeface="Calibri"/>
                <a:cs typeface="Calibri"/>
              </a:rPr>
              <a:t>; </a:t>
            </a:r>
            <a:r>
              <a:rPr dirty="0" sz="2400" spc="-535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400" spc="-10" b="1">
                <a:latin typeface="Calibri"/>
                <a:cs typeface="Calibri"/>
              </a:rPr>
              <a:t>d2.setValue(</a:t>
            </a:r>
            <a:r>
              <a:rPr dirty="0" sz="2400" spc="-10" b="1">
                <a:solidFill>
                  <a:srgbClr val="6897BB"/>
                </a:solidFill>
                <a:latin typeface="Calibri"/>
                <a:cs typeface="Calibri"/>
              </a:rPr>
              <a:t>70.2</a:t>
            </a:r>
            <a:r>
              <a:rPr dirty="0" sz="2400" spc="-10" b="1">
                <a:latin typeface="Calibri"/>
                <a:cs typeface="Calibri"/>
              </a:rPr>
              <a:t>)</a:t>
            </a:r>
            <a:r>
              <a:rPr dirty="0" sz="2400" spc="-10" b="1">
                <a:solidFill>
                  <a:srgbClr val="CC7832"/>
                </a:solidFill>
                <a:latin typeface="Calibri"/>
                <a:cs typeface="Calibri"/>
              </a:rPr>
              <a:t>;</a:t>
            </a:r>
            <a:endParaRPr sz="2400">
              <a:latin typeface="Calibri"/>
              <a:cs typeface="Calibri"/>
            </a:endParaRPr>
          </a:p>
          <a:p>
            <a:pPr marL="558800">
              <a:lnSpc>
                <a:spcPts val="2795"/>
              </a:lnSpc>
            </a:pPr>
            <a:r>
              <a:rPr dirty="0" sz="2400" spc="-10" b="1">
                <a:latin typeface="Calibri"/>
                <a:cs typeface="Calibri"/>
              </a:rPr>
              <a:t>System.</a:t>
            </a:r>
            <a:r>
              <a:rPr dirty="0" sz="2400" spc="-10" b="1" i="1">
                <a:solidFill>
                  <a:srgbClr val="9876AA"/>
                </a:solidFill>
                <a:latin typeface="Calibri"/>
                <a:cs typeface="Calibri"/>
              </a:rPr>
              <a:t>out</a:t>
            </a:r>
            <a:r>
              <a:rPr dirty="0" sz="2400" spc="-10" b="1">
                <a:latin typeface="Calibri"/>
                <a:cs typeface="Calibri"/>
              </a:rPr>
              <a:t>.println(</a:t>
            </a:r>
            <a:r>
              <a:rPr dirty="0" sz="2400" spc="-10" b="1">
                <a:solidFill>
                  <a:srgbClr val="6A8759"/>
                </a:solidFill>
                <a:latin typeface="Calibri"/>
                <a:cs typeface="Calibri"/>
              </a:rPr>
              <a:t>"d1</a:t>
            </a:r>
            <a:r>
              <a:rPr dirty="0" sz="2400" spc="-20" b="1">
                <a:solidFill>
                  <a:srgbClr val="6A8759"/>
                </a:solidFill>
                <a:latin typeface="Calibri"/>
                <a:cs typeface="Calibri"/>
              </a:rPr>
              <a:t> </a:t>
            </a:r>
            <a:r>
              <a:rPr dirty="0" sz="2400" spc="-5" b="1">
                <a:solidFill>
                  <a:srgbClr val="6A8759"/>
                </a:solidFill>
                <a:latin typeface="Calibri"/>
                <a:cs typeface="Calibri"/>
              </a:rPr>
              <a:t>is </a:t>
            </a:r>
            <a:r>
              <a:rPr dirty="0" sz="2400" b="1">
                <a:solidFill>
                  <a:srgbClr val="6A8759"/>
                </a:solidFill>
                <a:latin typeface="Calibri"/>
                <a:cs typeface="Calibri"/>
              </a:rPr>
              <a:t>"</a:t>
            </a:r>
            <a:r>
              <a:rPr dirty="0" sz="2400" spc="-10" b="1">
                <a:solidFill>
                  <a:srgbClr val="6A8759"/>
                </a:solidFill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+</a:t>
            </a:r>
            <a:r>
              <a:rPr dirty="0" sz="2400" spc="-10" b="1">
                <a:latin typeface="Calibri"/>
                <a:cs typeface="Calibri"/>
              </a:rPr>
              <a:t> </a:t>
            </a:r>
            <a:r>
              <a:rPr dirty="0" sz="2400" spc="-15" b="1">
                <a:latin typeface="Calibri"/>
                <a:cs typeface="Calibri"/>
              </a:rPr>
              <a:t>d1.getValue()</a:t>
            </a:r>
            <a:endParaRPr sz="2400">
              <a:latin typeface="Calibri"/>
              <a:cs typeface="Calibri"/>
            </a:endParaRPr>
          </a:p>
          <a:p>
            <a:pPr marL="1104265">
              <a:lnSpc>
                <a:spcPct val="100000"/>
              </a:lnSpc>
              <a:spcBef>
                <a:spcPts val="20"/>
              </a:spcBef>
            </a:pPr>
            <a:r>
              <a:rPr dirty="0" sz="2400" b="1">
                <a:latin typeface="Calibri"/>
                <a:cs typeface="Calibri"/>
              </a:rPr>
              <a:t>+</a:t>
            </a:r>
            <a:r>
              <a:rPr dirty="0" sz="2400" spc="-10" b="1"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6A8759"/>
                </a:solidFill>
                <a:latin typeface="Calibri"/>
                <a:cs typeface="Calibri"/>
              </a:rPr>
              <a:t>"</a:t>
            </a:r>
            <a:r>
              <a:rPr dirty="0" sz="2400" spc="-15" b="1">
                <a:solidFill>
                  <a:srgbClr val="6A8759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6A8759"/>
                </a:solidFill>
                <a:latin typeface="Calibri"/>
                <a:cs typeface="Calibri"/>
              </a:rPr>
              <a:t>and</a:t>
            </a:r>
            <a:r>
              <a:rPr dirty="0" sz="2400" spc="-15" b="1">
                <a:solidFill>
                  <a:srgbClr val="6A8759"/>
                </a:solidFill>
                <a:latin typeface="Calibri"/>
                <a:cs typeface="Calibri"/>
              </a:rPr>
              <a:t> </a:t>
            </a:r>
            <a:r>
              <a:rPr dirty="0" sz="2400" spc="-5" b="1">
                <a:solidFill>
                  <a:srgbClr val="6A8759"/>
                </a:solidFill>
                <a:latin typeface="Calibri"/>
                <a:cs typeface="Calibri"/>
              </a:rPr>
              <a:t>d2</a:t>
            </a:r>
            <a:r>
              <a:rPr dirty="0" sz="2400" spc="-10" b="1">
                <a:solidFill>
                  <a:srgbClr val="6A8759"/>
                </a:solidFill>
                <a:latin typeface="Calibri"/>
                <a:cs typeface="Calibri"/>
              </a:rPr>
              <a:t> </a:t>
            </a:r>
            <a:r>
              <a:rPr dirty="0" sz="2400" spc="-5" b="1">
                <a:solidFill>
                  <a:srgbClr val="6A8759"/>
                </a:solidFill>
                <a:latin typeface="Calibri"/>
                <a:cs typeface="Calibri"/>
              </a:rPr>
              <a:t>is </a:t>
            </a:r>
            <a:r>
              <a:rPr dirty="0" sz="2400" b="1">
                <a:solidFill>
                  <a:srgbClr val="6A8759"/>
                </a:solidFill>
                <a:latin typeface="Calibri"/>
                <a:cs typeface="Calibri"/>
              </a:rPr>
              <a:t>"</a:t>
            </a:r>
            <a:r>
              <a:rPr dirty="0" sz="2400" spc="-10" b="1">
                <a:solidFill>
                  <a:srgbClr val="6A8759"/>
                </a:solidFill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+</a:t>
            </a:r>
            <a:r>
              <a:rPr dirty="0" sz="2400" spc="-5" b="1">
                <a:latin typeface="Calibri"/>
                <a:cs typeface="Calibri"/>
              </a:rPr>
              <a:t> </a:t>
            </a:r>
            <a:r>
              <a:rPr dirty="0" sz="2400" spc="-15" b="1">
                <a:latin typeface="Calibri"/>
                <a:cs typeface="Calibri"/>
              </a:rPr>
              <a:t>d2.getValue())</a:t>
            </a:r>
            <a:r>
              <a:rPr dirty="0" sz="2400" spc="-15" b="1">
                <a:solidFill>
                  <a:srgbClr val="CC7832"/>
                </a:solidFill>
                <a:latin typeface="Calibri"/>
                <a:cs typeface="Calibri"/>
              </a:rPr>
              <a:t>;</a:t>
            </a:r>
            <a:endParaRPr sz="2400">
              <a:latin typeface="Calibri"/>
              <a:cs typeface="Calibri"/>
            </a:endParaRPr>
          </a:p>
          <a:p>
            <a:pPr marL="285750">
              <a:lnSpc>
                <a:spcPct val="100000"/>
              </a:lnSpc>
              <a:spcBef>
                <a:spcPts val="25"/>
              </a:spcBef>
            </a:pPr>
            <a:r>
              <a:rPr dirty="0" sz="2400" b="1">
                <a:latin typeface="Calibri"/>
                <a:cs typeface="Calibri"/>
              </a:rPr>
              <a:t>}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 sz="2400" b="1">
                <a:latin typeface="Calibri"/>
                <a:cs typeface="Calibri"/>
              </a:rPr>
              <a:t>}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175625" y="6509004"/>
            <a:ext cx="20320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Times New Roman"/>
                <a:cs typeface="Times New Roman"/>
              </a:rPr>
              <a:t>23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632743" y="339851"/>
            <a:ext cx="5878195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 b="0">
                <a:latin typeface="Times New Roman"/>
                <a:cs typeface="Times New Roman"/>
              </a:rPr>
              <a:t>Uni/Bidirectional</a:t>
            </a:r>
            <a:r>
              <a:rPr dirty="0" spc="-40" b="0">
                <a:latin typeface="Times New Roman"/>
                <a:cs typeface="Times New Roman"/>
              </a:rPr>
              <a:t> </a:t>
            </a:r>
            <a:r>
              <a:rPr dirty="0" b="0">
                <a:latin typeface="Times New Roman"/>
                <a:cs typeface="Times New Roman"/>
              </a:rPr>
              <a:t>Binding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8739" y="1151635"/>
            <a:ext cx="7179309" cy="2585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430530">
              <a:lnSpc>
                <a:spcPct val="100000"/>
              </a:lnSpc>
              <a:spcBef>
                <a:spcPts val="100"/>
              </a:spcBef>
            </a:pPr>
            <a:r>
              <a:rPr dirty="0" sz="2400" spc="-5" b="1">
                <a:solidFill>
                  <a:srgbClr val="CC7832"/>
                </a:solidFill>
                <a:latin typeface="Calibri"/>
                <a:cs typeface="Calibri"/>
              </a:rPr>
              <a:t>import</a:t>
            </a:r>
            <a:r>
              <a:rPr dirty="0" sz="2400" spc="530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400" spc="-15" b="1">
                <a:latin typeface="Calibri"/>
                <a:cs typeface="Calibri"/>
              </a:rPr>
              <a:t>javafx.beans.property.DoubleProperty</a:t>
            </a:r>
            <a:r>
              <a:rPr dirty="0" sz="2400" spc="-15" b="1">
                <a:solidFill>
                  <a:srgbClr val="CC7832"/>
                </a:solidFill>
                <a:latin typeface="Calibri"/>
                <a:cs typeface="Calibri"/>
              </a:rPr>
              <a:t>; </a:t>
            </a:r>
            <a:r>
              <a:rPr dirty="0" sz="2400" spc="-10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400" spc="-5" b="1">
                <a:solidFill>
                  <a:srgbClr val="CC7832"/>
                </a:solidFill>
                <a:latin typeface="Calibri"/>
                <a:cs typeface="Calibri"/>
              </a:rPr>
              <a:t>import</a:t>
            </a:r>
            <a:r>
              <a:rPr dirty="0" sz="2400" spc="-60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400" spc="-10" b="1">
                <a:latin typeface="Calibri"/>
                <a:cs typeface="Calibri"/>
              </a:rPr>
              <a:t>javafx.beans.property.SimpleDoubleProperty</a:t>
            </a:r>
            <a:r>
              <a:rPr dirty="0" sz="2400" spc="-10" b="1">
                <a:solidFill>
                  <a:srgbClr val="CC7832"/>
                </a:solidFill>
                <a:latin typeface="Calibri"/>
                <a:cs typeface="Calibri"/>
              </a:rPr>
              <a:t>;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3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2400" spc="-5" b="1">
                <a:solidFill>
                  <a:srgbClr val="CC7832"/>
                </a:solidFill>
                <a:latin typeface="Calibri"/>
                <a:cs typeface="Calibri"/>
              </a:rPr>
              <a:t>public</a:t>
            </a:r>
            <a:r>
              <a:rPr dirty="0" sz="2400" spc="-30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400" spc="-5" b="1">
                <a:solidFill>
                  <a:srgbClr val="CC7832"/>
                </a:solidFill>
                <a:latin typeface="Calibri"/>
                <a:cs typeface="Calibri"/>
              </a:rPr>
              <a:t>class</a:t>
            </a:r>
            <a:r>
              <a:rPr dirty="0" sz="2400" spc="-10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400" spc="-5" b="1">
                <a:latin typeface="Calibri"/>
                <a:cs typeface="Calibri"/>
              </a:rPr>
              <a:t>BindingDemo</a:t>
            </a:r>
            <a:r>
              <a:rPr dirty="0" sz="2400" spc="-25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{</a:t>
            </a:r>
            <a:endParaRPr sz="2400">
              <a:latin typeface="Calibri"/>
              <a:cs typeface="Calibri"/>
            </a:endParaRPr>
          </a:p>
          <a:p>
            <a:pPr marL="285750">
              <a:lnSpc>
                <a:spcPts val="2845"/>
              </a:lnSpc>
              <a:spcBef>
                <a:spcPts val="20"/>
              </a:spcBef>
            </a:pPr>
            <a:r>
              <a:rPr dirty="0" sz="2400" spc="-5" b="1">
                <a:solidFill>
                  <a:srgbClr val="CC7832"/>
                </a:solidFill>
                <a:latin typeface="Calibri"/>
                <a:cs typeface="Calibri"/>
              </a:rPr>
              <a:t>public</a:t>
            </a:r>
            <a:r>
              <a:rPr dirty="0" sz="2400" spc="-20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400" spc="-15" b="1">
                <a:solidFill>
                  <a:srgbClr val="CC7832"/>
                </a:solidFill>
                <a:latin typeface="Calibri"/>
                <a:cs typeface="Calibri"/>
              </a:rPr>
              <a:t>static</a:t>
            </a:r>
            <a:r>
              <a:rPr dirty="0" sz="2400" spc="-20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400" spc="-10" b="1">
                <a:solidFill>
                  <a:srgbClr val="CC7832"/>
                </a:solidFill>
                <a:latin typeface="Calibri"/>
                <a:cs typeface="Calibri"/>
              </a:rPr>
              <a:t>void</a:t>
            </a:r>
            <a:r>
              <a:rPr dirty="0" sz="2400" spc="-5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400" spc="-5" b="1">
                <a:solidFill>
                  <a:srgbClr val="FFC66D"/>
                </a:solidFill>
                <a:latin typeface="Calibri"/>
                <a:cs typeface="Calibri"/>
              </a:rPr>
              <a:t>main</a:t>
            </a:r>
            <a:r>
              <a:rPr dirty="0" sz="2400" spc="-5" b="1">
                <a:latin typeface="Calibri"/>
                <a:cs typeface="Calibri"/>
              </a:rPr>
              <a:t>(String[]</a:t>
            </a:r>
            <a:r>
              <a:rPr dirty="0" sz="2400" spc="-15" b="1">
                <a:latin typeface="Calibri"/>
                <a:cs typeface="Calibri"/>
              </a:rPr>
              <a:t> </a:t>
            </a:r>
            <a:r>
              <a:rPr dirty="0" sz="2400" spc="-10" b="1">
                <a:latin typeface="Calibri"/>
                <a:cs typeface="Calibri"/>
              </a:rPr>
              <a:t>args) </a:t>
            </a:r>
            <a:r>
              <a:rPr dirty="0" sz="2400" b="1">
                <a:latin typeface="Calibri"/>
                <a:cs typeface="Calibri"/>
              </a:rPr>
              <a:t>{</a:t>
            </a:r>
            <a:endParaRPr sz="2400">
              <a:latin typeface="Calibri"/>
              <a:cs typeface="Calibri"/>
            </a:endParaRPr>
          </a:p>
          <a:p>
            <a:pPr marL="558800" marR="5080">
              <a:lnSpc>
                <a:spcPts val="2880"/>
              </a:lnSpc>
              <a:spcBef>
                <a:spcPts val="60"/>
              </a:spcBef>
            </a:pPr>
            <a:r>
              <a:rPr dirty="0" sz="2400" spc="-10" b="1">
                <a:latin typeface="Calibri"/>
                <a:cs typeface="Calibri"/>
              </a:rPr>
              <a:t>DoubleProperty </a:t>
            </a:r>
            <a:r>
              <a:rPr dirty="0" sz="2400" spc="-5" b="1">
                <a:latin typeface="Calibri"/>
                <a:cs typeface="Calibri"/>
              </a:rPr>
              <a:t>d1 </a:t>
            </a:r>
            <a:r>
              <a:rPr dirty="0" sz="2400" b="1">
                <a:latin typeface="Calibri"/>
                <a:cs typeface="Calibri"/>
              </a:rPr>
              <a:t>= </a:t>
            </a:r>
            <a:r>
              <a:rPr dirty="0" sz="2400" spc="-5" b="1">
                <a:solidFill>
                  <a:srgbClr val="CC7832"/>
                </a:solidFill>
                <a:latin typeface="Calibri"/>
                <a:cs typeface="Calibri"/>
              </a:rPr>
              <a:t>new </a:t>
            </a:r>
            <a:r>
              <a:rPr dirty="0" sz="2400" spc="-5" b="1">
                <a:latin typeface="Calibri"/>
                <a:cs typeface="Calibri"/>
              </a:rPr>
              <a:t>SimpleDoubleProperty(</a:t>
            </a:r>
            <a:r>
              <a:rPr dirty="0" sz="2400" spc="-5" b="1">
                <a:solidFill>
                  <a:srgbClr val="6897BB"/>
                </a:solidFill>
                <a:latin typeface="Calibri"/>
                <a:cs typeface="Calibri"/>
              </a:rPr>
              <a:t>1</a:t>
            </a:r>
            <a:r>
              <a:rPr dirty="0" sz="2400" spc="-5" b="1">
                <a:latin typeface="Calibri"/>
                <a:cs typeface="Calibri"/>
              </a:rPr>
              <a:t>)</a:t>
            </a:r>
            <a:r>
              <a:rPr dirty="0" sz="2400" spc="-5" b="1">
                <a:solidFill>
                  <a:srgbClr val="CC7832"/>
                </a:solidFill>
                <a:latin typeface="Calibri"/>
                <a:cs typeface="Calibri"/>
              </a:rPr>
              <a:t>; </a:t>
            </a:r>
            <a:r>
              <a:rPr dirty="0" sz="2400" spc="-530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400" spc="-10" b="1">
                <a:latin typeface="Calibri"/>
                <a:cs typeface="Calibri"/>
              </a:rPr>
              <a:t>DoubleProperty </a:t>
            </a:r>
            <a:r>
              <a:rPr dirty="0" sz="2400" spc="-5" b="1">
                <a:latin typeface="Calibri"/>
                <a:cs typeface="Calibri"/>
              </a:rPr>
              <a:t>d2</a:t>
            </a:r>
            <a:r>
              <a:rPr dirty="0" sz="2400" spc="-10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=</a:t>
            </a:r>
            <a:r>
              <a:rPr dirty="0" sz="2400" spc="-10" b="1">
                <a:latin typeface="Calibri"/>
                <a:cs typeface="Calibri"/>
              </a:rPr>
              <a:t> </a:t>
            </a:r>
            <a:r>
              <a:rPr dirty="0" sz="2400" spc="-5" b="1">
                <a:solidFill>
                  <a:srgbClr val="CC7832"/>
                </a:solidFill>
                <a:latin typeface="Calibri"/>
                <a:cs typeface="Calibri"/>
              </a:rPr>
              <a:t>new</a:t>
            </a:r>
            <a:r>
              <a:rPr dirty="0" sz="2400" spc="-10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400" spc="-5" b="1">
                <a:latin typeface="Calibri"/>
                <a:cs typeface="Calibri"/>
              </a:rPr>
              <a:t>SimpleDoubleProperty(</a:t>
            </a:r>
            <a:r>
              <a:rPr dirty="0" sz="2400" spc="-5" b="1">
                <a:solidFill>
                  <a:srgbClr val="6897BB"/>
                </a:solidFill>
                <a:latin typeface="Calibri"/>
                <a:cs typeface="Calibri"/>
              </a:rPr>
              <a:t>2</a:t>
            </a:r>
            <a:r>
              <a:rPr dirty="0" sz="2400" spc="-5" b="1">
                <a:latin typeface="Calibri"/>
                <a:cs typeface="Calibri"/>
              </a:rPr>
              <a:t>)</a:t>
            </a:r>
            <a:r>
              <a:rPr dirty="0" sz="2400" spc="-5" b="1">
                <a:solidFill>
                  <a:srgbClr val="CC7832"/>
                </a:solidFill>
                <a:latin typeface="Calibri"/>
                <a:cs typeface="Calibri"/>
              </a:rPr>
              <a:t>;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37540" y="3741420"/>
            <a:ext cx="1555750" cy="368300"/>
          </a:xfrm>
          <a:prstGeom prst="rect">
            <a:avLst/>
          </a:prstGeom>
          <a:solidFill>
            <a:srgbClr val="FFFF00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770"/>
              </a:lnSpc>
            </a:pPr>
            <a:r>
              <a:rPr dirty="0" sz="2400" spc="-5" b="1">
                <a:latin typeface="Calibri"/>
                <a:cs typeface="Calibri"/>
              </a:rPr>
              <a:t>d1.bind</a:t>
            </a:r>
            <a:r>
              <a:rPr dirty="0" sz="2400" b="1">
                <a:latin typeface="Calibri"/>
                <a:cs typeface="Calibri"/>
              </a:rPr>
              <a:t>(</a:t>
            </a:r>
            <a:r>
              <a:rPr dirty="0" sz="2400" spc="-5" b="1">
                <a:latin typeface="Calibri"/>
                <a:cs typeface="Calibri"/>
              </a:rPr>
              <a:t>d2</a:t>
            </a:r>
            <a:r>
              <a:rPr dirty="0" sz="2400" b="1">
                <a:latin typeface="Calibri"/>
                <a:cs typeface="Calibri"/>
              </a:rPr>
              <a:t>)</a:t>
            </a:r>
            <a:r>
              <a:rPr dirty="0" sz="2400" b="1">
                <a:solidFill>
                  <a:srgbClr val="CC7832"/>
                </a:solidFill>
                <a:latin typeface="Calibri"/>
                <a:cs typeface="Calibri"/>
              </a:rPr>
              <a:t>;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24840" y="4083811"/>
            <a:ext cx="5371465" cy="7600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10" b="1">
                <a:latin typeface="Calibri"/>
                <a:cs typeface="Calibri"/>
              </a:rPr>
              <a:t>System.</a:t>
            </a:r>
            <a:r>
              <a:rPr dirty="0" sz="2400" spc="-10" b="1" i="1">
                <a:solidFill>
                  <a:srgbClr val="9876AA"/>
                </a:solidFill>
                <a:latin typeface="Calibri"/>
                <a:cs typeface="Calibri"/>
              </a:rPr>
              <a:t>out</a:t>
            </a:r>
            <a:r>
              <a:rPr dirty="0" sz="2400" spc="-10" b="1">
                <a:latin typeface="Calibri"/>
                <a:cs typeface="Calibri"/>
              </a:rPr>
              <a:t>.println(</a:t>
            </a:r>
            <a:r>
              <a:rPr dirty="0" sz="2400" spc="-10" b="1">
                <a:solidFill>
                  <a:srgbClr val="6A8759"/>
                </a:solidFill>
                <a:latin typeface="Calibri"/>
                <a:cs typeface="Calibri"/>
              </a:rPr>
              <a:t>"d1</a:t>
            </a:r>
            <a:r>
              <a:rPr dirty="0" sz="2400" spc="-25" b="1">
                <a:solidFill>
                  <a:srgbClr val="6A8759"/>
                </a:solidFill>
                <a:latin typeface="Calibri"/>
                <a:cs typeface="Calibri"/>
              </a:rPr>
              <a:t> </a:t>
            </a:r>
            <a:r>
              <a:rPr dirty="0" sz="2400" spc="-5" b="1">
                <a:solidFill>
                  <a:srgbClr val="6A8759"/>
                </a:solidFill>
                <a:latin typeface="Calibri"/>
                <a:cs typeface="Calibri"/>
              </a:rPr>
              <a:t>is </a:t>
            </a:r>
            <a:r>
              <a:rPr dirty="0" sz="2400" b="1">
                <a:solidFill>
                  <a:srgbClr val="6A8759"/>
                </a:solidFill>
                <a:latin typeface="Calibri"/>
                <a:cs typeface="Calibri"/>
              </a:rPr>
              <a:t>"</a:t>
            </a:r>
            <a:r>
              <a:rPr dirty="0" sz="2400" spc="-10" b="1">
                <a:solidFill>
                  <a:srgbClr val="6A8759"/>
                </a:solidFill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+</a:t>
            </a:r>
            <a:r>
              <a:rPr dirty="0" sz="2400" spc="-10" b="1">
                <a:latin typeface="Calibri"/>
                <a:cs typeface="Calibri"/>
              </a:rPr>
              <a:t> </a:t>
            </a:r>
            <a:r>
              <a:rPr dirty="0" sz="2400" spc="-15" b="1">
                <a:latin typeface="Calibri"/>
                <a:cs typeface="Calibri"/>
              </a:rPr>
              <a:t>d1.getValue()</a:t>
            </a:r>
            <a:endParaRPr sz="2400">
              <a:latin typeface="Calibri"/>
              <a:cs typeface="Calibri"/>
            </a:endParaRPr>
          </a:p>
          <a:p>
            <a:pPr marL="558165">
              <a:lnSpc>
                <a:spcPct val="100000"/>
              </a:lnSpc>
              <a:spcBef>
                <a:spcPts val="25"/>
              </a:spcBef>
            </a:pPr>
            <a:r>
              <a:rPr dirty="0" sz="2400" b="1">
                <a:latin typeface="Calibri"/>
                <a:cs typeface="Calibri"/>
              </a:rPr>
              <a:t>+</a:t>
            </a:r>
            <a:r>
              <a:rPr dirty="0" sz="2400" spc="-10" b="1"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6A8759"/>
                </a:solidFill>
                <a:latin typeface="Calibri"/>
                <a:cs typeface="Calibri"/>
              </a:rPr>
              <a:t>"</a:t>
            </a:r>
            <a:r>
              <a:rPr dirty="0" sz="2400" spc="-15" b="1">
                <a:solidFill>
                  <a:srgbClr val="6A8759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6A8759"/>
                </a:solidFill>
                <a:latin typeface="Calibri"/>
                <a:cs typeface="Calibri"/>
              </a:rPr>
              <a:t>and</a:t>
            </a:r>
            <a:r>
              <a:rPr dirty="0" sz="2400" spc="-15" b="1">
                <a:solidFill>
                  <a:srgbClr val="6A8759"/>
                </a:solidFill>
                <a:latin typeface="Calibri"/>
                <a:cs typeface="Calibri"/>
              </a:rPr>
              <a:t> </a:t>
            </a:r>
            <a:r>
              <a:rPr dirty="0" sz="2400" spc="-5" b="1">
                <a:solidFill>
                  <a:srgbClr val="6A8759"/>
                </a:solidFill>
                <a:latin typeface="Calibri"/>
                <a:cs typeface="Calibri"/>
              </a:rPr>
              <a:t>d2</a:t>
            </a:r>
            <a:r>
              <a:rPr dirty="0" sz="2400" spc="-10" b="1">
                <a:solidFill>
                  <a:srgbClr val="6A8759"/>
                </a:solidFill>
                <a:latin typeface="Calibri"/>
                <a:cs typeface="Calibri"/>
              </a:rPr>
              <a:t> </a:t>
            </a:r>
            <a:r>
              <a:rPr dirty="0" sz="2400" spc="-5" b="1">
                <a:solidFill>
                  <a:srgbClr val="6A8759"/>
                </a:solidFill>
                <a:latin typeface="Calibri"/>
                <a:cs typeface="Calibri"/>
              </a:rPr>
              <a:t>is </a:t>
            </a:r>
            <a:r>
              <a:rPr dirty="0" sz="2400" b="1">
                <a:solidFill>
                  <a:srgbClr val="6A8759"/>
                </a:solidFill>
                <a:latin typeface="Calibri"/>
                <a:cs typeface="Calibri"/>
              </a:rPr>
              <a:t>"</a:t>
            </a:r>
            <a:r>
              <a:rPr dirty="0" sz="2400" spc="-10" b="1">
                <a:solidFill>
                  <a:srgbClr val="6A8759"/>
                </a:solidFill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+</a:t>
            </a:r>
            <a:r>
              <a:rPr dirty="0" sz="2400" spc="-5" b="1">
                <a:latin typeface="Calibri"/>
                <a:cs typeface="Calibri"/>
              </a:rPr>
              <a:t> </a:t>
            </a:r>
            <a:r>
              <a:rPr dirty="0" sz="2400" spc="-15" b="1">
                <a:latin typeface="Calibri"/>
                <a:cs typeface="Calibri"/>
              </a:rPr>
              <a:t>d2.getValue())</a:t>
            </a:r>
            <a:r>
              <a:rPr dirty="0" sz="2400" spc="-15" b="1">
                <a:solidFill>
                  <a:srgbClr val="CC7832"/>
                </a:solidFill>
                <a:latin typeface="Calibri"/>
                <a:cs typeface="Calibri"/>
              </a:rPr>
              <a:t>;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37540" y="4833620"/>
            <a:ext cx="2303780" cy="368300"/>
          </a:xfrm>
          <a:prstGeom prst="rect">
            <a:avLst/>
          </a:prstGeom>
          <a:solidFill>
            <a:srgbClr val="FFFF00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790"/>
              </a:lnSpc>
            </a:pPr>
            <a:r>
              <a:rPr dirty="0" sz="2400" spc="-5" b="1">
                <a:latin typeface="Calibri"/>
                <a:cs typeface="Calibri"/>
              </a:rPr>
              <a:t>d2.</a:t>
            </a:r>
            <a:r>
              <a:rPr dirty="0" sz="2400" spc="5" b="1">
                <a:latin typeface="Calibri"/>
                <a:cs typeface="Calibri"/>
              </a:rPr>
              <a:t>s</a:t>
            </a:r>
            <a:r>
              <a:rPr dirty="0" sz="2400" spc="-15" b="1">
                <a:latin typeface="Calibri"/>
                <a:cs typeface="Calibri"/>
              </a:rPr>
              <a:t>e</a:t>
            </a:r>
            <a:r>
              <a:rPr dirty="0" sz="2400" spc="5" b="1">
                <a:latin typeface="Calibri"/>
                <a:cs typeface="Calibri"/>
              </a:rPr>
              <a:t>t</a:t>
            </a:r>
            <a:r>
              <a:rPr dirty="0" sz="2400" spc="-130" b="1">
                <a:latin typeface="Calibri"/>
                <a:cs typeface="Calibri"/>
              </a:rPr>
              <a:t>V</a:t>
            </a:r>
            <a:r>
              <a:rPr dirty="0" sz="2400" b="1">
                <a:latin typeface="Calibri"/>
                <a:cs typeface="Calibri"/>
              </a:rPr>
              <a:t>a</a:t>
            </a:r>
            <a:r>
              <a:rPr dirty="0" sz="2400" spc="-5" b="1">
                <a:latin typeface="Calibri"/>
                <a:cs typeface="Calibri"/>
              </a:rPr>
              <a:t>lu</a:t>
            </a:r>
            <a:r>
              <a:rPr dirty="0" sz="2400" spc="5" b="1">
                <a:latin typeface="Calibri"/>
                <a:cs typeface="Calibri"/>
              </a:rPr>
              <a:t>e</a:t>
            </a:r>
            <a:r>
              <a:rPr dirty="0" sz="2400" spc="-5" b="1">
                <a:latin typeface="Calibri"/>
                <a:cs typeface="Calibri"/>
              </a:rPr>
              <a:t>(</a:t>
            </a:r>
            <a:r>
              <a:rPr dirty="0" sz="2400" spc="-5" b="1">
                <a:solidFill>
                  <a:srgbClr val="6897BB"/>
                </a:solidFill>
                <a:latin typeface="Calibri"/>
                <a:cs typeface="Calibri"/>
              </a:rPr>
              <a:t>70.2</a:t>
            </a:r>
            <a:r>
              <a:rPr dirty="0" sz="2400" b="1">
                <a:latin typeface="Calibri"/>
                <a:cs typeface="Calibri"/>
              </a:rPr>
              <a:t>)</a:t>
            </a:r>
            <a:r>
              <a:rPr dirty="0" sz="2400" b="1">
                <a:solidFill>
                  <a:srgbClr val="CC7832"/>
                </a:solidFill>
                <a:latin typeface="Calibri"/>
                <a:cs typeface="Calibri"/>
              </a:rPr>
              <a:t>;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51790" y="5174996"/>
            <a:ext cx="5644515" cy="11290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85750">
              <a:lnSpc>
                <a:spcPct val="100000"/>
              </a:lnSpc>
              <a:spcBef>
                <a:spcPts val="100"/>
              </a:spcBef>
            </a:pPr>
            <a:r>
              <a:rPr dirty="0" sz="2400" spc="-10" b="1">
                <a:latin typeface="Calibri"/>
                <a:cs typeface="Calibri"/>
              </a:rPr>
              <a:t>System.</a:t>
            </a:r>
            <a:r>
              <a:rPr dirty="0" sz="2400" spc="-10" b="1" i="1">
                <a:solidFill>
                  <a:srgbClr val="9876AA"/>
                </a:solidFill>
                <a:latin typeface="Calibri"/>
                <a:cs typeface="Calibri"/>
              </a:rPr>
              <a:t>out</a:t>
            </a:r>
            <a:r>
              <a:rPr dirty="0" sz="2400" spc="-10" b="1">
                <a:latin typeface="Calibri"/>
                <a:cs typeface="Calibri"/>
              </a:rPr>
              <a:t>.println(</a:t>
            </a:r>
            <a:r>
              <a:rPr dirty="0" sz="2400" spc="-10" b="1">
                <a:solidFill>
                  <a:srgbClr val="6A8759"/>
                </a:solidFill>
                <a:latin typeface="Calibri"/>
                <a:cs typeface="Calibri"/>
              </a:rPr>
              <a:t>"d1</a:t>
            </a:r>
            <a:r>
              <a:rPr dirty="0" sz="2400" spc="-25" b="1">
                <a:solidFill>
                  <a:srgbClr val="6A8759"/>
                </a:solidFill>
                <a:latin typeface="Calibri"/>
                <a:cs typeface="Calibri"/>
              </a:rPr>
              <a:t> </a:t>
            </a:r>
            <a:r>
              <a:rPr dirty="0" sz="2400" spc="-5" b="1">
                <a:solidFill>
                  <a:srgbClr val="6A8759"/>
                </a:solidFill>
                <a:latin typeface="Calibri"/>
                <a:cs typeface="Calibri"/>
              </a:rPr>
              <a:t>is </a:t>
            </a:r>
            <a:r>
              <a:rPr dirty="0" sz="2400" b="1">
                <a:solidFill>
                  <a:srgbClr val="6A8759"/>
                </a:solidFill>
                <a:latin typeface="Calibri"/>
                <a:cs typeface="Calibri"/>
              </a:rPr>
              <a:t>"</a:t>
            </a:r>
            <a:r>
              <a:rPr dirty="0" sz="2400" spc="-10" b="1">
                <a:solidFill>
                  <a:srgbClr val="6A8759"/>
                </a:solidFill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+</a:t>
            </a:r>
            <a:r>
              <a:rPr dirty="0" sz="2400" spc="-10" b="1">
                <a:latin typeface="Calibri"/>
                <a:cs typeface="Calibri"/>
              </a:rPr>
              <a:t> </a:t>
            </a:r>
            <a:r>
              <a:rPr dirty="0" sz="2400" spc="-15" b="1">
                <a:latin typeface="Calibri"/>
                <a:cs typeface="Calibri"/>
              </a:rPr>
              <a:t>d1.getValue()</a:t>
            </a:r>
            <a:endParaRPr sz="2400">
              <a:latin typeface="Calibri"/>
              <a:cs typeface="Calibri"/>
            </a:endParaRPr>
          </a:p>
          <a:p>
            <a:pPr marL="831215">
              <a:lnSpc>
                <a:spcPct val="100000"/>
              </a:lnSpc>
              <a:spcBef>
                <a:spcPts val="20"/>
              </a:spcBef>
            </a:pPr>
            <a:r>
              <a:rPr dirty="0" sz="2400" b="1">
                <a:latin typeface="Calibri"/>
                <a:cs typeface="Calibri"/>
              </a:rPr>
              <a:t>+</a:t>
            </a:r>
            <a:r>
              <a:rPr dirty="0" sz="2400" spc="-10" b="1"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6A8759"/>
                </a:solidFill>
                <a:latin typeface="Calibri"/>
                <a:cs typeface="Calibri"/>
              </a:rPr>
              <a:t>"</a:t>
            </a:r>
            <a:r>
              <a:rPr dirty="0" sz="2400" spc="-15" b="1">
                <a:solidFill>
                  <a:srgbClr val="6A8759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6A8759"/>
                </a:solidFill>
                <a:latin typeface="Calibri"/>
                <a:cs typeface="Calibri"/>
              </a:rPr>
              <a:t>and</a:t>
            </a:r>
            <a:r>
              <a:rPr dirty="0" sz="2400" spc="-15" b="1">
                <a:solidFill>
                  <a:srgbClr val="6A8759"/>
                </a:solidFill>
                <a:latin typeface="Calibri"/>
                <a:cs typeface="Calibri"/>
              </a:rPr>
              <a:t> </a:t>
            </a:r>
            <a:r>
              <a:rPr dirty="0" sz="2400" spc="-5" b="1">
                <a:solidFill>
                  <a:srgbClr val="6A8759"/>
                </a:solidFill>
                <a:latin typeface="Calibri"/>
                <a:cs typeface="Calibri"/>
              </a:rPr>
              <a:t>d2</a:t>
            </a:r>
            <a:r>
              <a:rPr dirty="0" sz="2400" spc="-10" b="1">
                <a:solidFill>
                  <a:srgbClr val="6A8759"/>
                </a:solidFill>
                <a:latin typeface="Calibri"/>
                <a:cs typeface="Calibri"/>
              </a:rPr>
              <a:t> </a:t>
            </a:r>
            <a:r>
              <a:rPr dirty="0" sz="2400" spc="-5" b="1">
                <a:solidFill>
                  <a:srgbClr val="6A8759"/>
                </a:solidFill>
                <a:latin typeface="Calibri"/>
                <a:cs typeface="Calibri"/>
              </a:rPr>
              <a:t>is </a:t>
            </a:r>
            <a:r>
              <a:rPr dirty="0" sz="2400" b="1">
                <a:solidFill>
                  <a:srgbClr val="6A8759"/>
                </a:solidFill>
                <a:latin typeface="Calibri"/>
                <a:cs typeface="Calibri"/>
              </a:rPr>
              <a:t>"</a:t>
            </a:r>
            <a:r>
              <a:rPr dirty="0" sz="2400" spc="-10" b="1">
                <a:solidFill>
                  <a:srgbClr val="6A8759"/>
                </a:solidFill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+</a:t>
            </a:r>
            <a:r>
              <a:rPr dirty="0" sz="2400" spc="-5" b="1">
                <a:latin typeface="Calibri"/>
                <a:cs typeface="Calibri"/>
              </a:rPr>
              <a:t> </a:t>
            </a:r>
            <a:r>
              <a:rPr dirty="0" sz="2400" spc="-15" b="1">
                <a:latin typeface="Calibri"/>
                <a:cs typeface="Calibri"/>
              </a:rPr>
              <a:t>d2.getValue())</a:t>
            </a:r>
            <a:r>
              <a:rPr dirty="0" sz="2400" spc="-15" b="1">
                <a:solidFill>
                  <a:srgbClr val="CC7832"/>
                </a:solidFill>
                <a:latin typeface="Calibri"/>
                <a:cs typeface="Calibri"/>
              </a:rPr>
              <a:t>;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 sz="2400" b="1">
                <a:latin typeface="Calibri"/>
                <a:cs typeface="Calibri"/>
              </a:rPr>
              <a:t>}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8739" y="6281420"/>
            <a:ext cx="13017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latin typeface="Calibri"/>
                <a:cs typeface="Calibri"/>
              </a:rPr>
              <a:t>}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57800" y="2654300"/>
            <a:ext cx="3575050" cy="42036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95337" y="89915"/>
            <a:ext cx="7553325" cy="1369695"/>
          </a:xfrm>
          <a:prstGeom prst="rect"/>
        </p:spPr>
        <p:txBody>
          <a:bodyPr wrap="square" lIns="0" tIns="8890" rIns="0" bIns="0" rtlCol="0" vert="horz">
            <a:spAutoFit/>
          </a:bodyPr>
          <a:lstStyle/>
          <a:p>
            <a:pPr marL="2667635" marR="5080" indent="-2655570">
              <a:lnSpc>
                <a:spcPct val="100499"/>
              </a:lnSpc>
              <a:spcBef>
                <a:spcPts val="70"/>
              </a:spcBef>
              <a:tabLst>
                <a:tab pos="2233295" algn="l"/>
                <a:tab pos="5584190" algn="l"/>
              </a:tabLst>
            </a:pPr>
            <a:r>
              <a:rPr dirty="0" b="0">
                <a:latin typeface="Times New Roman"/>
                <a:cs typeface="Times New Roman"/>
              </a:rPr>
              <a:t>Common	P</a:t>
            </a:r>
            <a:r>
              <a:rPr dirty="0" spc="-5" b="0">
                <a:latin typeface="Times New Roman"/>
                <a:cs typeface="Times New Roman"/>
              </a:rPr>
              <a:t>r</a:t>
            </a:r>
            <a:r>
              <a:rPr dirty="0" b="0">
                <a:latin typeface="Times New Roman"/>
                <a:cs typeface="Times New Roman"/>
              </a:rPr>
              <a:t>op</a:t>
            </a:r>
            <a:r>
              <a:rPr dirty="0" spc="-5" b="0">
                <a:latin typeface="Times New Roman"/>
                <a:cs typeface="Times New Roman"/>
              </a:rPr>
              <a:t>er</a:t>
            </a:r>
            <a:r>
              <a:rPr dirty="0" b="0">
                <a:latin typeface="Times New Roman"/>
                <a:cs typeface="Times New Roman"/>
              </a:rPr>
              <a:t>ti</a:t>
            </a:r>
            <a:r>
              <a:rPr dirty="0" spc="-5" b="0">
                <a:latin typeface="Times New Roman"/>
                <a:cs typeface="Times New Roman"/>
              </a:rPr>
              <a:t>e</a:t>
            </a:r>
            <a:r>
              <a:rPr dirty="0" b="0">
                <a:latin typeface="Times New Roman"/>
                <a:cs typeface="Times New Roman"/>
              </a:rPr>
              <a:t>s </a:t>
            </a:r>
            <a:r>
              <a:rPr dirty="0" spc="-5" b="0">
                <a:latin typeface="Times New Roman"/>
                <a:cs typeface="Times New Roman"/>
              </a:rPr>
              <a:t>a</a:t>
            </a:r>
            <a:r>
              <a:rPr dirty="0" b="0">
                <a:latin typeface="Times New Roman"/>
                <a:cs typeface="Times New Roman"/>
              </a:rPr>
              <a:t>nd	M</a:t>
            </a:r>
            <a:r>
              <a:rPr dirty="0" spc="-5" b="0">
                <a:latin typeface="Times New Roman"/>
                <a:cs typeface="Times New Roman"/>
              </a:rPr>
              <a:t>e</a:t>
            </a:r>
            <a:r>
              <a:rPr dirty="0" b="0">
                <a:latin typeface="Times New Roman"/>
                <a:cs typeface="Times New Roman"/>
              </a:rPr>
              <a:t>thods  </a:t>
            </a:r>
            <a:r>
              <a:rPr dirty="0" spc="-5" b="0">
                <a:latin typeface="Times New Roman"/>
                <a:cs typeface="Times New Roman"/>
              </a:rPr>
              <a:t>for</a:t>
            </a:r>
            <a:r>
              <a:rPr dirty="0" spc="-10" b="0">
                <a:latin typeface="Times New Roman"/>
                <a:cs typeface="Times New Roman"/>
              </a:rPr>
              <a:t> </a:t>
            </a:r>
            <a:r>
              <a:rPr dirty="0" spc="-5" b="0">
                <a:latin typeface="Times New Roman"/>
                <a:cs typeface="Times New Roman"/>
              </a:rPr>
              <a:t>Nodes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0">
              <a:lnSpc>
                <a:spcPts val="1630"/>
              </a:lnSpc>
            </a:pPr>
            <a:fld id="{81D60167-4931-47E6-BA6A-407CBD079E47}" type="slidenum">
              <a:rPr dirty="0"/>
              <a:t>24</a:t>
            </a:fld>
          </a:p>
        </p:txBody>
      </p:sp>
      <p:sp>
        <p:nvSpPr>
          <p:cNvPr id="4" name="object 4"/>
          <p:cNvSpPr txBox="1"/>
          <p:nvPr/>
        </p:nvSpPr>
        <p:spPr>
          <a:xfrm>
            <a:off x="688340" y="1816268"/>
            <a:ext cx="6920865" cy="2863215"/>
          </a:xfrm>
          <a:prstGeom prst="rect">
            <a:avLst/>
          </a:prstGeom>
        </p:spPr>
        <p:txBody>
          <a:bodyPr wrap="square" lIns="0" tIns="46990" rIns="0" bIns="0" rtlCol="0" vert="horz">
            <a:spAutoFit/>
          </a:bodyPr>
          <a:lstStyle/>
          <a:p>
            <a:pPr marL="432434" indent="-343535">
              <a:lnSpc>
                <a:spcPct val="100000"/>
              </a:lnSpc>
              <a:spcBef>
                <a:spcPts val="370"/>
              </a:spcBef>
              <a:buSzPct val="75000"/>
              <a:buFont typeface="Wingdings"/>
              <a:buChar char="■"/>
              <a:tabLst>
                <a:tab pos="431800" algn="l"/>
                <a:tab pos="432434" algn="l"/>
              </a:tabLst>
            </a:pPr>
            <a:r>
              <a:rPr dirty="0" sz="2800" spc="-5">
                <a:latin typeface="Times New Roman"/>
                <a:cs typeface="Times New Roman"/>
              </a:rPr>
              <a:t>style:</a:t>
            </a:r>
            <a:r>
              <a:rPr dirty="0" sz="2800" spc="-20">
                <a:latin typeface="Times New Roman"/>
                <a:cs typeface="Times New Roman"/>
              </a:rPr>
              <a:t> </a:t>
            </a:r>
            <a:r>
              <a:rPr dirty="0" sz="2800" spc="-5">
                <a:latin typeface="Times New Roman"/>
                <a:cs typeface="Times New Roman"/>
              </a:rPr>
              <a:t>set</a:t>
            </a:r>
            <a:r>
              <a:rPr dirty="0" sz="2800" spc="-15">
                <a:latin typeface="Times New Roman"/>
                <a:cs typeface="Times New Roman"/>
              </a:rPr>
              <a:t> </a:t>
            </a:r>
            <a:r>
              <a:rPr dirty="0" sz="2800">
                <a:latin typeface="Times New Roman"/>
                <a:cs typeface="Times New Roman"/>
              </a:rPr>
              <a:t>a</a:t>
            </a:r>
            <a:r>
              <a:rPr dirty="0" sz="2800" spc="-25">
                <a:latin typeface="Times New Roman"/>
                <a:cs typeface="Times New Roman"/>
              </a:rPr>
              <a:t> </a:t>
            </a:r>
            <a:r>
              <a:rPr dirty="0" sz="2800" spc="-5">
                <a:latin typeface="Times New Roman"/>
                <a:cs typeface="Times New Roman"/>
              </a:rPr>
              <a:t>JavaFX</a:t>
            </a:r>
            <a:r>
              <a:rPr dirty="0" sz="2800" spc="-10">
                <a:latin typeface="Times New Roman"/>
                <a:cs typeface="Times New Roman"/>
              </a:rPr>
              <a:t> </a:t>
            </a:r>
            <a:r>
              <a:rPr dirty="0" sz="2800">
                <a:latin typeface="Times New Roman"/>
                <a:cs typeface="Times New Roman"/>
              </a:rPr>
              <a:t>CSS</a:t>
            </a:r>
            <a:r>
              <a:rPr dirty="0" sz="2800" spc="-5">
                <a:latin typeface="Times New Roman"/>
                <a:cs typeface="Times New Roman"/>
              </a:rPr>
              <a:t> style</a:t>
            </a:r>
            <a:endParaRPr sz="2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29"/>
              </a:spcBef>
            </a:pPr>
            <a:r>
              <a:rPr dirty="0" sz="2400" spc="-5">
                <a:latin typeface="Arial"/>
                <a:cs typeface="Arial"/>
              </a:rPr>
              <a:t>circle.setStyle(</a:t>
            </a:r>
            <a:r>
              <a:rPr dirty="0" sz="2400" spc="-5" b="1">
                <a:solidFill>
                  <a:srgbClr val="00997F"/>
                </a:solidFill>
                <a:latin typeface="Arial"/>
                <a:cs typeface="Arial"/>
              </a:rPr>
              <a:t>"−fx−stroke:</a:t>
            </a:r>
            <a:r>
              <a:rPr dirty="0" sz="2400" spc="10" b="1">
                <a:solidFill>
                  <a:srgbClr val="00997F"/>
                </a:solidFill>
                <a:latin typeface="Arial"/>
                <a:cs typeface="Arial"/>
              </a:rPr>
              <a:t> </a:t>
            </a:r>
            <a:r>
              <a:rPr dirty="0" sz="2400" spc="-5" b="1">
                <a:solidFill>
                  <a:srgbClr val="00997F"/>
                </a:solidFill>
                <a:latin typeface="Arial"/>
                <a:cs typeface="Arial"/>
              </a:rPr>
              <a:t>black;</a:t>
            </a:r>
            <a:r>
              <a:rPr dirty="0" sz="2400" spc="15" b="1">
                <a:solidFill>
                  <a:srgbClr val="00997F"/>
                </a:solidFill>
                <a:latin typeface="Arial"/>
                <a:cs typeface="Arial"/>
              </a:rPr>
              <a:t> </a:t>
            </a:r>
            <a:r>
              <a:rPr dirty="0" sz="2400" spc="-5" b="1">
                <a:solidFill>
                  <a:srgbClr val="00997F"/>
                </a:solidFill>
                <a:latin typeface="Arial"/>
                <a:cs typeface="Arial"/>
              </a:rPr>
              <a:t>−fx−fill:</a:t>
            </a:r>
            <a:r>
              <a:rPr dirty="0" sz="2400" spc="15" b="1">
                <a:solidFill>
                  <a:srgbClr val="00997F"/>
                </a:solidFill>
                <a:latin typeface="Arial"/>
                <a:cs typeface="Arial"/>
              </a:rPr>
              <a:t> </a:t>
            </a:r>
            <a:r>
              <a:rPr dirty="0" sz="2400" spc="-5" b="1">
                <a:solidFill>
                  <a:srgbClr val="00997F"/>
                </a:solidFill>
                <a:latin typeface="Arial"/>
                <a:cs typeface="Arial"/>
              </a:rPr>
              <a:t>red;"</a:t>
            </a:r>
            <a:r>
              <a:rPr dirty="0" sz="2400" spc="-5">
                <a:latin typeface="Arial"/>
                <a:cs typeface="Arial"/>
              </a:rPr>
              <a:t>);</a:t>
            </a:r>
            <a:endParaRPr sz="2400">
              <a:latin typeface="Arial"/>
              <a:cs typeface="Arial"/>
            </a:endParaRPr>
          </a:p>
          <a:p>
            <a:pPr marL="12700" marR="2729865">
              <a:lnSpc>
                <a:spcPct val="100800"/>
              </a:lnSpc>
              <a:spcBef>
                <a:spcPts val="1900"/>
              </a:spcBef>
            </a:pPr>
            <a:r>
              <a:rPr dirty="0" sz="2400" spc="-10">
                <a:latin typeface="Arial"/>
                <a:cs typeface="Arial"/>
              </a:rPr>
              <a:t>circle.setStroke(Color.BLACK); </a:t>
            </a:r>
            <a:r>
              <a:rPr dirty="0" sz="2400" spc="-655">
                <a:latin typeface="Arial"/>
                <a:cs typeface="Arial"/>
              </a:rPr>
              <a:t> </a:t>
            </a:r>
            <a:r>
              <a:rPr dirty="0" sz="2400" spc="-10">
                <a:latin typeface="Arial"/>
                <a:cs typeface="Arial"/>
              </a:rPr>
              <a:t>circle.setFill(Color.RED);</a:t>
            </a:r>
            <a:endParaRPr sz="2400">
              <a:latin typeface="Arial"/>
              <a:cs typeface="Arial"/>
            </a:endParaRPr>
          </a:p>
          <a:p>
            <a:pPr marL="432434" indent="-343535">
              <a:lnSpc>
                <a:spcPct val="100000"/>
              </a:lnSpc>
              <a:spcBef>
                <a:spcPts val="605"/>
              </a:spcBef>
              <a:buSzPct val="75000"/>
              <a:buFont typeface="Wingdings"/>
              <a:buChar char="■"/>
              <a:tabLst>
                <a:tab pos="431800" algn="l"/>
                <a:tab pos="432434" algn="l"/>
              </a:tabLst>
            </a:pPr>
            <a:r>
              <a:rPr dirty="0" sz="2800" spc="-5">
                <a:latin typeface="Times New Roman"/>
                <a:cs typeface="Times New Roman"/>
              </a:rPr>
              <a:t>rotate:</a:t>
            </a:r>
            <a:r>
              <a:rPr dirty="0" sz="2800" spc="-25">
                <a:latin typeface="Times New Roman"/>
                <a:cs typeface="Times New Roman"/>
              </a:rPr>
              <a:t> </a:t>
            </a:r>
            <a:r>
              <a:rPr dirty="0" sz="2800" spc="-5">
                <a:latin typeface="Times New Roman"/>
                <a:cs typeface="Times New Roman"/>
              </a:rPr>
              <a:t>Rotate</a:t>
            </a:r>
            <a:r>
              <a:rPr dirty="0" sz="2800" spc="-30">
                <a:latin typeface="Times New Roman"/>
                <a:cs typeface="Times New Roman"/>
              </a:rPr>
              <a:t> </a:t>
            </a:r>
            <a:r>
              <a:rPr dirty="0" sz="2800">
                <a:latin typeface="Times New Roman"/>
                <a:cs typeface="Times New Roman"/>
              </a:rPr>
              <a:t>a</a:t>
            </a:r>
            <a:r>
              <a:rPr dirty="0" sz="2800" spc="-30">
                <a:latin typeface="Times New Roman"/>
                <a:cs typeface="Times New Roman"/>
              </a:rPr>
              <a:t> </a:t>
            </a:r>
            <a:r>
              <a:rPr dirty="0" sz="2800">
                <a:latin typeface="Times New Roman"/>
                <a:cs typeface="Times New Roman"/>
              </a:rPr>
              <a:t>node</a:t>
            </a:r>
            <a:endParaRPr sz="2800">
              <a:latin typeface="Times New Roman"/>
              <a:cs typeface="Times New Roman"/>
            </a:endParaRPr>
          </a:p>
          <a:p>
            <a:pPr marL="88900">
              <a:lnSpc>
                <a:spcPct val="100000"/>
              </a:lnSpc>
              <a:spcBef>
                <a:spcPts val="1050"/>
              </a:spcBef>
            </a:pPr>
            <a:r>
              <a:rPr dirty="0" sz="2400" spc="-5">
                <a:latin typeface="Arial"/>
                <a:cs typeface="Arial"/>
              </a:rPr>
              <a:t>button.setRotate(</a:t>
            </a:r>
            <a:r>
              <a:rPr dirty="0" sz="2400" spc="-5" b="1">
                <a:solidFill>
                  <a:srgbClr val="00997F"/>
                </a:solidFill>
                <a:latin typeface="Arial"/>
                <a:cs typeface="Arial"/>
              </a:rPr>
              <a:t>80</a:t>
            </a:r>
            <a:r>
              <a:rPr dirty="0" sz="2400" spc="-5">
                <a:latin typeface="Arial"/>
                <a:cs typeface="Arial"/>
              </a:rPr>
              <a:t>);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77156" y="160019"/>
            <a:ext cx="6389370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NodeStyleRotateDemo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54939" y="1162811"/>
            <a:ext cx="5408295" cy="1854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5" b="1">
                <a:solidFill>
                  <a:srgbClr val="CC7832"/>
                </a:solidFill>
                <a:latin typeface="Calibri"/>
                <a:cs typeface="Calibri"/>
              </a:rPr>
              <a:t>public</a:t>
            </a:r>
            <a:r>
              <a:rPr dirty="0" sz="2000" spc="-10" b="1">
                <a:solidFill>
                  <a:srgbClr val="CC7832"/>
                </a:solidFill>
                <a:latin typeface="Calibri"/>
                <a:cs typeface="Calibri"/>
              </a:rPr>
              <a:t> void</a:t>
            </a:r>
            <a:r>
              <a:rPr dirty="0" sz="2000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000" spc="-15" b="1">
                <a:solidFill>
                  <a:srgbClr val="FFC66D"/>
                </a:solidFill>
                <a:latin typeface="Calibri"/>
                <a:cs typeface="Calibri"/>
              </a:rPr>
              <a:t>start</a:t>
            </a:r>
            <a:r>
              <a:rPr dirty="0" sz="2000" spc="-15" b="1">
                <a:latin typeface="Calibri"/>
                <a:cs typeface="Calibri"/>
              </a:rPr>
              <a:t>(Stage</a:t>
            </a:r>
            <a:r>
              <a:rPr dirty="0" sz="2000" spc="-5" b="1">
                <a:latin typeface="Calibri"/>
                <a:cs typeface="Calibri"/>
              </a:rPr>
              <a:t> primaryStage) </a:t>
            </a:r>
            <a:r>
              <a:rPr dirty="0" sz="2000" b="1">
                <a:latin typeface="Calibri"/>
                <a:cs typeface="Calibri"/>
              </a:rPr>
              <a:t>{</a:t>
            </a:r>
            <a:endParaRPr sz="2000">
              <a:latin typeface="Calibri"/>
              <a:cs typeface="Calibri"/>
            </a:endParaRPr>
          </a:p>
          <a:p>
            <a:pPr marL="241300" marR="5080">
              <a:lnSpc>
                <a:spcPct val="100000"/>
              </a:lnSpc>
            </a:pPr>
            <a:r>
              <a:rPr dirty="0" sz="2000" b="1">
                <a:solidFill>
                  <a:srgbClr val="808080"/>
                </a:solidFill>
                <a:latin typeface="Calibri"/>
                <a:cs typeface="Calibri"/>
              </a:rPr>
              <a:t>// </a:t>
            </a:r>
            <a:r>
              <a:rPr dirty="0" sz="2000" spc="-15" b="1">
                <a:solidFill>
                  <a:srgbClr val="808080"/>
                </a:solidFill>
                <a:latin typeface="Calibri"/>
                <a:cs typeface="Calibri"/>
              </a:rPr>
              <a:t>Create </a:t>
            </a:r>
            <a:r>
              <a:rPr dirty="0" sz="2000" b="1">
                <a:solidFill>
                  <a:srgbClr val="808080"/>
                </a:solidFill>
                <a:latin typeface="Calibri"/>
                <a:cs typeface="Calibri"/>
              </a:rPr>
              <a:t>a scene </a:t>
            </a:r>
            <a:r>
              <a:rPr dirty="0" sz="2000" spc="-5" b="1">
                <a:solidFill>
                  <a:srgbClr val="808080"/>
                </a:solidFill>
                <a:latin typeface="Calibri"/>
                <a:cs typeface="Calibri"/>
              </a:rPr>
              <a:t>and place </a:t>
            </a:r>
            <a:r>
              <a:rPr dirty="0" sz="2000" b="1">
                <a:solidFill>
                  <a:srgbClr val="808080"/>
                </a:solidFill>
                <a:latin typeface="Calibri"/>
                <a:cs typeface="Calibri"/>
              </a:rPr>
              <a:t>a </a:t>
            </a:r>
            <a:r>
              <a:rPr dirty="0" sz="2000" spc="-10" b="1">
                <a:solidFill>
                  <a:srgbClr val="808080"/>
                </a:solidFill>
                <a:latin typeface="Calibri"/>
                <a:cs typeface="Calibri"/>
              </a:rPr>
              <a:t>button </a:t>
            </a:r>
            <a:r>
              <a:rPr dirty="0" sz="2000" spc="-5" b="1">
                <a:solidFill>
                  <a:srgbClr val="808080"/>
                </a:solidFill>
                <a:latin typeface="Calibri"/>
                <a:cs typeface="Calibri"/>
              </a:rPr>
              <a:t>in the </a:t>
            </a:r>
            <a:r>
              <a:rPr dirty="0" sz="2000" b="1">
                <a:solidFill>
                  <a:srgbClr val="808080"/>
                </a:solidFill>
                <a:latin typeface="Calibri"/>
                <a:cs typeface="Calibri"/>
              </a:rPr>
              <a:t>scene </a:t>
            </a:r>
            <a:r>
              <a:rPr dirty="0" sz="2000" spc="-440" b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2000" spc="-10" b="1">
                <a:latin typeface="Calibri"/>
                <a:cs typeface="Calibri"/>
              </a:rPr>
              <a:t>StackPane</a:t>
            </a:r>
            <a:r>
              <a:rPr dirty="0" sz="2000" spc="-5" b="1">
                <a:latin typeface="Calibri"/>
                <a:cs typeface="Calibri"/>
              </a:rPr>
              <a:t> pane</a:t>
            </a:r>
            <a:r>
              <a:rPr dirty="0" sz="2000" b="1">
                <a:latin typeface="Calibri"/>
                <a:cs typeface="Calibri"/>
              </a:rPr>
              <a:t> = </a:t>
            </a:r>
            <a:r>
              <a:rPr dirty="0" sz="2000" spc="-5" b="1">
                <a:solidFill>
                  <a:srgbClr val="CC7832"/>
                </a:solidFill>
                <a:latin typeface="Calibri"/>
                <a:cs typeface="Calibri"/>
              </a:rPr>
              <a:t>new</a:t>
            </a:r>
            <a:r>
              <a:rPr dirty="0" sz="2000" spc="-10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000" spc="-10" b="1">
                <a:latin typeface="Calibri"/>
                <a:cs typeface="Calibri"/>
              </a:rPr>
              <a:t>StackPane()</a:t>
            </a:r>
            <a:r>
              <a:rPr dirty="0" sz="2000" spc="-10" b="1">
                <a:solidFill>
                  <a:srgbClr val="CC7832"/>
                </a:solidFill>
                <a:latin typeface="Calibri"/>
                <a:cs typeface="Calibri"/>
              </a:rPr>
              <a:t>;</a:t>
            </a:r>
            <a:endParaRPr sz="2000">
              <a:latin typeface="Calibri"/>
              <a:cs typeface="Calibri"/>
            </a:endParaRPr>
          </a:p>
          <a:p>
            <a:pPr marL="241300">
              <a:lnSpc>
                <a:spcPct val="100000"/>
              </a:lnSpc>
            </a:pPr>
            <a:r>
              <a:rPr dirty="0" sz="2000" spc="-15" b="1">
                <a:latin typeface="Calibri"/>
                <a:cs typeface="Calibri"/>
              </a:rPr>
              <a:t>Button</a:t>
            </a:r>
            <a:r>
              <a:rPr dirty="0" sz="2000" spc="-5" b="1">
                <a:latin typeface="Calibri"/>
                <a:cs typeface="Calibri"/>
              </a:rPr>
              <a:t> </a:t>
            </a:r>
            <a:r>
              <a:rPr dirty="0" sz="2000" spc="-10" b="1">
                <a:latin typeface="Calibri"/>
                <a:cs typeface="Calibri"/>
              </a:rPr>
              <a:t>btOK</a:t>
            </a:r>
            <a:r>
              <a:rPr dirty="0" sz="2000" b="1">
                <a:latin typeface="Calibri"/>
                <a:cs typeface="Calibri"/>
              </a:rPr>
              <a:t> = </a:t>
            </a:r>
            <a:r>
              <a:rPr dirty="0" sz="2000" spc="-5" b="1">
                <a:solidFill>
                  <a:srgbClr val="CC7832"/>
                </a:solidFill>
                <a:latin typeface="Calibri"/>
                <a:cs typeface="Calibri"/>
              </a:rPr>
              <a:t>new</a:t>
            </a:r>
            <a:r>
              <a:rPr dirty="0" sz="2000" spc="-10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000" spc="-10" b="1">
                <a:latin typeface="Calibri"/>
                <a:cs typeface="Calibri"/>
              </a:rPr>
              <a:t>Button(</a:t>
            </a:r>
            <a:r>
              <a:rPr dirty="0" sz="2000" spc="-10" b="1">
                <a:solidFill>
                  <a:srgbClr val="6A8759"/>
                </a:solidFill>
                <a:latin typeface="Calibri"/>
                <a:cs typeface="Calibri"/>
              </a:rPr>
              <a:t>"OK"</a:t>
            </a:r>
            <a:r>
              <a:rPr dirty="0" sz="2000" spc="-10" b="1">
                <a:latin typeface="Calibri"/>
                <a:cs typeface="Calibri"/>
              </a:rPr>
              <a:t>)</a:t>
            </a:r>
            <a:r>
              <a:rPr dirty="0" sz="2000" spc="-10" b="1">
                <a:solidFill>
                  <a:srgbClr val="CC7832"/>
                </a:solidFill>
                <a:latin typeface="Calibri"/>
                <a:cs typeface="Calibri"/>
              </a:rPr>
              <a:t>;</a:t>
            </a:r>
            <a:endParaRPr sz="2000">
              <a:latin typeface="Calibri"/>
              <a:cs typeface="Calibri"/>
            </a:endParaRPr>
          </a:p>
          <a:p>
            <a:pPr marL="241300" marR="946785" indent="533400">
              <a:lnSpc>
                <a:spcPct val="100000"/>
              </a:lnSpc>
              <a:tabLst>
                <a:tab pos="3295015" algn="l"/>
                <a:tab pos="4192270" algn="l"/>
              </a:tabLst>
            </a:pPr>
            <a:r>
              <a:rPr dirty="0" sz="2000" b="1">
                <a:latin typeface="Calibri"/>
                <a:cs typeface="Calibri"/>
              </a:rPr>
              <a:t>.s</a:t>
            </a:r>
            <a:r>
              <a:rPr dirty="0" sz="2000" spc="-10" b="1">
                <a:latin typeface="Calibri"/>
                <a:cs typeface="Calibri"/>
              </a:rPr>
              <a:t>et</a:t>
            </a:r>
            <a:r>
              <a:rPr dirty="0" sz="2000" b="1">
                <a:latin typeface="Calibri"/>
                <a:cs typeface="Calibri"/>
              </a:rPr>
              <a:t>S</a:t>
            </a:r>
            <a:r>
              <a:rPr dirty="0" sz="2000" spc="-10" b="1">
                <a:latin typeface="Calibri"/>
                <a:cs typeface="Calibri"/>
              </a:rPr>
              <a:t>t</a:t>
            </a:r>
            <a:r>
              <a:rPr dirty="0" sz="2000" b="1">
                <a:latin typeface="Calibri"/>
                <a:cs typeface="Calibri"/>
              </a:rPr>
              <a:t>y</a:t>
            </a:r>
            <a:r>
              <a:rPr dirty="0" sz="2000" spc="-5" b="1">
                <a:latin typeface="Calibri"/>
                <a:cs typeface="Calibri"/>
              </a:rPr>
              <a:t>l</a:t>
            </a:r>
            <a:r>
              <a:rPr dirty="0" sz="2000" spc="5" b="1">
                <a:latin typeface="Calibri"/>
                <a:cs typeface="Calibri"/>
              </a:rPr>
              <a:t>e</a:t>
            </a:r>
            <a:r>
              <a:rPr dirty="0" sz="2000" b="1">
                <a:latin typeface="Calibri"/>
                <a:cs typeface="Calibri"/>
              </a:rPr>
              <a:t>(</a:t>
            </a:r>
            <a:r>
              <a:rPr dirty="0" sz="2000" spc="-5" b="1">
                <a:solidFill>
                  <a:srgbClr val="6A8759"/>
                </a:solidFill>
                <a:latin typeface="Calibri"/>
                <a:cs typeface="Calibri"/>
              </a:rPr>
              <a:t>"</a:t>
            </a:r>
            <a:r>
              <a:rPr dirty="0" sz="2000" spc="-15" b="1">
                <a:solidFill>
                  <a:srgbClr val="6A8759"/>
                </a:solidFill>
                <a:latin typeface="Calibri"/>
                <a:cs typeface="Calibri"/>
              </a:rPr>
              <a:t>-</a:t>
            </a:r>
            <a:r>
              <a:rPr dirty="0" sz="2000" b="1">
                <a:solidFill>
                  <a:srgbClr val="6A8759"/>
                </a:solidFill>
                <a:latin typeface="Calibri"/>
                <a:cs typeface="Calibri"/>
              </a:rPr>
              <a:t>f</a:t>
            </a:r>
            <a:r>
              <a:rPr dirty="0" sz="2000" spc="-60" b="1">
                <a:solidFill>
                  <a:srgbClr val="6A8759"/>
                </a:solidFill>
                <a:latin typeface="Calibri"/>
                <a:cs typeface="Calibri"/>
              </a:rPr>
              <a:t>x</a:t>
            </a:r>
            <a:r>
              <a:rPr dirty="0" sz="2000" b="1">
                <a:solidFill>
                  <a:srgbClr val="6A8759"/>
                </a:solidFill>
                <a:latin typeface="Calibri"/>
                <a:cs typeface="Calibri"/>
              </a:rPr>
              <a:t>-b</a:t>
            </a:r>
            <a:r>
              <a:rPr dirty="0" sz="2000" spc="-5" b="1">
                <a:solidFill>
                  <a:srgbClr val="6A8759"/>
                </a:solidFill>
                <a:latin typeface="Calibri"/>
                <a:cs typeface="Calibri"/>
              </a:rPr>
              <a:t>o</a:t>
            </a:r>
            <a:r>
              <a:rPr dirty="0" sz="2000" spc="-25" b="1">
                <a:solidFill>
                  <a:srgbClr val="6A8759"/>
                </a:solidFill>
                <a:latin typeface="Calibri"/>
                <a:cs typeface="Calibri"/>
              </a:rPr>
              <a:t>r</a:t>
            </a:r>
            <a:r>
              <a:rPr dirty="0" sz="2000" b="1">
                <a:solidFill>
                  <a:srgbClr val="6A8759"/>
                </a:solidFill>
                <a:latin typeface="Calibri"/>
                <a:cs typeface="Calibri"/>
              </a:rPr>
              <a:t>d</a:t>
            </a:r>
            <a:r>
              <a:rPr dirty="0" sz="2000" spc="5" b="1">
                <a:solidFill>
                  <a:srgbClr val="6A8759"/>
                </a:solidFill>
                <a:latin typeface="Calibri"/>
                <a:cs typeface="Calibri"/>
              </a:rPr>
              <a:t>e</a:t>
            </a:r>
            <a:r>
              <a:rPr dirty="0" sz="2000" spc="-40" b="1">
                <a:solidFill>
                  <a:srgbClr val="6A8759"/>
                </a:solidFill>
                <a:latin typeface="Calibri"/>
                <a:cs typeface="Calibri"/>
              </a:rPr>
              <a:t>r</a:t>
            </a:r>
            <a:r>
              <a:rPr dirty="0" sz="2000" b="1">
                <a:solidFill>
                  <a:srgbClr val="6A8759"/>
                </a:solidFill>
                <a:latin typeface="Calibri"/>
                <a:cs typeface="Calibri"/>
              </a:rPr>
              <a:t>-</a:t>
            </a:r>
            <a:r>
              <a:rPr dirty="0" sz="2000" spc="-10" b="1">
                <a:solidFill>
                  <a:srgbClr val="6A8759"/>
                </a:solidFill>
                <a:latin typeface="Calibri"/>
                <a:cs typeface="Calibri"/>
              </a:rPr>
              <a:t>c</a:t>
            </a:r>
            <a:r>
              <a:rPr dirty="0" sz="2000" spc="-5" b="1">
                <a:solidFill>
                  <a:srgbClr val="6A8759"/>
                </a:solidFill>
                <a:latin typeface="Calibri"/>
                <a:cs typeface="Calibri"/>
              </a:rPr>
              <a:t>ol</a:t>
            </a:r>
            <a:r>
              <a:rPr dirty="0" sz="2000" b="1">
                <a:solidFill>
                  <a:srgbClr val="6A8759"/>
                </a:solidFill>
                <a:latin typeface="Calibri"/>
                <a:cs typeface="Calibri"/>
              </a:rPr>
              <a:t>or:	</a:t>
            </a:r>
            <a:r>
              <a:rPr dirty="0" sz="2000" spc="-5" b="1">
                <a:solidFill>
                  <a:srgbClr val="6A8759"/>
                </a:solidFill>
                <a:latin typeface="Calibri"/>
                <a:cs typeface="Calibri"/>
              </a:rPr>
              <a:t>"</a:t>
            </a:r>
            <a:r>
              <a:rPr dirty="0" sz="2000" b="1">
                <a:latin typeface="Calibri"/>
                <a:cs typeface="Calibri"/>
              </a:rPr>
              <a:t>)</a:t>
            </a:r>
            <a:r>
              <a:rPr dirty="0" sz="2000" b="1">
                <a:solidFill>
                  <a:srgbClr val="CC7832"/>
                </a:solidFill>
                <a:latin typeface="Calibri"/>
                <a:cs typeface="Calibri"/>
              </a:rPr>
              <a:t>;  </a:t>
            </a:r>
            <a:r>
              <a:rPr dirty="0" sz="2000" spc="-5" b="1">
                <a:latin typeface="Calibri"/>
                <a:cs typeface="Calibri"/>
              </a:rPr>
              <a:t>pane.getChildren().add(	</a:t>
            </a:r>
            <a:r>
              <a:rPr dirty="0" sz="2000" b="1">
                <a:latin typeface="Calibri"/>
                <a:cs typeface="Calibri"/>
              </a:rPr>
              <a:t>)</a:t>
            </a:r>
            <a:r>
              <a:rPr dirty="0" sz="2000" b="1">
                <a:solidFill>
                  <a:srgbClr val="CC7832"/>
                </a:solidFill>
                <a:latin typeface="Calibri"/>
                <a:cs typeface="Calibri"/>
              </a:rPr>
              <a:t>;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83540" y="3296411"/>
            <a:ext cx="2118360" cy="635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tabLst>
                <a:tab pos="1619250" algn="l"/>
              </a:tabLst>
            </a:pPr>
            <a:r>
              <a:rPr dirty="0" sz="2000" b="1">
                <a:latin typeface="Calibri"/>
                <a:cs typeface="Calibri"/>
              </a:rPr>
              <a:t>p</a:t>
            </a:r>
            <a:r>
              <a:rPr dirty="0" sz="2000" spc="-5" b="1">
                <a:latin typeface="Calibri"/>
                <a:cs typeface="Calibri"/>
              </a:rPr>
              <a:t>a</a:t>
            </a:r>
            <a:r>
              <a:rPr dirty="0" sz="2000" b="1">
                <a:latin typeface="Calibri"/>
                <a:cs typeface="Calibri"/>
              </a:rPr>
              <a:t>n</a:t>
            </a:r>
            <a:r>
              <a:rPr dirty="0" sz="2000" spc="5" b="1">
                <a:latin typeface="Calibri"/>
                <a:cs typeface="Calibri"/>
              </a:rPr>
              <a:t>e</a:t>
            </a:r>
            <a:r>
              <a:rPr dirty="0" sz="2000" b="1">
                <a:latin typeface="Calibri"/>
                <a:cs typeface="Calibri"/>
              </a:rPr>
              <a:t>.	(</a:t>
            </a:r>
            <a:r>
              <a:rPr dirty="0" sz="2000" spc="-5" b="1">
                <a:solidFill>
                  <a:srgbClr val="6897BB"/>
                </a:solidFill>
                <a:latin typeface="Calibri"/>
                <a:cs typeface="Calibri"/>
              </a:rPr>
              <a:t>45</a:t>
            </a:r>
            <a:r>
              <a:rPr dirty="0" sz="2000" b="1">
                <a:latin typeface="Calibri"/>
                <a:cs typeface="Calibri"/>
              </a:rPr>
              <a:t>)</a:t>
            </a:r>
            <a:r>
              <a:rPr dirty="0" sz="2000" b="1">
                <a:solidFill>
                  <a:srgbClr val="CC7832"/>
                </a:solidFill>
                <a:latin typeface="Calibri"/>
                <a:cs typeface="Calibri"/>
              </a:rPr>
              <a:t>;  </a:t>
            </a:r>
            <a:r>
              <a:rPr dirty="0" sz="2000" spc="-5" b="1">
                <a:latin typeface="Calibri"/>
                <a:cs typeface="Calibri"/>
              </a:rPr>
              <a:t>pane.setStyle(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692579" y="3601211"/>
            <a:ext cx="175260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b="1">
                <a:latin typeface="Calibri"/>
                <a:cs typeface="Calibri"/>
              </a:rPr>
              <a:t>)</a:t>
            </a:r>
            <a:r>
              <a:rPr dirty="0" sz="2000" b="1">
                <a:solidFill>
                  <a:srgbClr val="CC7832"/>
                </a:solidFill>
                <a:latin typeface="Calibri"/>
                <a:cs typeface="Calibri"/>
              </a:rPr>
              <a:t>;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54939" y="4210811"/>
            <a:ext cx="7553325" cy="1549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41300" marR="5080">
              <a:lnSpc>
                <a:spcPct val="100000"/>
              </a:lnSpc>
              <a:spcBef>
                <a:spcPts val="100"/>
              </a:spcBef>
            </a:pPr>
            <a:r>
              <a:rPr dirty="0" sz="2000" b="1">
                <a:latin typeface="Calibri"/>
                <a:cs typeface="Calibri"/>
              </a:rPr>
              <a:t>Scene scene = </a:t>
            </a:r>
            <a:r>
              <a:rPr dirty="0" sz="2000" spc="-5" b="1">
                <a:solidFill>
                  <a:srgbClr val="CC7832"/>
                </a:solidFill>
                <a:latin typeface="Calibri"/>
                <a:cs typeface="Calibri"/>
              </a:rPr>
              <a:t>new </a:t>
            </a:r>
            <a:r>
              <a:rPr dirty="0" sz="2000" b="1">
                <a:latin typeface="Calibri"/>
                <a:cs typeface="Calibri"/>
              </a:rPr>
              <a:t>Scene(pane</a:t>
            </a:r>
            <a:r>
              <a:rPr dirty="0" sz="2000" b="1">
                <a:solidFill>
                  <a:srgbClr val="CC7832"/>
                </a:solidFill>
                <a:latin typeface="Calibri"/>
                <a:cs typeface="Calibri"/>
              </a:rPr>
              <a:t>, </a:t>
            </a:r>
            <a:r>
              <a:rPr dirty="0" sz="2000" spc="-5" b="1">
                <a:solidFill>
                  <a:srgbClr val="6897BB"/>
                </a:solidFill>
                <a:latin typeface="Calibri"/>
                <a:cs typeface="Calibri"/>
              </a:rPr>
              <a:t>200</a:t>
            </a:r>
            <a:r>
              <a:rPr dirty="0" sz="2000" spc="-5" b="1">
                <a:solidFill>
                  <a:srgbClr val="CC7832"/>
                </a:solidFill>
                <a:latin typeface="Calibri"/>
                <a:cs typeface="Calibri"/>
              </a:rPr>
              <a:t>, </a:t>
            </a:r>
            <a:r>
              <a:rPr dirty="0" sz="2000" spc="-5" b="1">
                <a:solidFill>
                  <a:srgbClr val="6897BB"/>
                </a:solidFill>
                <a:latin typeface="Calibri"/>
                <a:cs typeface="Calibri"/>
              </a:rPr>
              <a:t>250</a:t>
            </a:r>
            <a:r>
              <a:rPr dirty="0" sz="2000" spc="-5" b="1">
                <a:latin typeface="Calibri"/>
                <a:cs typeface="Calibri"/>
              </a:rPr>
              <a:t>)</a:t>
            </a:r>
            <a:r>
              <a:rPr dirty="0" sz="2000" spc="-5" b="1">
                <a:solidFill>
                  <a:srgbClr val="CC7832"/>
                </a:solidFill>
                <a:latin typeface="Calibri"/>
                <a:cs typeface="Calibri"/>
              </a:rPr>
              <a:t>; </a:t>
            </a:r>
            <a:r>
              <a:rPr dirty="0" sz="2000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000" spc="-10" b="1">
                <a:latin typeface="Calibri"/>
                <a:cs typeface="Calibri"/>
              </a:rPr>
              <a:t>primaryStage.setTitle(</a:t>
            </a:r>
            <a:r>
              <a:rPr dirty="0" sz="2000" spc="-10" b="1">
                <a:solidFill>
                  <a:srgbClr val="6A8759"/>
                </a:solidFill>
                <a:latin typeface="Calibri"/>
                <a:cs typeface="Calibri"/>
              </a:rPr>
              <a:t>"NodeStyleRotateDemo"</a:t>
            </a:r>
            <a:r>
              <a:rPr dirty="0" sz="2000" spc="-10" b="1">
                <a:latin typeface="Calibri"/>
                <a:cs typeface="Calibri"/>
              </a:rPr>
              <a:t>)</a:t>
            </a:r>
            <a:r>
              <a:rPr dirty="0" sz="2000" spc="-10" b="1">
                <a:solidFill>
                  <a:srgbClr val="CC7832"/>
                </a:solidFill>
                <a:latin typeface="Calibri"/>
                <a:cs typeface="Calibri"/>
              </a:rPr>
              <a:t>;</a:t>
            </a:r>
            <a:r>
              <a:rPr dirty="0" sz="2000" spc="20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000" b="1">
                <a:solidFill>
                  <a:srgbClr val="808080"/>
                </a:solidFill>
                <a:latin typeface="Calibri"/>
                <a:cs typeface="Calibri"/>
              </a:rPr>
              <a:t>//</a:t>
            </a:r>
            <a:r>
              <a:rPr dirty="0" sz="2000" spc="30" b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2000" spc="-5" b="1">
                <a:solidFill>
                  <a:srgbClr val="808080"/>
                </a:solidFill>
                <a:latin typeface="Calibri"/>
                <a:cs typeface="Calibri"/>
              </a:rPr>
              <a:t>Set</a:t>
            </a:r>
            <a:r>
              <a:rPr dirty="0" sz="2000" spc="20" b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2000" spc="-5" b="1">
                <a:solidFill>
                  <a:srgbClr val="808080"/>
                </a:solidFill>
                <a:latin typeface="Calibri"/>
                <a:cs typeface="Calibri"/>
              </a:rPr>
              <a:t>the</a:t>
            </a:r>
            <a:r>
              <a:rPr dirty="0" sz="2000" spc="30" b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2000" spc="-15" b="1">
                <a:solidFill>
                  <a:srgbClr val="808080"/>
                </a:solidFill>
                <a:latin typeface="Calibri"/>
                <a:cs typeface="Calibri"/>
              </a:rPr>
              <a:t>stage</a:t>
            </a:r>
            <a:r>
              <a:rPr dirty="0" sz="2000" spc="30" b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2000" spc="-10" b="1">
                <a:solidFill>
                  <a:srgbClr val="808080"/>
                </a:solidFill>
                <a:latin typeface="Calibri"/>
                <a:cs typeface="Calibri"/>
              </a:rPr>
              <a:t>title </a:t>
            </a:r>
            <a:r>
              <a:rPr dirty="0" sz="2000" spc="-440" b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2000" spc="-5" b="1">
                <a:latin typeface="Calibri"/>
                <a:cs typeface="Calibri"/>
              </a:rPr>
              <a:t>primaryStage.setScene(scene)</a:t>
            </a:r>
            <a:r>
              <a:rPr dirty="0" sz="2000" spc="-5" b="1">
                <a:solidFill>
                  <a:srgbClr val="CC7832"/>
                </a:solidFill>
                <a:latin typeface="Calibri"/>
                <a:cs typeface="Calibri"/>
              </a:rPr>
              <a:t>; </a:t>
            </a:r>
            <a:r>
              <a:rPr dirty="0" sz="2000" b="1">
                <a:solidFill>
                  <a:srgbClr val="808080"/>
                </a:solidFill>
                <a:latin typeface="Calibri"/>
                <a:cs typeface="Calibri"/>
              </a:rPr>
              <a:t>// </a:t>
            </a:r>
            <a:r>
              <a:rPr dirty="0" sz="2000" spc="-5" b="1">
                <a:solidFill>
                  <a:srgbClr val="808080"/>
                </a:solidFill>
                <a:latin typeface="Calibri"/>
                <a:cs typeface="Calibri"/>
              </a:rPr>
              <a:t>Place</a:t>
            </a:r>
            <a:r>
              <a:rPr dirty="0" sz="2000" b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2000" spc="-5" b="1">
                <a:solidFill>
                  <a:srgbClr val="808080"/>
                </a:solidFill>
                <a:latin typeface="Calibri"/>
                <a:cs typeface="Calibri"/>
              </a:rPr>
              <a:t>the</a:t>
            </a:r>
            <a:r>
              <a:rPr dirty="0" sz="2000" b="1">
                <a:solidFill>
                  <a:srgbClr val="808080"/>
                </a:solidFill>
                <a:latin typeface="Calibri"/>
                <a:cs typeface="Calibri"/>
              </a:rPr>
              <a:t> scene </a:t>
            </a:r>
            <a:r>
              <a:rPr dirty="0" sz="2000" spc="-5" b="1">
                <a:solidFill>
                  <a:srgbClr val="808080"/>
                </a:solidFill>
                <a:latin typeface="Calibri"/>
                <a:cs typeface="Calibri"/>
              </a:rPr>
              <a:t>in the</a:t>
            </a:r>
            <a:r>
              <a:rPr dirty="0" sz="2000" b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2000" spc="-15" b="1">
                <a:solidFill>
                  <a:srgbClr val="808080"/>
                </a:solidFill>
                <a:latin typeface="Calibri"/>
                <a:cs typeface="Calibri"/>
              </a:rPr>
              <a:t>stage </a:t>
            </a:r>
            <a:r>
              <a:rPr dirty="0" sz="2000" spc="-10" b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2000" spc="-5" b="1">
                <a:latin typeface="Calibri"/>
                <a:cs typeface="Calibri"/>
              </a:rPr>
              <a:t>primaryStage.show()</a:t>
            </a:r>
            <a:r>
              <a:rPr dirty="0" sz="2000" spc="-5" b="1">
                <a:solidFill>
                  <a:srgbClr val="CC7832"/>
                </a:solidFill>
                <a:latin typeface="Calibri"/>
                <a:cs typeface="Calibri"/>
              </a:rPr>
              <a:t>;</a:t>
            </a:r>
            <a:r>
              <a:rPr dirty="0" sz="2000" spc="-10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000" b="1">
                <a:solidFill>
                  <a:srgbClr val="808080"/>
                </a:solidFill>
                <a:latin typeface="Calibri"/>
                <a:cs typeface="Calibri"/>
              </a:rPr>
              <a:t>// </a:t>
            </a:r>
            <a:r>
              <a:rPr dirty="0" sz="2000" spc="-10" b="1">
                <a:solidFill>
                  <a:srgbClr val="808080"/>
                </a:solidFill>
                <a:latin typeface="Calibri"/>
                <a:cs typeface="Calibri"/>
              </a:rPr>
              <a:t>Display</a:t>
            </a:r>
            <a:r>
              <a:rPr dirty="0" sz="2000" b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2000" spc="-5" b="1">
                <a:solidFill>
                  <a:srgbClr val="808080"/>
                </a:solidFill>
                <a:latin typeface="Calibri"/>
                <a:cs typeface="Calibri"/>
              </a:rPr>
              <a:t>the</a:t>
            </a:r>
            <a:r>
              <a:rPr dirty="0" sz="2000" b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2000" spc="-15" b="1">
                <a:solidFill>
                  <a:srgbClr val="808080"/>
                </a:solidFill>
                <a:latin typeface="Calibri"/>
                <a:cs typeface="Calibri"/>
              </a:rPr>
              <a:t>stage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dirty="0" sz="2000" b="1">
                <a:latin typeface="Calibri"/>
                <a:cs typeface="Calibri"/>
              </a:rPr>
              <a:t>}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731152" y="762000"/>
            <a:ext cx="2412846" cy="2832100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0">
              <a:lnSpc>
                <a:spcPts val="1630"/>
              </a:lnSpc>
            </a:pPr>
            <a:fld id="{81D60167-4931-47E6-BA6A-407CBD079E47}" type="slidenum">
              <a:rPr dirty="0"/>
              <a:t>24</a:t>
            </a:fld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0">
              <a:lnSpc>
                <a:spcPts val="1630"/>
              </a:lnSpc>
            </a:pPr>
            <a:fld id="{81D60167-4931-47E6-BA6A-407CBD079E47}" type="slidenum">
              <a:rPr dirty="0"/>
              <a:t>24</a:t>
            </a:fld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77156" y="160019"/>
            <a:ext cx="6389370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NodeStyleRotateDemo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54939" y="1162811"/>
            <a:ext cx="5408295" cy="1244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5" b="1">
                <a:solidFill>
                  <a:srgbClr val="CC7832"/>
                </a:solidFill>
                <a:latin typeface="Calibri"/>
                <a:cs typeface="Calibri"/>
              </a:rPr>
              <a:t>public</a:t>
            </a:r>
            <a:r>
              <a:rPr dirty="0" sz="2000" spc="-10" b="1">
                <a:solidFill>
                  <a:srgbClr val="CC7832"/>
                </a:solidFill>
                <a:latin typeface="Calibri"/>
                <a:cs typeface="Calibri"/>
              </a:rPr>
              <a:t> void</a:t>
            </a:r>
            <a:r>
              <a:rPr dirty="0" sz="2000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000" spc="-15" b="1">
                <a:solidFill>
                  <a:srgbClr val="FFC66D"/>
                </a:solidFill>
                <a:latin typeface="Calibri"/>
                <a:cs typeface="Calibri"/>
              </a:rPr>
              <a:t>start</a:t>
            </a:r>
            <a:r>
              <a:rPr dirty="0" sz="2000" spc="-15" b="1">
                <a:latin typeface="Calibri"/>
                <a:cs typeface="Calibri"/>
              </a:rPr>
              <a:t>(Stage</a:t>
            </a:r>
            <a:r>
              <a:rPr dirty="0" sz="2000" spc="-5" b="1">
                <a:latin typeface="Calibri"/>
                <a:cs typeface="Calibri"/>
              </a:rPr>
              <a:t> primaryStage) </a:t>
            </a:r>
            <a:r>
              <a:rPr dirty="0" sz="2000" b="1">
                <a:latin typeface="Calibri"/>
                <a:cs typeface="Calibri"/>
              </a:rPr>
              <a:t>{</a:t>
            </a:r>
            <a:endParaRPr sz="2000">
              <a:latin typeface="Calibri"/>
              <a:cs typeface="Calibri"/>
            </a:endParaRPr>
          </a:p>
          <a:p>
            <a:pPr marL="241300" marR="5080">
              <a:lnSpc>
                <a:spcPct val="100000"/>
              </a:lnSpc>
            </a:pPr>
            <a:r>
              <a:rPr dirty="0" sz="2000" b="1">
                <a:solidFill>
                  <a:srgbClr val="808080"/>
                </a:solidFill>
                <a:latin typeface="Calibri"/>
                <a:cs typeface="Calibri"/>
              </a:rPr>
              <a:t>// </a:t>
            </a:r>
            <a:r>
              <a:rPr dirty="0" sz="2000" spc="-15" b="1">
                <a:solidFill>
                  <a:srgbClr val="808080"/>
                </a:solidFill>
                <a:latin typeface="Calibri"/>
                <a:cs typeface="Calibri"/>
              </a:rPr>
              <a:t>Create </a:t>
            </a:r>
            <a:r>
              <a:rPr dirty="0" sz="2000" b="1">
                <a:solidFill>
                  <a:srgbClr val="808080"/>
                </a:solidFill>
                <a:latin typeface="Calibri"/>
                <a:cs typeface="Calibri"/>
              </a:rPr>
              <a:t>a scene </a:t>
            </a:r>
            <a:r>
              <a:rPr dirty="0" sz="2000" spc="-5" b="1">
                <a:solidFill>
                  <a:srgbClr val="808080"/>
                </a:solidFill>
                <a:latin typeface="Calibri"/>
                <a:cs typeface="Calibri"/>
              </a:rPr>
              <a:t>and place </a:t>
            </a:r>
            <a:r>
              <a:rPr dirty="0" sz="2000" b="1">
                <a:solidFill>
                  <a:srgbClr val="808080"/>
                </a:solidFill>
                <a:latin typeface="Calibri"/>
                <a:cs typeface="Calibri"/>
              </a:rPr>
              <a:t>a </a:t>
            </a:r>
            <a:r>
              <a:rPr dirty="0" sz="2000" spc="-10" b="1">
                <a:solidFill>
                  <a:srgbClr val="808080"/>
                </a:solidFill>
                <a:latin typeface="Calibri"/>
                <a:cs typeface="Calibri"/>
              </a:rPr>
              <a:t>button </a:t>
            </a:r>
            <a:r>
              <a:rPr dirty="0" sz="2000" spc="-5" b="1">
                <a:solidFill>
                  <a:srgbClr val="808080"/>
                </a:solidFill>
                <a:latin typeface="Calibri"/>
                <a:cs typeface="Calibri"/>
              </a:rPr>
              <a:t>in the </a:t>
            </a:r>
            <a:r>
              <a:rPr dirty="0" sz="2000" b="1">
                <a:solidFill>
                  <a:srgbClr val="808080"/>
                </a:solidFill>
                <a:latin typeface="Calibri"/>
                <a:cs typeface="Calibri"/>
              </a:rPr>
              <a:t>scene </a:t>
            </a:r>
            <a:r>
              <a:rPr dirty="0" sz="2000" spc="-440" b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2000" spc="-10" b="1">
                <a:latin typeface="Calibri"/>
                <a:cs typeface="Calibri"/>
              </a:rPr>
              <a:t>StackPane</a:t>
            </a:r>
            <a:r>
              <a:rPr dirty="0" sz="2000" spc="-5" b="1">
                <a:latin typeface="Calibri"/>
                <a:cs typeface="Calibri"/>
              </a:rPr>
              <a:t> pane</a:t>
            </a:r>
            <a:r>
              <a:rPr dirty="0" sz="2000" b="1">
                <a:latin typeface="Calibri"/>
                <a:cs typeface="Calibri"/>
              </a:rPr>
              <a:t> = </a:t>
            </a:r>
            <a:r>
              <a:rPr dirty="0" sz="2000" spc="-5" b="1">
                <a:solidFill>
                  <a:srgbClr val="CC7832"/>
                </a:solidFill>
                <a:latin typeface="Calibri"/>
                <a:cs typeface="Calibri"/>
              </a:rPr>
              <a:t>new</a:t>
            </a:r>
            <a:r>
              <a:rPr dirty="0" sz="2000" spc="-10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000" spc="-10" b="1">
                <a:latin typeface="Calibri"/>
                <a:cs typeface="Calibri"/>
              </a:rPr>
              <a:t>StackPane()</a:t>
            </a:r>
            <a:r>
              <a:rPr dirty="0" sz="2000" spc="-10" b="1">
                <a:solidFill>
                  <a:srgbClr val="CC7832"/>
                </a:solidFill>
                <a:latin typeface="Calibri"/>
                <a:cs typeface="Calibri"/>
              </a:rPr>
              <a:t>;</a:t>
            </a:r>
            <a:endParaRPr sz="2000">
              <a:latin typeface="Calibri"/>
              <a:cs typeface="Calibri"/>
            </a:endParaRPr>
          </a:p>
          <a:p>
            <a:pPr marL="241300">
              <a:lnSpc>
                <a:spcPct val="100000"/>
              </a:lnSpc>
            </a:pPr>
            <a:r>
              <a:rPr dirty="0" sz="2000" spc="-15" b="1">
                <a:latin typeface="Calibri"/>
                <a:cs typeface="Calibri"/>
              </a:rPr>
              <a:t>Button</a:t>
            </a:r>
            <a:r>
              <a:rPr dirty="0" sz="2000" spc="-5" b="1">
                <a:latin typeface="Calibri"/>
                <a:cs typeface="Calibri"/>
              </a:rPr>
              <a:t> </a:t>
            </a:r>
            <a:r>
              <a:rPr dirty="0" sz="2000" spc="-10" b="1">
                <a:latin typeface="Calibri"/>
                <a:cs typeface="Calibri"/>
              </a:rPr>
              <a:t>btOK</a:t>
            </a:r>
            <a:r>
              <a:rPr dirty="0" sz="2000" b="1">
                <a:latin typeface="Calibri"/>
                <a:cs typeface="Calibri"/>
              </a:rPr>
              <a:t> = </a:t>
            </a:r>
            <a:r>
              <a:rPr dirty="0" sz="2000" spc="-5" b="1">
                <a:solidFill>
                  <a:srgbClr val="CC7832"/>
                </a:solidFill>
                <a:latin typeface="Calibri"/>
                <a:cs typeface="Calibri"/>
              </a:rPr>
              <a:t>new</a:t>
            </a:r>
            <a:r>
              <a:rPr dirty="0" sz="2000" spc="-10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000" spc="-10" b="1">
                <a:latin typeface="Calibri"/>
                <a:cs typeface="Calibri"/>
              </a:rPr>
              <a:t>Button(</a:t>
            </a:r>
            <a:r>
              <a:rPr dirty="0" sz="2000" spc="-10" b="1">
                <a:solidFill>
                  <a:srgbClr val="6A8759"/>
                </a:solidFill>
                <a:latin typeface="Calibri"/>
                <a:cs typeface="Calibri"/>
              </a:rPr>
              <a:t>"OK"</a:t>
            </a:r>
            <a:r>
              <a:rPr dirty="0" sz="2000" spc="-10" b="1">
                <a:latin typeface="Calibri"/>
                <a:cs typeface="Calibri"/>
              </a:rPr>
              <a:t>)</a:t>
            </a:r>
            <a:r>
              <a:rPr dirty="0" sz="2000" spc="-10" b="1">
                <a:solidFill>
                  <a:srgbClr val="CC7832"/>
                </a:solidFill>
                <a:latin typeface="Calibri"/>
                <a:cs typeface="Calibri"/>
              </a:rPr>
              <a:t>;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96240" y="2407920"/>
            <a:ext cx="4224655" cy="304800"/>
          </a:xfrm>
          <a:prstGeom prst="rect">
            <a:avLst/>
          </a:prstGeom>
          <a:solidFill>
            <a:srgbClr val="FFFF00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295"/>
              </a:lnSpc>
            </a:pPr>
            <a:r>
              <a:rPr dirty="0" sz="2000" spc="-10" b="1">
                <a:latin typeface="Calibri"/>
                <a:cs typeface="Calibri"/>
              </a:rPr>
              <a:t>btOK.setStyle(</a:t>
            </a:r>
            <a:r>
              <a:rPr dirty="0" sz="2000" spc="-10" b="1">
                <a:solidFill>
                  <a:srgbClr val="6A8759"/>
                </a:solidFill>
                <a:latin typeface="Calibri"/>
                <a:cs typeface="Calibri"/>
              </a:rPr>
              <a:t>"-fx-border-color:</a:t>
            </a:r>
            <a:r>
              <a:rPr dirty="0" sz="2000" spc="10" b="1">
                <a:solidFill>
                  <a:srgbClr val="6A8759"/>
                </a:solidFill>
                <a:latin typeface="Calibri"/>
                <a:cs typeface="Calibri"/>
              </a:rPr>
              <a:t> </a:t>
            </a:r>
            <a:r>
              <a:rPr dirty="0" sz="2000" spc="-5" b="1">
                <a:solidFill>
                  <a:srgbClr val="6A8759"/>
                </a:solidFill>
                <a:latin typeface="Calibri"/>
                <a:cs typeface="Calibri"/>
              </a:rPr>
              <a:t>blue;"</a:t>
            </a:r>
            <a:r>
              <a:rPr dirty="0" sz="2000" spc="-5" b="1">
                <a:latin typeface="Calibri"/>
                <a:cs typeface="Calibri"/>
              </a:rPr>
              <a:t>)</a:t>
            </a:r>
            <a:r>
              <a:rPr dirty="0" sz="2000" spc="-5" b="1">
                <a:solidFill>
                  <a:srgbClr val="CC7832"/>
                </a:solidFill>
                <a:latin typeface="Calibri"/>
                <a:cs typeface="Calibri"/>
              </a:rPr>
              <a:t>;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6240" y="2712720"/>
            <a:ext cx="3216275" cy="304800"/>
          </a:xfrm>
          <a:prstGeom prst="rect">
            <a:avLst/>
          </a:prstGeom>
          <a:solidFill>
            <a:srgbClr val="FFFF00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295"/>
              </a:lnSpc>
            </a:pPr>
            <a:r>
              <a:rPr dirty="0" sz="2000" spc="-5" b="1">
                <a:latin typeface="Calibri"/>
                <a:cs typeface="Calibri"/>
              </a:rPr>
              <a:t>pane.getChildren().add(btOK)</a:t>
            </a:r>
            <a:r>
              <a:rPr dirty="0" sz="2000" spc="-5" b="1">
                <a:solidFill>
                  <a:srgbClr val="CC7832"/>
                </a:solidFill>
                <a:latin typeface="Calibri"/>
                <a:cs typeface="Calibri"/>
              </a:rPr>
              <a:t>;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96240" y="3322320"/>
            <a:ext cx="2105660" cy="304800"/>
          </a:xfrm>
          <a:prstGeom prst="rect">
            <a:avLst/>
          </a:prstGeom>
          <a:solidFill>
            <a:srgbClr val="FFFF00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295"/>
              </a:lnSpc>
            </a:pPr>
            <a:r>
              <a:rPr dirty="0" sz="2000" spc="-10" b="1">
                <a:latin typeface="Calibri"/>
                <a:cs typeface="Calibri"/>
              </a:rPr>
              <a:t>pane.setRotate(</a:t>
            </a:r>
            <a:r>
              <a:rPr dirty="0" sz="2000" spc="-10" b="1">
                <a:solidFill>
                  <a:srgbClr val="6897BB"/>
                </a:solidFill>
                <a:latin typeface="Calibri"/>
                <a:cs typeface="Calibri"/>
              </a:rPr>
              <a:t>45</a:t>
            </a:r>
            <a:r>
              <a:rPr dirty="0" sz="2000" spc="-10" b="1">
                <a:latin typeface="Calibri"/>
                <a:cs typeface="Calibri"/>
              </a:rPr>
              <a:t>)</a:t>
            </a:r>
            <a:r>
              <a:rPr dirty="0" sz="2000" spc="-10" b="1">
                <a:solidFill>
                  <a:srgbClr val="CC7832"/>
                </a:solidFill>
                <a:latin typeface="Calibri"/>
                <a:cs typeface="Calibri"/>
              </a:rPr>
              <a:t>;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96240" y="3627120"/>
            <a:ext cx="7471409" cy="304800"/>
          </a:xfrm>
          <a:prstGeom prst="rect">
            <a:avLst/>
          </a:prstGeom>
          <a:solidFill>
            <a:srgbClr val="FFFF00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295"/>
              </a:lnSpc>
            </a:pPr>
            <a:r>
              <a:rPr dirty="0" sz="2000" spc="-10" b="1">
                <a:latin typeface="Calibri"/>
                <a:cs typeface="Calibri"/>
              </a:rPr>
              <a:t>pane.setStyle(</a:t>
            </a:r>
            <a:r>
              <a:rPr dirty="0" sz="2000" spc="-10" b="1">
                <a:solidFill>
                  <a:srgbClr val="6A8759"/>
                </a:solidFill>
                <a:latin typeface="Calibri"/>
                <a:cs typeface="Calibri"/>
              </a:rPr>
              <a:t>"-fx-border-color:</a:t>
            </a:r>
            <a:r>
              <a:rPr dirty="0" sz="2000" spc="35" b="1">
                <a:solidFill>
                  <a:srgbClr val="6A8759"/>
                </a:solidFill>
                <a:latin typeface="Calibri"/>
                <a:cs typeface="Calibri"/>
              </a:rPr>
              <a:t> </a:t>
            </a:r>
            <a:r>
              <a:rPr dirty="0" sz="2000" spc="-5" b="1">
                <a:solidFill>
                  <a:srgbClr val="6A8759"/>
                </a:solidFill>
                <a:latin typeface="Calibri"/>
                <a:cs typeface="Calibri"/>
              </a:rPr>
              <a:t>red;</a:t>
            </a:r>
            <a:r>
              <a:rPr dirty="0" sz="2000" spc="40" b="1">
                <a:solidFill>
                  <a:srgbClr val="6A8759"/>
                </a:solidFill>
                <a:latin typeface="Calibri"/>
                <a:cs typeface="Calibri"/>
              </a:rPr>
              <a:t> </a:t>
            </a:r>
            <a:r>
              <a:rPr dirty="0" sz="2000" spc="-10" b="1">
                <a:solidFill>
                  <a:srgbClr val="6A8759"/>
                </a:solidFill>
                <a:latin typeface="Calibri"/>
                <a:cs typeface="Calibri"/>
              </a:rPr>
              <a:t>-fx-background-color:</a:t>
            </a:r>
            <a:r>
              <a:rPr dirty="0" sz="2000" spc="45" b="1">
                <a:solidFill>
                  <a:srgbClr val="6A8759"/>
                </a:solidFill>
                <a:latin typeface="Calibri"/>
                <a:cs typeface="Calibri"/>
              </a:rPr>
              <a:t> </a:t>
            </a:r>
            <a:r>
              <a:rPr dirty="0" sz="2000" spc="-15" b="1">
                <a:solidFill>
                  <a:srgbClr val="6A8759"/>
                </a:solidFill>
                <a:latin typeface="Calibri"/>
                <a:cs typeface="Calibri"/>
              </a:rPr>
              <a:t>lightgray;"</a:t>
            </a:r>
            <a:r>
              <a:rPr dirty="0" sz="2000" spc="-15" b="1">
                <a:latin typeface="Calibri"/>
                <a:cs typeface="Calibri"/>
              </a:rPr>
              <a:t>)</a:t>
            </a:r>
            <a:r>
              <a:rPr dirty="0" sz="2000" spc="-15" b="1">
                <a:solidFill>
                  <a:srgbClr val="CC7832"/>
                </a:solidFill>
                <a:latin typeface="Calibri"/>
                <a:cs typeface="Calibri"/>
              </a:rPr>
              <a:t>;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54939" y="4210811"/>
            <a:ext cx="7553325" cy="1549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41300" marR="5080">
              <a:lnSpc>
                <a:spcPct val="100000"/>
              </a:lnSpc>
              <a:spcBef>
                <a:spcPts val="100"/>
              </a:spcBef>
            </a:pPr>
            <a:r>
              <a:rPr dirty="0" sz="2000" b="1">
                <a:latin typeface="Calibri"/>
                <a:cs typeface="Calibri"/>
              </a:rPr>
              <a:t>Scene scene = </a:t>
            </a:r>
            <a:r>
              <a:rPr dirty="0" sz="2000" spc="-5" b="1">
                <a:solidFill>
                  <a:srgbClr val="CC7832"/>
                </a:solidFill>
                <a:latin typeface="Calibri"/>
                <a:cs typeface="Calibri"/>
              </a:rPr>
              <a:t>new </a:t>
            </a:r>
            <a:r>
              <a:rPr dirty="0" sz="2000" b="1">
                <a:latin typeface="Calibri"/>
                <a:cs typeface="Calibri"/>
              </a:rPr>
              <a:t>Scene(pane</a:t>
            </a:r>
            <a:r>
              <a:rPr dirty="0" sz="2000" b="1">
                <a:solidFill>
                  <a:srgbClr val="CC7832"/>
                </a:solidFill>
                <a:latin typeface="Calibri"/>
                <a:cs typeface="Calibri"/>
              </a:rPr>
              <a:t>, </a:t>
            </a:r>
            <a:r>
              <a:rPr dirty="0" sz="2000" spc="-5" b="1">
                <a:solidFill>
                  <a:srgbClr val="6897BB"/>
                </a:solidFill>
                <a:latin typeface="Calibri"/>
                <a:cs typeface="Calibri"/>
              </a:rPr>
              <a:t>200</a:t>
            </a:r>
            <a:r>
              <a:rPr dirty="0" sz="2000" spc="-5" b="1">
                <a:solidFill>
                  <a:srgbClr val="CC7832"/>
                </a:solidFill>
                <a:latin typeface="Calibri"/>
                <a:cs typeface="Calibri"/>
              </a:rPr>
              <a:t>, </a:t>
            </a:r>
            <a:r>
              <a:rPr dirty="0" sz="2000" spc="-5" b="1">
                <a:solidFill>
                  <a:srgbClr val="6897BB"/>
                </a:solidFill>
                <a:latin typeface="Calibri"/>
                <a:cs typeface="Calibri"/>
              </a:rPr>
              <a:t>250</a:t>
            </a:r>
            <a:r>
              <a:rPr dirty="0" sz="2000" spc="-5" b="1">
                <a:latin typeface="Calibri"/>
                <a:cs typeface="Calibri"/>
              </a:rPr>
              <a:t>)</a:t>
            </a:r>
            <a:r>
              <a:rPr dirty="0" sz="2000" spc="-5" b="1">
                <a:solidFill>
                  <a:srgbClr val="CC7832"/>
                </a:solidFill>
                <a:latin typeface="Calibri"/>
                <a:cs typeface="Calibri"/>
              </a:rPr>
              <a:t>; </a:t>
            </a:r>
            <a:r>
              <a:rPr dirty="0" sz="2000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000" spc="-10" b="1">
                <a:latin typeface="Calibri"/>
                <a:cs typeface="Calibri"/>
              </a:rPr>
              <a:t>primaryStage.setTitle(</a:t>
            </a:r>
            <a:r>
              <a:rPr dirty="0" sz="2000" spc="-10" b="1">
                <a:solidFill>
                  <a:srgbClr val="6A8759"/>
                </a:solidFill>
                <a:latin typeface="Calibri"/>
                <a:cs typeface="Calibri"/>
              </a:rPr>
              <a:t>"NodeStyleRotateDemo"</a:t>
            </a:r>
            <a:r>
              <a:rPr dirty="0" sz="2000" spc="-10" b="1">
                <a:latin typeface="Calibri"/>
                <a:cs typeface="Calibri"/>
              </a:rPr>
              <a:t>)</a:t>
            </a:r>
            <a:r>
              <a:rPr dirty="0" sz="2000" spc="-10" b="1">
                <a:solidFill>
                  <a:srgbClr val="CC7832"/>
                </a:solidFill>
                <a:latin typeface="Calibri"/>
                <a:cs typeface="Calibri"/>
              </a:rPr>
              <a:t>;</a:t>
            </a:r>
            <a:r>
              <a:rPr dirty="0" sz="2000" spc="20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000" b="1">
                <a:solidFill>
                  <a:srgbClr val="808080"/>
                </a:solidFill>
                <a:latin typeface="Calibri"/>
                <a:cs typeface="Calibri"/>
              </a:rPr>
              <a:t>//</a:t>
            </a:r>
            <a:r>
              <a:rPr dirty="0" sz="2000" spc="30" b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2000" spc="-5" b="1">
                <a:solidFill>
                  <a:srgbClr val="808080"/>
                </a:solidFill>
                <a:latin typeface="Calibri"/>
                <a:cs typeface="Calibri"/>
              </a:rPr>
              <a:t>Set</a:t>
            </a:r>
            <a:r>
              <a:rPr dirty="0" sz="2000" spc="20" b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2000" spc="-5" b="1">
                <a:solidFill>
                  <a:srgbClr val="808080"/>
                </a:solidFill>
                <a:latin typeface="Calibri"/>
                <a:cs typeface="Calibri"/>
              </a:rPr>
              <a:t>the</a:t>
            </a:r>
            <a:r>
              <a:rPr dirty="0" sz="2000" spc="30" b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2000" spc="-15" b="1">
                <a:solidFill>
                  <a:srgbClr val="808080"/>
                </a:solidFill>
                <a:latin typeface="Calibri"/>
                <a:cs typeface="Calibri"/>
              </a:rPr>
              <a:t>stage</a:t>
            </a:r>
            <a:r>
              <a:rPr dirty="0" sz="2000" spc="30" b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2000" spc="-10" b="1">
                <a:solidFill>
                  <a:srgbClr val="808080"/>
                </a:solidFill>
                <a:latin typeface="Calibri"/>
                <a:cs typeface="Calibri"/>
              </a:rPr>
              <a:t>title </a:t>
            </a:r>
            <a:r>
              <a:rPr dirty="0" sz="2000" spc="-440" b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2000" spc="-5" b="1">
                <a:latin typeface="Calibri"/>
                <a:cs typeface="Calibri"/>
              </a:rPr>
              <a:t>primaryStage.setScene(scene)</a:t>
            </a:r>
            <a:r>
              <a:rPr dirty="0" sz="2000" spc="-5" b="1">
                <a:solidFill>
                  <a:srgbClr val="CC7832"/>
                </a:solidFill>
                <a:latin typeface="Calibri"/>
                <a:cs typeface="Calibri"/>
              </a:rPr>
              <a:t>; </a:t>
            </a:r>
            <a:r>
              <a:rPr dirty="0" sz="2000" b="1">
                <a:solidFill>
                  <a:srgbClr val="808080"/>
                </a:solidFill>
                <a:latin typeface="Calibri"/>
                <a:cs typeface="Calibri"/>
              </a:rPr>
              <a:t>// </a:t>
            </a:r>
            <a:r>
              <a:rPr dirty="0" sz="2000" spc="-5" b="1">
                <a:solidFill>
                  <a:srgbClr val="808080"/>
                </a:solidFill>
                <a:latin typeface="Calibri"/>
                <a:cs typeface="Calibri"/>
              </a:rPr>
              <a:t>Place</a:t>
            </a:r>
            <a:r>
              <a:rPr dirty="0" sz="2000" b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2000" spc="-5" b="1">
                <a:solidFill>
                  <a:srgbClr val="808080"/>
                </a:solidFill>
                <a:latin typeface="Calibri"/>
                <a:cs typeface="Calibri"/>
              </a:rPr>
              <a:t>the</a:t>
            </a:r>
            <a:r>
              <a:rPr dirty="0" sz="2000" b="1">
                <a:solidFill>
                  <a:srgbClr val="808080"/>
                </a:solidFill>
                <a:latin typeface="Calibri"/>
                <a:cs typeface="Calibri"/>
              </a:rPr>
              <a:t> scene </a:t>
            </a:r>
            <a:r>
              <a:rPr dirty="0" sz="2000" spc="-5" b="1">
                <a:solidFill>
                  <a:srgbClr val="808080"/>
                </a:solidFill>
                <a:latin typeface="Calibri"/>
                <a:cs typeface="Calibri"/>
              </a:rPr>
              <a:t>in the</a:t>
            </a:r>
            <a:r>
              <a:rPr dirty="0" sz="2000" b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2000" spc="-15" b="1">
                <a:solidFill>
                  <a:srgbClr val="808080"/>
                </a:solidFill>
                <a:latin typeface="Calibri"/>
                <a:cs typeface="Calibri"/>
              </a:rPr>
              <a:t>stage </a:t>
            </a:r>
            <a:r>
              <a:rPr dirty="0" sz="2000" spc="-10" b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2000" spc="-5" b="1">
                <a:latin typeface="Calibri"/>
                <a:cs typeface="Calibri"/>
              </a:rPr>
              <a:t>primaryStage.show()</a:t>
            </a:r>
            <a:r>
              <a:rPr dirty="0" sz="2000" spc="-5" b="1">
                <a:solidFill>
                  <a:srgbClr val="CC7832"/>
                </a:solidFill>
                <a:latin typeface="Calibri"/>
                <a:cs typeface="Calibri"/>
              </a:rPr>
              <a:t>;</a:t>
            </a:r>
            <a:r>
              <a:rPr dirty="0" sz="2000" spc="-10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000" b="1">
                <a:solidFill>
                  <a:srgbClr val="808080"/>
                </a:solidFill>
                <a:latin typeface="Calibri"/>
                <a:cs typeface="Calibri"/>
              </a:rPr>
              <a:t>// </a:t>
            </a:r>
            <a:r>
              <a:rPr dirty="0" sz="2000" spc="-10" b="1">
                <a:solidFill>
                  <a:srgbClr val="808080"/>
                </a:solidFill>
                <a:latin typeface="Calibri"/>
                <a:cs typeface="Calibri"/>
              </a:rPr>
              <a:t>Display</a:t>
            </a:r>
            <a:r>
              <a:rPr dirty="0" sz="2000" b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2000" spc="-5" b="1">
                <a:solidFill>
                  <a:srgbClr val="808080"/>
                </a:solidFill>
                <a:latin typeface="Calibri"/>
                <a:cs typeface="Calibri"/>
              </a:rPr>
              <a:t>the</a:t>
            </a:r>
            <a:r>
              <a:rPr dirty="0" sz="2000" b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2000" spc="-15" b="1">
                <a:solidFill>
                  <a:srgbClr val="808080"/>
                </a:solidFill>
                <a:latin typeface="Calibri"/>
                <a:cs typeface="Calibri"/>
              </a:rPr>
              <a:t>stage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dirty="0" sz="2000" b="1">
                <a:latin typeface="Calibri"/>
                <a:cs typeface="Calibri"/>
              </a:rPr>
              <a:t>}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43200" y="196595"/>
            <a:ext cx="3657600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 b="0">
                <a:latin typeface="Times New Roman"/>
                <a:cs typeface="Times New Roman"/>
              </a:rPr>
              <a:t>The</a:t>
            </a:r>
            <a:r>
              <a:rPr dirty="0" spc="-40" b="0">
                <a:latin typeface="Times New Roman"/>
                <a:cs typeface="Times New Roman"/>
              </a:rPr>
              <a:t> </a:t>
            </a:r>
            <a:r>
              <a:rPr dirty="0" b="0">
                <a:latin typeface="Times New Roman"/>
                <a:cs typeface="Times New Roman"/>
              </a:rPr>
              <a:t>Color</a:t>
            </a:r>
            <a:r>
              <a:rPr dirty="0" spc="-40" b="0">
                <a:latin typeface="Times New Roman"/>
                <a:cs typeface="Times New Roman"/>
              </a:rPr>
              <a:t> </a:t>
            </a:r>
            <a:r>
              <a:rPr dirty="0" spc="-5" b="0">
                <a:latin typeface="Times New Roman"/>
                <a:cs typeface="Times New Roman"/>
              </a:rPr>
              <a:t>Class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7387" y="1259854"/>
            <a:ext cx="8729225" cy="457108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0">
              <a:lnSpc>
                <a:spcPts val="1630"/>
              </a:lnSpc>
            </a:pPr>
            <a:fld id="{81D60167-4931-47E6-BA6A-407CBD079E47}" type="slidenum">
              <a:rPr dirty="0"/>
              <a:t>24</a:t>
            </a:fld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0">
              <a:lnSpc>
                <a:spcPts val="1630"/>
              </a:lnSpc>
            </a:pPr>
            <a:fld id="{81D60167-4931-47E6-BA6A-407CBD079E47}" type="slidenum">
              <a:rPr dirty="0"/>
              <a:t>24</a:t>
            </a:fld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43200" y="196595"/>
            <a:ext cx="3657600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 b="0">
                <a:latin typeface="Times New Roman"/>
                <a:cs typeface="Times New Roman"/>
              </a:rPr>
              <a:t>The</a:t>
            </a:r>
            <a:r>
              <a:rPr dirty="0" spc="-40" b="0">
                <a:latin typeface="Times New Roman"/>
                <a:cs typeface="Times New Roman"/>
              </a:rPr>
              <a:t> </a:t>
            </a:r>
            <a:r>
              <a:rPr dirty="0" b="0">
                <a:latin typeface="Times New Roman"/>
                <a:cs typeface="Times New Roman"/>
              </a:rPr>
              <a:t>Color</a:t>
            </a:r>
            <a:r>
              <a:rPr dirty="0" spc="-40" b="0">
                <a:latin typeface="Times New Roman"/>
                <a:cs typeface="Times New Roman"/>
              </a:rPr>
              <a:t> </a:t>
            </a:r>
            <a:r>
              <a:rPr dirty="0" spc="-5" b="0">
                <a:latin typeface="Times New Roman"/>
                <a:cs typeface="Times New Roman"/>
              </a:rPr>
              <a:t>Class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07340" y="1544828"/>
            <a:ext cx="8243570" cy="12293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 b="1">
                <a:solidFill>
                  <a:srgbClr val="000CD6"/>
                </a:solidFill>
                <a:latin typeface="Arial"/>
                <a:cs typeface="Arial"/>
              </a:rPr>
              <a:t>public </a:t>
            </a:r>
            <a:r>
              <a:rPr dirty="0" sz="2400" spc="-5">
                <a:latin typeface="Arial"/>
                <a:cs typeface="Arial"/>
              </a:rPr>
              <a:t>Color(</a:t>
            </a:r>
            <a:r>
              <a:rPr dirty="0" sz="2400" spc="-5" b="1">
                <a:solidFill>
                  <a:srgbClr val="000CD6"/>
                </a:solidFill>
                <a:latin typeface="Arial"/>
                <a:cs typeface="Arial"/>
              </a:rPr>
              <a:t>double </a:t>
            </a:r>
            <a:r>
              <a:rPr dirty="0" sz="2400" spc="-70">
                <a:latin typeface="Arial"/>
                <a:cs typeface="Arial"/>
              </a:rPr>
              <a:t>r,</a:t>
            </a:r>
            <a:r>
              <a:rPr dirty="0" sz="2400" spc="-10">
                <a:latin typeface="Arial"/>
                <a:cs typeface="Arial"/>
              </a:rPr>
              <a:t> </a:t>
            </a:r>
            <a:r>
              <a:rPr dirty="0" sz="2400" spc="-5" b="1">
                <a:solidFill>
                  <a:srgbClr val="000CD6"/>
                </a:solidFill>
                <a:latin typeface="Arial"/>
                <a:cs typeface="Arial"/>
              </a:rPr>
              <a:t>double </a:t>
            </a:r>
            <a:r>
              <a:rPr dirty="0" sz="2400">
                <a:latin typeface="Arial"/>
                <a:cs typeface="Arial"/>
              </a:rPr>
              <a:t>g,</a:t>
            </a:r>
            <a:r>
              <a:rPr dirty="0" sz="2400" spc="-10">
                <a:latin typeface="Arial"/>
                <a:cs typeface="Arial"/>
              </a:rPr>
              <a:t> </a:t>
            </a:r>
            <a:r>
              <a:rPr dirty="0" sz="2400" spc="-5" b="1">
                <a:solidFill>
                  <a:srgbClr val="000CD6"/>
                </a:solidFill>
                <a:latin typeface="Arial"/>
                <a:cs typeface="Arial"/>
              </a:rPr>
              <a:t>double </a:t>
            </a:r>
            <a:r>
              <a:rPr dirty="0" sz="2400">
                <a:latin typeface="Arial"/>
                <a:cs typeface="Arial"/>
              </a:rPr>
              <a:t>b,</a:t>
            </a:r>
            <a:r>
              <a:rPr dirty="0" sz="2400" spc="-10">
                <a:latin typeface="Arial"/>
                <a:cs typeface="Arial"/>
              </a:rPr>
              <a:t> </a:t>
            </a:r>
            <a:r>
              <a:rPr dirty="0" sz="2400" spc="-5" b="1">
                <a:solidFill>
                  <a:srgbClr val="000CD6"/>
                </a:solidFill>
                <a:latin typeface="Arial"/>
                <a:cs typeface="Arial"/>
              </a:rPr>
              <a:t>double </a:t>
            </a:r>
            <a:r>
              <a:rPr dirty="0" sz="2400" spc="-5">
                <a:latin typeface="Arial"/>
                <a:cs typeface="Arial"/>
              </a:rPr>
              <a:t>opacity);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3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2400">
                <a:latin typeface="Arial"/>
                <a:cs typeface="Arial"/>
              </a:rPr>
              <a:t>Color</a:t>
            </a:r>
            <a:r>
              <a:rPr dirty="0" sz="2400" spc="-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color =</a:t>
            </a:r>
            <a:r>
              <a:rPr dirty="0" sz="2400" spc="-5">
                <a:latin typeface="Arial"/>
                <a:cs typeface="Arial"/>
              </a:rPr>
              <a:t> </a:t>
            </a:r>
            <a:r>
              <a:rPr dirty="0" sz="2400" spc="-5" b="1">
                <a:solidFill>
                  <a:srgbClr val="000CD6"/>
                </a:solidFill>
                <a:latin typeface="Arial"/>
                <a:cs typeface="Arial"/>
              </a:rPr>
              <a:t>new</a:t>
            </a:r>
            <a:r>
              <a:rPr dirty="0" sz="2400" spc="-10" b="1">
                <a:solidFill>
                  <a:srgbClr val="000CD6"/>
                </a:solidFill>
                <a:latin typeface="Arial"/>
                <a:cs typeface="Arial"/>
              </a:rPr>
              <a:t> </a:t>
            </a:r>
            <a:r>
              <a:rPr dirty="0" sz="2400" spc="-5">
                <a:latin typeface="Arial"/>
                <a:cs typeface="Arial"/>
              </a:rPr>
              <a:t>Color(</a:t>
            </a:r>
            <a:r>
              <a:rPr dirty="0" sz="2400" spc="-5" b="1">
                <a:solidFill>
                  <a:srgbClr val="00997F"/>
                </a:solidFill>
                <a:latin typeface="Arial"/>
                <a:cs typeface="Arial"/>
              </a:rPr>
              <a:t>0.25</a:t>
            </a:r>
            <a:r>
              <a:rPr dirty="0" sz="2400" spc="-5">
                <a:latin typeface="Arial"/>
                <a:cs typeface="Arial"/>
              </a:rPr>
              <a:t>, </a:t>
            </a:r>
            <a:r>
              <a:rPr dirty="0" sz="2400" spc="-5" b="1">
                <a:solidFill>
                  <a:srgbClr val="00997F"/>
                </a:solidFill>
                <a:latin typeface="Arial"/>
                <a:cs typeface="Arial"/>
              </a:rPr>
              <a:t>0.14</a:t>
            </a:r>
            <a:r>
              <a:rPr dirty="0" sz="2400" spc="-5">
                <a:latin typeface="Arial"/>
                <a:cs typeface="Arial"/>
              </a:rPr>
              <a:t>, </a:t>
            </a:r>
            <a:r>
              <a:rPr dirty="0" sz="2400" spc="-5" b="1">
                <a:solidFill>
                  <a:srgbClr val="00997F"/>
                </a:solidFill>
                <a:latin typeface="Arial"/>
                <a:cs typeface="Arial"/>
              </a:rPr>
              <a:t>0.333</a:t>
            </a:r>
            <a:r>
              <a:rPr dirty="0" sz="2400" spc="-5">
                <a:latin typeface="Arial"/>
                <a:cs typeface="Arial"/>
              </a:rPr>
              <a:t>, </a:t>
            </a:r>
            <a:r>
              <a:rPr dirty="0" sz="2400" spc="-5" b="1">
                <a:solidFill>
                  <a:srgbClr val="00997F"/>
                </a:solidFill>
                <a:latin typeface="Arial"/>
                <a:cs typeface="Arial"/>
              </a:rPr>
              <a:t>0.51</a:t>
            </a:r>
            <a:r>
              <a:rPr dirty="0" sz="2400" spc="-5">
                <a:latin typeface="Arial"/>
                <a:cs typeface="Arial"/>
              </a:rPr>
              <a:t>);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67025" y="236219"/>
            <a:ext cx="3409950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 b="0">
                <a:latin typeface="Times New Roman"/>
                <a:cs typeface="Times New Roman"/>
              </a:rPr>
              <a:t>The</a:t>
            </a:r>
            <a:r>
              <a:rPr dirty="0" spc="-40" b="0">
                <a:latin typeface="Times New Roman"/>
                <a:cs typeface="Times New Roman"/>
              </a:rPr>
              <a:t> </a:t>
            </a:r>
            <a:r>
              <a:rPr dirty="0" b="0">
                <a:latin typeface="Times New Roman"/>
                <a:cs typeface="Times New Roman"/>
              </a:rPr>
              <a:t>Font</a:t>
            </a:r>
            <a:r>
              <a:rPr dirty="0" spc="-35" b="0">
                <a:latin typeface="Times New Roman"/>
                <a:cs typeface="Times New Roman"/>
              </a:rPr>
              <a:t> </a:t>
            </a:r>
            <a:r>
              <a:rPr dirty="0" spc="-5" b="0">
                <a:latin typeface="Times New Roman"/>
                <a:cs typeface="Times New Roman"/>
              </a:rPr>
              <a:t>Class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0916" y="1165913"/>
            <a:ext cx="8662343" cy="4341166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334000" y="5791200"/>
            <a:ext cx="2322830" cy="381000"/>
          </a:xfrm>
          <a:prstGeom prst="rect">
            <a:avLst/>
          </a:prstGeom>
          <a:solidFill>
            <a:srgbClr val="92D050"/>
          </a:solidFill>
        </p:spPr>
        <p:txBody>
          <a:bodyPr wrap="square" lIns="0" tIns="32384" rIns="0" bIns="0" rtlCol="0" vert="horz">
            <a:spAutoFit/>
          </a:bodyPr>
          <a:lstStyle/>
          <a:p>
            <a:pPr marL="617855">
              <a:lnSpc>
                <a:spcPct val="100000"/>
              </a:lnSpc>
              <a:spcBef>
                <a:spcPts val="254"/>
              </a:spcBef>
            </a:pPr>
            <a:r>
              <a:rPr dirty="0" sz="2000" spc="-5">
                <a:latin typeface="Times New Roman"/>
                <a:cs typeface="Times New Roman"/>
              </a:rPr>
              <a:t>FontDemo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0">
              <a:lnSpc>
                <a:spcPts val="1630"/>
              </a:lnSpc>
            </a:pPr>
            <a:fld id="{81D60167-4931-47E6-BA6A-407CBD079E47}" type="slidenum">
              <a:rPr dirty="0"/>
              <a:t>24</a:t>
            </a:fld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0">
              <a:lnSpc>
                <a:spcPts val="1630"/>
              </a:lnSpc>
            </a:pPr>
            <a:fld id="{81D60167-4931-47E6-BA6A-407CBD079E47}" type="slidenum">
              <a:rPr dirty="0"/>
              <a:t>17</a:t>
            </a:fld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62595" y="7619"/>
            <a:ext cx="6219190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063365" algn="l"/>
              </a:tabLst>
            </a:pPr>
            <a:r>
              <a:rPr dirty="0" b="0">
                <a:latin typeface="Times New Roman"/>
                <a:cs typeface="Times New Roman"/>
              </a:rPr>
              <a:t>J</a:t>
            </a:r>
            <a:r>
              <a:rPr dirty="0" spc="-5" b="0">
                <a:latin typeface="Times New Roman"/>
                <a:cs typeface="Times New Roman"/>
              </a:rPr>
              <a:t>a</a:t>
            </a:r>
            <a:r>
              <a:rPr dirty="0" b="0">
                <a:latin typeface="Times New Roman"/>
                <a:cs typeface="Times New Roman"/>
              </a:rPr>
              <a:t>v</a:t>
            </a:r>
            <a:r>
              <a:rPr dirty="0" spc="-5" b="0">
                <a:latin typeface="Times New Roman"/>
                <a:cs typeface="Times New Roman"/>
              </a:rPr>
              <a:t>a</a:t>
            </a:r>
            <a:r>
              <a:rPr dirty="0" b="0">
                <a:latin typeface="Times New Roman"/>
                <a:cs typeface="Times New Roman"/>
              </a:rPr>
              <a:t>FX</a:t>
            </a:r>
            <a:r>
              <a:rPr dirty="0" spc="-5" b="0">
                <a:latin typeface="Times New Roman"/>
                <a:cs typeface="Times New Roman"/>
              </a:rPr>
              <a:t> </a:t>
            </a:r>
            <a:r>
              <a:rPr dirty="0" b="0">
                <a:latin typeface="Times New Roman"/>
                <a:cs typeface="Times New Roman"/>
              </a:rPr>
              <a:t>vs S</a:t>
            </a:r>
            <a:r>
              <a:rPr dirty="0" spc="-5" b="0">
                <a:latin typeface="Times New Roman"/>
                <a:cs typeface="Times New Roman"/>
              </a:rPr>
              <a:t>w</a:t>
            </a:r>
            <a:r>
              <a:rPr dirty="0" b="0">
                <a:latin typeface="Times New Roman"/>
                <a:cs typeface="Times New Roman"/>
              </a:rPr>
              <a:t>ing	</a:t>
            </a:r>
            <a:r>
              <a:rPr dirty="0" spc="-5" b="0">
                <a:latin typeface="Times New Roman"/>
                <a:cs typeface="Times New Roman"/>
              </a:rPr>
              <a:t>a</a:t>
            </a:r>
            <a:r>
              <a:rPr dirty="0" b="0">
                <a:latin typeface="Times New Roman"/>
                <a:cs typeface="Times New Roman"/>
              </a:rPr>
              <a:t>nd</a:t>
            </a:r>
            <a:r>
              <a:rPr dirty="0" spc="-245" b="0">
                <a:latin typeface="Times New Roman"/>
                <a:cs typeface="Times New Roman"/>
              </a:rPr>
              <a:t> </a:t>
            </a:r>
            <a:r>
              <a:rPr dirty="0" spc="-355" b="0">
                <a:latin typeface="Times New Roman"/>
                <a:cs typeface="Times New Roman"/>
              </a:rPr>
              <a:t>A</a:t>
            </a:r>
            <a:r>
              <a:rPr dirty="0" spc="-5" b="0">
                <a:latin typeface="Times New Roman"/>
                <a:cs typeface="Times New Roman"/>
              </a:rPr>
              <a:t>W</a:t>
            </a:r>
            <a:r>
              <a:rPr dirty="0" b="0">
                <a:latin typeface="Times New Roman"/>
                <a:cs typeface="Times New Roman"/>
              </a:rPr>
              <a:t>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31775" y="858519"/>
            <a:ext cx="8286115" cy="5588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5600" marR="500380" indent="-342900">
              <a:lnSpc>
                <a:spcPct val="100000"/>
              </a:lnSpc>
              <a:spcBef>
                <a:spcPts val="100"/>
              </a:spcBef>
              <a:buSzPct val="76000"/>
              <a:buFont typeface="Wingdings"/>
              <a:buChar char="■"/>
              <a:tabLst>
                <a:tab pos="354965" algn="l"/>
                <a:tab pos="355600" algn="l"/>
              </a:tabLst>
            </a:pPr>
            <a:r>
              <a:rPr dirty="0" sz="2500" spc="-5" b="1">
                <a:latin typeface="Times New Roman"/>
                <a:cs typeface="Times New Roman"/>
              </a:rPr>
              <a:t>Swing </a:t>
            </a:r>
            <a:r>
              <a:rPr dirty="0" sz="2500">
                <a:latin typeface="Times New Roman"/>
                <a:cs typeface="Times New Roman"/>
              </a:rPr>
              <a:t>and </a:t>
            </a:r>
            <a:r>
              <a:rPr dirty="0" sz="2500" spc="-95" b="1">
                <a:latin typeface="Times New Roman"/>
                <a:cs typeface="Times New Roman"/>
              </a:rPr>
              <a:t>AWT</a:t>
            </a:r>
            <a:r>
              <a:rPr dirty="0" sz="2500" spc="-10" b="1">
                <a:latin typeface="Times New Roman"/>
                <a:cs typeface="Times New Roman"/>
              </a:rPr>
              <a:t> </a:t>
            </a:r>
            <a:r>
              <a:rPr dirty="0" sz="2500">
                <a:latin typeface="Times New Roman"/>
                <a:cs typeface="Times New Roman"/>
              </a:rPr>
              <a:t>are replaced</a:t>
            </a:r>
            <a:r>
              <a:rPr dirty="0" sz="2500" spc="-5">
                <a:latin typeface="Times New Roman"/>
                <a:cs typeface="Times New Roman"/>
              </a:rPr>
              <a:t> </a:t>
            </a:r>
            <a:r>
              <a:rPr dirty="0" sz="2500">
                <a:latin typeface="Times New Roman"/>
                <a:cs typeface="Times New Roman"/>
              </a:rPr>
              <a:t>by the</a:t>
            </a:r>
            <a:r>
              <a:rPr dirty="0" sz="2500" spc="-5">
                <a:latin typeface="Times New Roman"/>
                <a:cs typeface="Times New Roman"/>
              </a:rPr>
              <a:t> </a:t>
            </a:r>
            <a:r>
              <a:rPr dirty="0" sz="2500" spc="-5" b="1">
                <a:latin typeface="Times New Roman"/>
                <a:cs typeface="Times New Roman"/>
              </a:rPr>
              <a:t>JavaFX </a:t>
            </a:r>
            <a:r>
              <a:rPr dirty="0" sz="2500">
                <a:latin typeface="Times New Roman"/>
                <a:cs typeface="Times New Roman"/>
              </a:rPr>
              <a:t>platform</a:t>
            </a:r>
            <a:r>
              <a:rPr dirty="0" sz="2500" spc="5">
                <a:latin typeface="Times New Roman"/>
                <a:cs typeface="Times New Roman"/>
              </a:rPr>
              <a:t> </a:t>
            </a:r>
            <a:r>
              <a:rPr dirty="0" sz="2500">
                <a:latin typeface="Times New Roman"/>
                <a:cs typeface="Times New Roman"/>
              </a:rPr>
              <a:t>for </a:t>
            </a:r>
            <a:r>
              <a:rPr dirty="0" sz="2500" spc="-610">
                <a:latin typeface="Times New Roman"/>
                <a:cs typeface="Times New Roman"/>
              </a:rPr>
              <a:t> </a:t>
            </a:r>
            <a:r>
              <a:rPr dirty="0" sz="2500">
                <a:latin typeface="Times New Roman"/>
                <a:cs typeface="Times New Roman"/>
              </a:rPr>
              <a:t>developing</a:t>
            </a:r>
            <a:r>
              <a:rPr dirty="0" sz="2500" spc="-5">
                <a:latin typeface="Times New Roman"/>
                <a:cs typeface="Times New Roman"/>
              </a:rPr>
              <a:t> </a:t>
            </a:r>
            <a:r>
              <a:rPr dirty="0" sz="2500">
                <a:latin typeface="Times New Roman"/>
                <a:cs typeface="Times New Roman"/>
              </a:rPr>
              <a:t>rich Internet</a:t>
            </a:r>
            <a:r>
              <a:rPr dirty="0" sz="2500" spc="5">
                <a:latin typeface="Times New Roman"/>
                <a:cs typeface="Times New Roman"/>
              </a:rPr>
              <a:t> </a:t>
            </a:r>
            <a:r>
              <a:rPr dirty="0" sz="2500">
                <a:latin typeface="Times New Roman"/>
                <a:cs typeface="Times New Roman"/>
              </a:rPr>
              <a:t>applications.</a:t>
            </a:r>
            <a:endParaRPr sz="2500">
              <a:latin typeface="Times New Roman"/>
              <a:cs typeface="Times New Roman"/>
            </a:endParaRPr>
          </a:p>
          <a:p>
            <a:pPr marL="355600" marR="5080" indent="-342900">
              <a:lnSpc>
                <a:spcPts val="2690"/>
              </a:lnSpc>
              <a:spcBef>
                <a:spcPts val="60"/>
              </a:spcBef>
              <a:buSzPct val="76000"/>
              <a:buFont typeface="Wingdings"/>
              <a:buChar char="■"/>
              <a:tabLst>
                <a:tab pos="354965" algn="l"/>
                <a:tab pos="355600" algn="l"/>
              </a:tabLst>
            </a:pPr>
            <a:r>
              <a:rPr dirty="0" sz="2500">
                <a:latin typeface="Times New Roman"/>
                <a:cs typeface="Times New Roman"/>
              </a:rPr>
              <a:t>When Java </a:t>
            </a:r>
            <a:r>
              <a:rPr dirty="0" sz="2500" spc="-5">
                <a:latin typeface="Times New Roman"/>
                <a:cs typeface="Times New Roman"/>
              </a:rPr>
              <a:t>was </a:t>
            </a:r>
            <a:r>
              <a:rPr dirty="0" sz="2500">
                <a:latin typeface="Times New Roman"/>
                <a:cs typeface="Times New Roman"/>
              </a:rPr>
              <a:t>introduced, the </a:t>
            </a:r>
            <a:r>
              <a:rPr dirty="0" sz="2500" spc="-10">
                <a:latin typeface="Times New Roman"/>
                <a:cs typeface="Times New Roman"/>
              </a:rPr>
              <a:t>GUI </a:t>
            </a:r>
            <a:r>
              <a:rPr dirty="0" sz="2500">
                <a:latin typeface="Times New Roman"/>
                <a:cs typeface="Times New Roman"/>
              </a:rPr>
              <a:t>classes </a:t>
            </a:r>
            <a:r>
              <a:rPr dirty="0" sz="2500" spc="-5">
                <a:latin typeface="Times New Roman"/>
                <a:cs typeface="Times New Roman"/>
              </a:rPr>
              <a:t>were </a:t>
            </a:r>
            <a:r>
              <a:rPr dirty="0" sz="2500">
                <a:latin typeface="Times New Roman"/>
                <a:cs typeface="Times New Roman"/>
              </a:rPr>
              <a:t>bundled in a </a:t>
            </a:r>
            <a:r>
              <a:rPr dirty="0" sz="2500" spc="-610">
                <a:latin typeface="Times New Roman"/>
                <a:cs typeface="Times New Roman"/>
              </a:rPr>
              <a:t> </a:t>
            </a:r>
            <a:r>
              <a:rPr dirty="0" sz="2500">
                <a:latin typeface="Times New Roman"/>
                <a:cs typeface="Times New Roman"/>
              </a:rPr>
              <a:t>library</a:t>
            </a:r>
            <a:r>
              <a:rPr dirty="0" sz="2500" spc="-5">
                <a:latin typeface="Times New Roman"/>
                <a:cs typeface="Times New Roman"/>
              </a:rPr>
              <a:t> known</a:t>
            </a:r>
            <a:r>
              <a:rPr dirty="0" sz="2500">
                <a:latin typeface="Times New Roman"/>
                <a:cs typeface="Times New Roman"/>
              </a:rPr>
              <a:t> as the</a:t>
            </a:r>
            <a:r>
              <a:rPr dirty="0" sz="2500" spc="-5">
                <a:latin typeface="Times New Roman"/>
                <a:cs typeface="Times New Roman"/>
              </a:rPr>
              <a:t> </a:t>
            </a:r>
            <a:r>
              <a:rPr dirty="0" sz="2500" i="1">
                <a:latin typeface="Times New Roman"/>
                <a:cs typeface="Times New Roman"/>
              </a:rPr>
              <a:t>Abstract</a:t>
            </a:r>
            <a:r>
              <a:rPr dirty="0" sz="2500" spc="5" i="1">
                <a:latin typeface="Times New Roman"/>
                <a:cs typeface="Times New Roman"/>
              </a:rPr>
              <a:t> </a:t>
            </a:r>
            <a:r>
              <a:rPr dirty="0" sz="2500" spc="-20" i="1">
                <a:latin typeface="Times New Roman"/>
                <a:cs typeface="Times New Roman"/>
              </a:rPr>
              <a:t>Windows</a:t>
            </a:r>
            <a:r>
              <a:rPr dirty="0" sz="2500" i="1">
                <a:latin typeface="Times New Roman"/>
                <a:cs typeface="Times New Roman"/>
              </a:rPr>
              <a:t> </a:t>
            </a:r>
            <a:r>
              <a:rPr dirty="0" sz="2500" spc="-35" i="1">
                <a:latin typeface="Times New Roman"/>
                <a:cs typeface="Times New Roman"/>
              </a:rPr>
              <a:t>Toolkit</a:t>
            </a:r>
            <a:r>
              <a:rPr dirty="0" sz="2500" i="1">
                <a:latin typeface="Times New Roman"/>
                <a:cs typeface="Times New Roman"/>
              </a:rPr>
              <a:t> </a:t>
            </a:r>
            <a:r>
              <a:rPr dirty="0" sz="2500" spc="-15" i="1">
                <a:latin typeface="Times New Roman"/>
                <a:cs typeface="Times New Roman"/>
              </a:rPr>
              <a:t>(AWT)</a:t>
            </a:r>
            <a:r>
              <a:rPr dirty="0" sz="2500" spc="-15">
                <a:latin typeface="Times New Roman"/>
                <a:cs typeface="Times New Roman"/>
              </a:rPr>
              <a:t>.</a:t>
            </a:r>
            <a:endParaRPr sz="2500">
              <a:latin typeface="Times New Roman"/>
              <a:cs typeface="Times New Roman"/>
            </a:endParaRPr>
          </a:p>
          <a:p>
            <a:pPr marL="355600" marR="222885" indent="-342900">
              <a:lnSpc>
                <a:spcPts val="2690"/>
              </a:lnSpc>
              <a:spcBef>
                <a:spcPts val="20"/>
              </a:spcBef>
              <a:buSzPct val="76000"/>
              <a:buFont typeface="Wingdings"/>
              <a:buChar char="■"/>
              <a:tabLst>
                <a:tab pos="354965" algn="l"/>
                <a:tab pos="355600" algn="l"/>
              </a:tabLst>
            </a:pPr>
            <a:r>
              <a:rPr dirty="0" sz="2500" spc="-70">
                <a:latin typeface="Times New Roman"/>
                <a:cs typeface="Times New Roman"/>
              </a:rPr>
              <a:t>AWT</a:t>
            </a:r>
            <a:r>
              <a:rPr dirty="0" sz="2500" spc="-55">
                <a:latin typeface="Times New Roman"/>
                <a:cs typeface="Times New Roman"/>
              </a:rPr>
              <a:t> </a:t>
            </a:r>
            <a:r>
              <a:rPr dirty="0" sz="2500">
                <a:latin typeface="Times New Roman"/>
                <a:cs typeface="Times New Roman"/>
              </a:rPr>
              <a:t>is</a:t>
            </a:r>
            <a:r>
              <a:rPr dirty="0" sz="2500" spc="-5">
                <a:latin typeface="Times New Roman"/>
                <a:cs typeface="Times New Roman"/>
              </a:rPr>
              <a:t> </a:t>
            </a:r>
            <a:r>
              <a:rPr dirty="0" sz="2500">
                <a:latin typeface="Times New Roman"/>
                <a:cs typeface="Times New Roman"/>
              </a:rPr>
              <a:t>fine for developing</a:t>
            </a:r>
            <a:r>
              <a:rPr dirty="0" sz="2500" spc="-5">
                <a:latin typeface="Times New Roman"/>
                <a:cs typeface="Times New Roman"/>
              </a:rPr>
              <a:t> </a:t>
            </a:r>
            <a:r>
              <a:rPr dirty="0" sz="2500">
                <a:latin typeface="Times New Roman"/>
                <a:cs typeface="Times New Roman"/>
              </a:rPr>
              <a:t>simple graphical user</a:t>
            </a:r>
            <a:r>
              <a:rPr dirty="0" sz="2500" spc="5">
                <a:latin typeface="Times New Roman"/>
                <a:cs typeface="Times New Roman"/>
              </a:rPr>
              <a:t> </a:t>
            </a:r>
            <a:r>
              <a:rPr dirty="0" sz="2500">
                <a:latin typeface="Times New Roman"/>
                <a:cs typeface="Times New Roman"/>
              </a:rPr>
              <a:t>interfaces, </a:t>
            </a:r>
            <a:r>
              <a:rPr dirty="0" sz="2500" spc="-610">
                <a:latin typeface="Times New Roman"/>
                <a:cs typeface="Times New Roman"/>
              </a:rPr>
              <a:t> </a:t>
            </a:r>
            <a:r>
              <a:rPr dirty="0" sz="2500">
                <a:latin typeface="Times New Roman"/>
                <a:cs typeface="Times New Roman"/>
              </a:rPr>
              <a:t>but </a:t>
            </a:r>
            <a:r>
              <a:rPr dirty="0" sz="2500" spc="-5" b="1">
                <a:latin typeface="Times New Roman"/>
                <a:cs typeface="Times New Roman"/>
              </a:rPr>
              <a:t>not</a:t>
            </a:r>
            <a:r>
              <a:rPr dirty="0" sz="2500" spc="5" b="1">
                <a:latin typeface="Times New Roman"/>
                <a:cs typeface="Times New Roman"/>
              </a:rPr>
              <a:t> </a:t>
            </a:r>
            <a:r>
              <a:rPr dirty="0" sz="2500" b="1">
                <a:latin typeface="Times New Roman"/>
                <a:cs typeface="Times New Roman"/>
              </a:rPr>
              <a:t>for</a:t>
            </a:r>
            <a:r>
              <a:rPr dirty="0" sz="2500" spc="-45" b="1">
                <a:latin typeface="Times New Roman"/>
                <a:cs typeface="Times New Roman"/>
              </a:rPr>
              <a:t> </a:t>
            </a:r>
            <a:r>
              <a:rPr dirty="0" sz="2500" spc="-5" b="1">
                <a:latin typeface="Times New Roman"/>
                <a:cs typeface="Times New Roman"/>
              </a:rPr>
              <a:t>developing</a:t>
            </a:r>
            <a:r>
              <a:rPr dirty="0" sz="2500" b="1">
                <a:latin typeface="Times New Roman"/>
                <a:cs typeface="Times New Roman"/>
              </a:rPr>
              <a:t> </a:t>
            </a:r>
            <a:r>
              <a:rPr dirty="0" sz="2500" spc="-5" b="1">
                <a:latin typeface="Times New Roman"/>
                <a:cs typeface="Times New Roman"/>
              </a:rPr>
              <a:t>comprehensive</a:t>
            </a:r>
            <a:r>
              <a:rPr dirty="0" sz="2500" b="1">
                <a:latin typeface="Times New Roman"/>
                <a:cs typeface="Times New Roman"/>
              </a:rPr>
              <a:t> </a:t>
            </a:r>
            <a:r>
              <a:rPr dirty="0" sz="2500" spc="-5" b="1">
                <a:latin typeface="Times New Roman"/>
                <a:cs typeface="Times New Roman"/>
              </a:rPr>
              <a:t>GUI</a:t>
            </a:r>
            <a:r>
              <a:rPr dirty="0" sz="2500" b="1">
                <a:latin typeface="Times New Roman"/>
                <a:cs typeface="Times New Roman"/>
              </a:rPr>
              <a:t> </a:t>
            </a:r>
            <a:r>
              <a:rPr dirty="0" sz="2500" spc="-5" b="1">
                <a:latin typeface="Times New Roman"/>
                <a:cs typeface="Times New Roman"/>
              </a:rPr>
              <a:t>projects</a:t>
            </a:r>
            <a:r>
              <a:rPr dirty="0" sz="2500" spc="-5">
                <a:latin typeface="Times New Roman"/>
                <a:cs typeface="Times New Roman"/>
              </a:rPr>
              <a:t>.</a:t>
            </a:r>
            <a:endParaRPr sz="2500">
              <a:latin typeface="Times New Roman"/>
              <a:cs typeface="Times New Roman"/>
            </a:endParaRPr>
          </a:p>
          <a:p>
            <a:pPr marL="355600" indent="-342900">
              <a:lnSpc>
                <a:spcPts val="2515"/>
              </a:lnSpc>
              <a:buSzPct val="76000"/>
              <a:buFont typeface="Wingdings"/>
              <a:buChar char="■"/>
              <a:tabLst>
                <a:tab pos="354965" algn="l"/>
                <a:tab pos="355600" algn="l"/>
              </a:tabLst>
            </a:pPr>
            <a:r>
              <a:rPr dirty="0" sz="2500">
                <a:latin typeface="Times New Roman"/>
                <a:cs typeface="Times New Roman"/>
              </a:rPr>
              <a:t>In</a:t>
            </a:r>
            <a:r>
              <a:rPr dirty="0" sz="2500" spc="-5">
                <a:latin typeface="Times New Roman"/>
                <a:cs typeface="Times New Roman"/>
              </a:rPr>
              <a:t> </a:t>
            </a:r>
            <a:r>
              <a:rPr dirty="0" sz="2500">
                <a:latin typeface="Times New Roman"/>
                <a:cs typeface="Times New Roman"/>
              </a:rPr>
              <a:t>addition,</a:t>
            </a:r>
            <a:r>
              <a:rPr dirty="0" sz="2500" spc="-140">
                <a:latin typeface="Times New Roman"/>
                <a:cs typeface="Times New Roman"/>
              </a:rPr>
              <a:t> </a:t>
            </a:r>
            <a:r>
              <a:rPr dirty="0" sz="2500" spc="-70">
                <a:latin typeface="Times New Roman"/>
                <a:cs typeface="Times New Roman"/>
              </a:rPr>
              <a:t>AWT</a:t>
            </a:r>
            <a:r>
              <a:rPr dirty="0" sz="2500" spc="-50">
                <a:latin typeface="Times New Roman"/>
                <a:cs typeface="Times New Roman"/>
              </a:rPr>
              <a:t> </a:t>
            </a:r>
            <a:r>
              <a:rPr dirty="0" sz="2500">
                <a:latin typeface="Times New Roman"/>
                <a:cs typeface="Times New Roman"/>
              </a:rPr>
              <a:t>is </a:t>
            </a:r>
            <a:r>
              <a:rPr dirty="0" sz="2500" spc="-15" b="1">
                <a:latin typeface="Times New Roman"/>
                <a:cs typeface="Times New Roman"/>
              </a:rPr>
              <a:t>prone</a:t>
            </a:r>
            <a:r>
              <a:rPr dirty="0" sz="2500" b="1">
                <a:latin typeface="Times New Roman"/>
                <a:cs typeface="Times New Roman"/>
              </a:rPr>
              <a:t> to platform-specific </a:t>
            </a:r>
            <a:r>
              <a:rPr dirty="0" sz="2500" spc="-5" b="1">
                <a:latin typeface="Times New Roman"/>
                <a:cs typeface="Times New Roman"/>
              </a:rPr>
              <a:t>bugs</a:t>
            </a:r>
            <a:r>
              <a:rPr dirty="0" sz="2500" spc="-5">
                <a:latin typeface="Times New Roman"/>
                <a:cs typeface="Times New Roman"/>
              </a:rPr>
              <a:t>.</a:t>
            </a:r>
            <a:endParaRPr sz="2500">
              <a:latin typeface="Times New Roman"/>
              <a:cs typeface="Times New Roman"/>
            </a:endParaRPr>
          </a:p>
          <a:p>
            <a:pPr marL="355600" marR="31115" indent="-342900">
              <a:lnSpc>
                <a:spcPct val="90000"/>
              </a:lnSpc>
              <a:spcBef>
                <a:spcPts val="145"/>
              </a:spcBef>
              <a:buSzPct val="76000"/>
              <a:buFont typeface="Wingdings"/>
              <a:buChar char="■"/>
              <a:tabLst>
                <a:tab pos="354965" algn="l"/>
                <a:tab pos="355600" algn="l"/>
              </a:tabLst>
            </a:pPr>
            <a:r>
              <a:rPr dirty="0" sz="2500" spc="-5">
                <a:latin typeface="Times New Roman"/>
                <a:cs typeface="Times New Roman"/>
              </a:rPr>
              <a:t>The</a:t>
            </a:r>
            <a:r>
              <a:rPr dirty="0" sz="2500" spc="-140">
                <a:latin typeface="Times New Roman"/>
                <a:cs typeface="Times New Roman"/>
              </a:rPr>
              <a:t> </a:t>
            </a:r>
            <a:r>
              <a:rPr dirty="0" sz="2500" spc="-70">
                <a:latin typeface="Times New Roman"/>
                <a:cs typeface="Times New Roman"/>
              </a:rPr>
              <a:t>AWT</a:t>
            </a:r>
            <a:r>
              <a:rPr dirty="0" sz="2500" spc="-50">
                <a:latin typeface="Times New Roman"/>
                <a:cs typeface="Times New Roman"/>
              </a:rPr>
              <a:t> </a:t>
            </a:r>
            <a:r>
              <a:rPr dirty="0" sz="2500" spc="-5">
                <a:latin typeface="Times New Roman"/>
                <a:cs typeface="Times New Roman"/>
              </a:rPr>
              <a:t>user-interface</a:t>
            </a:r>
            <a:r>
              <a:rPr dirty="0" sz="2500">
                <a:latin typeface="Times New Roman"/>
                <a:cs typeface="Times New Roman"/>
              </a:rPr>
              <a:t> components </a:t>
            </a:r>
            <a:r>
              <a:rPr dirty="0" sz="2500" spc="-5">
                <a:latin typeface="Times New Roman"/>
                <a:cs typeface="Times New Roman"/>
              </a:rPr>
              <a:t>were</a:t>
            </a:r>
            <a:r>
              <a:rPr dirty="0" sz="2500">
                <a:latin typeface="Times New Roman"/>
                <a:cs typeface="Times New Roman"/>
              </a:rPr>
              <a:t> replaced by a more </a:t>
            </a:r>
            <a:r>
              <a:rPr dirty="0" sz="2500" spc="-610">
                <a:latin typeface="Times New Roman"/>
                <a:cs typeface="Times New Roman"/>
              </a:rPr>
              <a:t> </a:t>
            </a:r>
            <a:r>
              <a:rPr dirty="0" sz="2500">
                <a:latin typeface="Times New Roman"/>
                <a:cs typeface="Times New Roman"/>
              </a:rPr>
              <a:t>robust,</a:t>
            </a:r>
            <a:r>
              <a:rPr dirty="0" sz="2500" spc="-5">
                <a:latin typeface="Times New Roman"/>
                <a:cs typeface="Times New Roman"/>
              </a:rPr>
              <a:t> </a:t>
            </a:r>
            <a:r>
              <a:rPr dirty="0" sz="2500">
                <a:latin typeface="Times New Roman"/>
                <a:cs typeface="Times New Roman"/>
              </a:rPr>
              <a:t>versatile, and flexible library </a:t>
            </a:r>
            <a:r>
              <a:rPr dirty="0" sz="2500" spc="-5">
                <a:latin typeface="Times New Roman"/>
                <a:cs typeface="Times New Roman"/>
              </a:rPr>
              <a:t>known</a:t>
            </a:r>
            <a:r>
              <a:rPr dirty="0" sz="2500">
                <a:latin typeface="Times New Roman"/>
                <a:cs typeface="Times New Roman"/>
              </a:rPr>
              <a:t> as </a:t>
            </a:r>
            <a:r>
              <a:rPr dirty="0" sz="2500" i="1">
                <a:latin typeface="Times New Roman"/>
                <a:cs typeface="Times New Roman"/>
              </a:rPr>
              <a:t>Swing </a:t>
            </a:r>
            <a:r>
              <a:rPr dirty="0" sz="2500" spc="5" i="1">
                <a:latin typeface="Times New Roman"/>
                <a:cs typeface="Times New Roman"/>
              </a:rPr>
              <a:t> </a:t>
            </a:r>
            <a:r>
              <a:rPr dirty="0" sz="2500" i="1">
                <a:latin typeface="Times New Roman"/>
                <a:cs typeface="Times New Roman"/>
              </a:rPr>
              <a:t>components</a:t>
            </a:r>
            <a:r>
              <a:rPr dirty="0" sz="2500">
                <a:latin typeface="Times New Roman"/>
                <a:cs typeface="Times New Roman"/>
              </a:rPr>
              <a:t>.</a:t>
            </a:r>
            <a:endParaRPr sz="2500">
              <a:latin typeface="Times New Roman"/>
              <a:cs typeface="Times New Roman"/>
            </a:endParaRPr>
          </a:p>
          <a:p>
            <a:pPr marL="355600" marR="431800" indent="-342900">
              <a:lnSpc>
                <a:spcPts val="2690"/>
              </a:lnSpc>
              <a:spcBef>
                <a:spcPts val="60"/>
              </a:spcBef>
              <a:buSzPct val="76000"/>
              <a:buFont typeface="Wingdings"/>
              <a:buChar char="■"/>
              <a:tabLst>
                <a:tab pos="354965" algn="l"/>
                <a:tab pos="355600" algn="l"/>
              </a:tabLst>
            </a:pPr>
            <a:r>
              <a:rPr dirty="0" sz="2500" spc="-5">
                <a:latin typeface="Times New Roman"/>
                <a:cs typeface="Times New Roman"/>
              </a:rPr>
              <a:t>Swing </a:t>
            </a:r>
            <a:r>
              <a:rPr dirty="0" sz="2500">
                <a:latin typeface="Times New Roman"/>
                <a:cs typeface="Times New Roman"/>
              </a:rPr>
              <a:t>components are </a:t>
            </a:r>
            <a:r>
              <a:rPr dirty="0" sz="2500" b="1">
                <a:latin typeface="Times New Roman"/>
                <a:cs typeface="Times New Roman"/>
              </a:rPr>
              <a:t>painted </a:t>
            </a:r>
            <a:r>
              <a:rPr dirty="0" sz="2500" spc="-5" b="1">
                <a:latin typeface="Times New Roman"/>
                <a:cs typeface="Times New Roman"/>
              </a:rPr>
              <a:t>directly </a:t>
            </a:r>
            <a:r>
              <a:rPr dirty="0" sz="2500">
                <a:latin typeface="Times New Roman"/>
                <a:cs typeface="Times New Roman"/>
              </a:rPr>
              <a:t>on canvases using </a:t>
            </a:r>
            <a:r>
              <a:rPr dirty="0" sz="2500" spc="-610">
                <a:latin typeface="Times New Roman"/>
                <a:cs typeface="Times New Roman"/>
              </a:rPr>
              <a:t> </a:t>
            </a:r>
            <a:r>
              <a:rPr dirty="0" sz="2500">
                <a:latin typeface="Times New Roman"/>
                <a:cs typeface="Times New Roman"/>
              </a:rPr>
              <a:t>Java</a:t>
            </a:r>
            <a:r>
              <a:rPr dirty="0" sz="2500" spc="-5">
                <a:latin typeface="Times New Roman"/>
                <a:cs typeface="Times New Roman"/>
              </a:rPr>
              <a:t> </a:t>
            </a:r>
            <a:r>
              <a:rPr dirty="0" sz="2500">
                <a:latin typeface="Times New Roman"/>
                <a:cs typeface="Times New Roman"/>
              </a:rPr>
              <a:t>code.</a:t>
            </a:r>
            <a:endParaRPr sz="2500">
              <a:latin typeface="Times New Roman"/>
              <a:cs typeface="Times New Roman"/>
            </a:endParaRPr>
          </a:p>
          <a:p>
            <a:pPr marL="355600" marR="59690" indent="-342900">
              <a:lnSpc>
                <a:spcPts val="2690"/>
              </a:lnSpc>
              <a:spcBef>
                <a:spcPts val="20"/>
              </a:spcBef>
              <a:buSzPct val="76000"/>
              <a:buFont typeface="Wingdings"/>
              <a:buChar char="■"/>
              <a:tabLst>
                <a:tab pos="354965" algn="l"/>
                <a:tab pos="355600" algn="l"/>
              </a:tabLst>
            </a:pPr>
            <a:r>
              <a:rPr dirty="0" sz="2500" spc="-5">
                <a:latin typeface="Times New Roman"/>
                <a:cs typeface="Times New Roman"/>
              </a:rPr>
              <a:t>Swing </a:t>
            </a:r>
            <a:r>
              <a:rPr dirty="0" sz="2500">
                <a:latin typeface="Times New Roman"/>
                <a:cs typeface="Times New Roman"/>
              </a:rPr>
              <a:t>components depend</a:t>
            </a:r>
            <a:r>
              <a:rPr dirty="0" sz="2500" spc="-5">
                <a:latin typeface="Times New Roman"/>
                <a:cs typeface="Times New Roman"/>
              </a:rPr>
              <a:t> </a:t>
            </a:r>
            <a:r>
              <a:rPr dirty="0" sz="2500">
                <a:latin typeface="Times New Roman"/>
                <a:cs typeface="Times New Roman"/>
              </a:rPr>
              <a:t>less on</a:t>
            </a:r>
            <a:r>
              <a:rPr dirty="0" sz="2500" spc="-5">
                <a:latin typeface="Times New Roman"/>
                <a:cs typeface="Times New Roman"/>
              </a:rPr>
              <a:t> </a:t>
            </a:r>
            <a:r>
              <a:rPr dirty="0" sz="2500">
                <a:latin typeface="Times New Roman"/>
                <a:cs typeface="Times New Roman"/>
              </a:rPr>
              <a:t>the </a:t>
            </a:r>
            <a:r>
              <a:rPr dirty="0" sz="2500" spc="-10">
                <a:latin typeface="Times New Roman"/>
                <a:cs typeface="Times New Roman"/>
              </a:rPr>
              <a:t>target</a:t>
            </a:r>
            <a:r>
              <a:rPr dirty="0" sz="2500">
                <a:latin typeface="Times New Roman"/>
                <a:cs typeface="Times New Roman"/>
              </a:rPr>
              <a:t> platform</a:t>
            </a:r>
            <a:r>
              <a:rPr dirty="0" sz="2500" spc="5">
                <a:latin typeface="Times New Roman"/>
                <a:cs typeface="Times New Roman"/>
              </a:rPr>
              <a:t> </a:t>
            </a:r>
            <a:r>
              <a:rPr dirty="0" sz="2500">
                <a:latin typeface="Times New Roman"/>
                <a:cs typeface="Times New Roman"/>
              </a:rPr>
              <a:t>and use </a:t>
            </a:r>
            <a:r>
              <a:rPr dirty="0" sz="2500" spc="-610">
                <a:latin typeface="Times New Roman"/>
                <a:cs typeface="Times New Roman"/>
              </a:rPr>
              <a:t> </a:t>
            </a:r>
            <a:r>
              <a:rPr dirty="0" sz="2500">
                <a:latin typeface="Times New Roman"/>
                <a:cs typeface="Times New Roman"/>
              </a:rPr>
              <a:t>less</a:t>
            </a:r>
            <a:r>
              <a:rPr dirty="0" sz="2500" spc="-5">
                <a:latin typeface="Times New Roman"/>
                <a:cs typeface="Times New Roman"/>
              </a:rPr>
              <a:t> </a:t>
            </a:r>
            <a:r>
              <a:rPr dirty="0" sz="2500">
                <a:latin typeface="Times New Roman"/>
                <a:cs typeface="Times New Roman"/>
              </a:rPr>
              <a:t>of</a:t>
            </a:r>
            <a:r>
              <a:rPr dirty="0" sz="2500" spc="5">
                <a:latin typeface="Times New Roman"/>
                <a:cs typeface="Times New Roman"/>
              </a:rPr>
              <a:t> </a:t>
            </a:r>
            <a:r>
              <a:rPr dirty="0" sz="2500">
                <a:latin typeface="Times New Roman"/>
                <a:cs typeface="Times New Roman"/>
              </a:rPr>
              <a:t>the native </a:t>
            </a:r>
            <a:r>
              <a:rPr dirty="0" sz="2500" spc="-10">
                <a:latin typeface="Times New Roman"/>
                <a:cs typeface="Times New Roman"/>
              </a:rPr>
              <a:t>GUI</a:t>
            </a:r>
            <a:r>
              <a:rPr dirty="0" sz="2500">
                <a:latin typeface="Times New Roman"/>
                <a:cs typeface="Times New Roman"/>
              </a:rPr>
              <a:t> resource.</a:t>
            </a:r>
            <a:endParaRPr sz="2500">
              <a:latin typeface="Times New Roman"/>
              <a:cs typeface="Times New Roman"/>
            </a:endParaRPr>
          </a:p>
          <a:p>
            <a:pPr marL="355600" marR="109220" indent="-342900">
              <a:lnSpc>
                <a:spcPts val="2690"/>
              </a:lnSpc>
              <a:spcBef>
                <a:spcPts val="20"/>
              </a:spcBef>
              <a:buSzPct val="76000"/>
              <a:buFont typeface="Wingdings"/>
              <a:buChar char="■"/>
              <a:tabLst>
                <a:tab pos="354965" algn="l"/>
                <a:tab pos="355600" algn="l"/>
              </a:tabLst>
            </a:pPr>
            <a:r>
              <a:rPr dirty="0" sz="2500" spc="-25">
                <a:latin typeface="Times New Roman"/>
                <a:cs typeface="Times New Roman"/>
              </a:rPr>
              <a:t>With</a:t>
            </a:r>
            <a:r>
              <a:rPr dirty="0" sz="2500" spc="-5">
                <a:latin typeface="Times New Roman"/>
                <a:cs typeface="Times New Roman"/>
              </a:rPr>
              <a:t> </a:t>
            </a:r>
            <a:r>
              <a:rPr dirty="0" sz="2500">
                <a:latin typeface="Times New Roman"/>
                <a:cs typeface="Times New Roman"/>
              </a:rPr>
              <a:t>the release</a:t>
            </a:r>
            <a:r>
              <a:rPr dirty="0" sz="2500" spc="-5">
                <a:latin typeface="Times New Roman"/>
                <a:cs typeface="Times New Roman"/>
              </a:rPr>
              <a:t> </a:t>
            </a:r>
            <a:r>
              <a:rPr dirty="0" sz="2500">
                <a:latin typeface="Times New Roman"/>
                <a:cs typeface="Times New Roman"/>
              </a:rPr>
              <a:t>of</a:t>
            </a:r>
            <a:r>
              <a:rPr dirty="0" sz="2500" spc="5">
                <a:latin typeface="Times New Roman"/>
                <a:cs typeface="Times New Roman"/>
              </a:rPr>
              <a:t> </a:t>
            </a:r>
            <a:r>
              <a:rPr dirty="0" sz="2500">
                <a:latin typeface="Times New Roman"/>
                <a:cs typeface="Times New Roman"/>
              </a:rPr>
              <a:t>Java</a:t>
            </a:r>
            <a:r>
              <a:rPr dirty="0" sz="2500" spc="-5">
                <a:latin typeface="Times New Roman"/>
                <a:cs typeface="Times New Roman"/>
              </a:rPr>
              <a:t> </a:t>
            </a:r>
            <a:r>
              <a:rPr dirty="0" sz="2500">
                <a:latin typeface="Times New Roman"/>
                <a:cs typeface="Times New Roman"/>
              </a:rPr>
              <a:t>8, </a:t>
            </a:r>
            <a:r>
              <a:rPr dirty="0" sz="2500" spc="-5">
                <a:latin typeface="Times New Roman"/>
                <a:cs typeface="Times New Roman"/>
              </a:rPr>
              <a:t>Swing </a:t>
            </a:r>
            <a:r>
              <a:rPr dirty="0" sz="2500">
                <a:latin typeface="Times New Roman"/>
                <a:cs typeface="Times New Roman"/>
              </a:rPr>
              <a:t>is replaced</a:t>
            </a:r>
            <a:r>
              <a:rPr dirty="0" sz="2500" spc="-5">
                <a:latin typeface="Times New Roman"/>
                <a:cs typeface="Times New Roman"/>
              </a:rPr>
              <a:t> </a:t>
            </a:r>
            <a:r>
              <a:rPr dirty="0" sz="2500">
                <a:latin typeface="Times New Roman"/>
                <a:cs typeface="Times New Roman"/>
              </a:rPr>
              <a:t>by a completely </a:t>
            </a:r>
            <a:r>
              <a:rPr dirty="0" sz="2500" spc="-610">
                <a:latin typeface="Times New Roman"/>
                <a:cs typeface="Times New Roman"/>
              </a:rPr>
              <a:t> </a:t>
            </a:r>
            <a:r>
              <a:rPr dirty="0" sz="2500">
                <a:latin typeface="Times New Roman"/>
                <a:cs typeface="Times New Roman"/>
              </a:rPr>
              <a:t>new</a:t>
            </a:r>
            <a:r>
              <a:rPr dirty="0" sz="2500" spc="-15">
                <a:latin typeface="Times New Roman"/>
                <a:cs typeface="Times New Roman"/>
              </a:rPr>
              <a:t> </a:t>
            </a:r>
            <a:r>
              <a:rPr dirty="0" sz="2500" spc="-10">
                <a:latin typeface="Times New Roman"/>
                <a:cs typeface="Times New Roman"/>
              </a:rPr>
              <a:t>GUI</a:t>
            </a:r>
            <a:r>
              <a:rPr dirty="0" sz="2500" spc="5">
                <a:latin typeface="Times New Roman"/>
                <a:cs typeface="Times New Roman"/>
              </a:rPr>
              <a:t> </a:t>
            </a:r>
            <a:r>
              <a:rPr dirty="0" sz="2500">
                <a:latin typeface="Times New Roman"/>
                <a:cs typeface="Times New Roman"/>
              </a:rPr>
              <a:t>platform</a:t>
            </a:r>
            <a:r>
              <a:rPr dirty="0" sz="2500" spc="5">
                <a:latin typeface="Times New Roman"/>
                <a:cs typeface="Times New Roman"/>
              </a:rPr>
              <a:t> </a:t>
            </a:r>
            <a:r>
              <a:rPr dirty="0" sz="2500" spc="-5">
                <a:latin typeface="Times New Roman"/>
                <a:cs typeface="Times New Roman"/>
              </a:rPr>
              <a:t>known</a:t>
            </a:r>
            <a:r>
              <a:rPr dirty="0" sz="2500">
                <a:latin typeface="Times New Roman"/>
                <a:cs typeface="Times New Roman"/>
              </a:rPr>
              <a:t> as </a:t>
            </a:r>
            <a:r>
              <a:rPr dirty="0" sz="2500" spc="-5" b="1" i="1">
                <a:latin typeface="Times New Roman"/>
                <a:cs typeface="Times New Roman"/>
              </a:rPr>
              <a:t>JavaFX</a:t>
            </a:r>
            <a:r>
              <a:rPr dirty="0" sz="2500" spc="-5">
                <a:latin typeface="Times New Roman"/>
                <a:cs typeface="Times New Roman"/>
              </a:rPr>
              <a:t>.</a:t>
            </a:r>
            <a:endParaRPr sz="25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19450" y="446532"/>
            <a:ext cx="2705100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FontDemo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48000" y="1600200"/>
            <a:ext cx="3581400" cy="4038599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0">
              <a:lnSpc>
                <a:spcPts val="1630"/>
              </a:lnSpc>
            </a:pPr>
            <a:fld id="{81D60167-4931-47E6-BA6A-407CBD079E47}" type="slidenum">
              <a:rPr dirty="0"/>
              <a:t>24</a:t>
            </a:fld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/>
          <p:nvPr/>
        </p:nvSpPr>
        <p:spPr>
          <a:xfrm>
            <a:off x="307340" y="6131014"/>
            <a:ext cx="4384675" cy="335915"/>
          </a:xfrm>
          <a:prstGeom prst="rect">
            <a:avLst/>
          </a:prstGeom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2000" b="1">
                <a:solidFill>
                  <a:srgbClr val="808080"/>
                </a:solidFill>
                <a:latin typeface="Calibri"/>
                <a:cs typeface="Calibri"/>
              </a:rPr>
              <a:t>//</a:t>
            </a:r>
            <a:r>
              <a:rPr dirty="0" sz="2000" spc="-5" b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2000" spc="-15" b="1">
                <a:solidFill>
                  <a:srgbClr val="808080"/>
                </a:solidFill>
                <a:latin typeface="Calibri"/>
                <a:cs typeface="Calibri"/>
              </a:rPr>
              <a:t>Create</a:t>
            </a:r>
            <a:r>
              <a:rPr dirty="0" sz="2000" spc="-5" b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2000" b="1">
                <a:solidFill>
                  <a:srgbClr val="808080"/>
                </a:solidFill>
                <a:latin typeface="Calibri"/>
                <a:cs typeface="Calibri"/>
              </a:rPr>
              <a:t>a</a:t>
            </a:r>
            <a:r>
              <a:rPr dirty="0" sz="2000" spc="-10" b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2000" b="1">
                <a:solidFill>
                  <a:srgbClr val="808080"/>
                </a:solidFill>
                <a:latin typeface="Calibri"/>
                <a:cs typeface="Calibri"/>
              </a:rPr>
              <a:t>scene</a:t>
            </a:r>
            <a:r>
              <a:rPr dirty="0" sz="2000" spc="-5" b="1">
                <a:solidFill>
                  <a:srgbClr val="808080"/>
                </a:solidFill>
                <a:latin typeface="Calibri"/>
                <a:cs typeface="Calibri"/>
              </a:rPr>
              <a:t> and</a:t>
            </a:r>
            <a:r>
              <a:rPr dirty="0" sz="2000" spc="-10" b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2000" spc="-5" b="1">
                <a:solidFill>
                  <a:srgbClr val="808080"/>
                </a:solidFill>
                <a:latin typeface="Calibri"/>
                <a:cs typeface="Calibri"/>
              </a:rPr>
              <a:t>place it</a:t>
            </a:r>
            <a:r>
              <a:rPr dirty="0" sz="2000" spc="-15" b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2000" spc="-5" b="1">
                <a:solidFill>
                  <a:srgbClr val="808080"/>
                </a:solidFill>
                <a:latin typeface="Calibri"/>
                <a:cs typeface="Calibri"/>
              </a:rPr>
              <a:t>in</a:t>
            </a:r>
            <a:r>
              <a:rPr dirty="0" sz="2000" spc="-10" b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2000" spc="-5" b="1">
                <a:solidFill>
                  <a:srgbClr val="808080"/>
                </a:solidFill>
                <a:latin typeface="Calibri"/>
                <a:cs typeface="Calibri"/>
              </a:rPr>
              <a:t>the </a:t>
            </a:r>
            <a:r>
              <a:rPr dirty="0" sz="2000" spc="-15" b="1">
                <a:solidFill>
                  <a:srgbClr val="808080"/>
                </a:solidFill>
                <a:latin typeface="Calibri"/>
                <a:cs typeface="Calibri"/>
              </a:rPr>
              <a:t>stage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8739" y="6435814"/>
            <a:ext cx="113030" cy="335915"/>
          </a:xfrm>
          <a:prstGeom prst="rect">
            <a:avLst/>
          </a:prstGeom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2000" b="1">
                <a:latin typeface="Calibri"/>
                <a:cs typeface="Calibri"/>
              </a:rPr>
              <a:t>}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0">
              <a:lnSpc>
                <a:spcPts val="1630"/>
              </a:lnSpc>
            </a:pPr>
            <a:fld id="{81D60167-4931-47E6-BA6A-407CBD079E47}" type="slidenum">
              <a:rPr dirty="0"/>
              <a:t>31</a:t>
            </a:fld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FontDemo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8739" y="937259"/>
            <a:ext cx="6116320" cy="3073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5" b="1">
                <a:solidFill>
                  <a:srgbClr val="CC7832"/>
                </a:solidFill>
                <a:latin typeface="Calibri"/>
                <a:cs typeface="Calibri"/>
              </a:rPr>
              <a:t>public</a:t>
            </a:r>
            <a:r>
              <a:rPr dirty="0" sz="2000" spc="-10" b="1">
                <a:solidFill>
                  <a:srgbClr val="CC7832"/>
                </a:solidFill>
                <a:latin typeface="Calibri"/>
                <a:cs typeface="Calibri"/>
              </a:rPr>
              <a:t> void</a:t>
            </a:r>
            <a:r>
              <a:rPr dirty="0" sz="2000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000" spc="-15" b="1">
                <a:solidFill>
                  <a:srgbClr val="FFC66D"/>
                </a:solidFill>
                <a:latin typeface="Calibri"/>
                <a:cs typeface="Calibri"/>
              </a:rPr>
              <a:t>start</a:t>
            </a:r>
            <a:r>
              <a:rPr dirty="0" sz="2000" spc="-15" b="1">
                <a:latin typeface="Calibri"/>
                <a:cs typeface="Calibri"/>
              </a:rPr>
              <a:t>(Stage</a:t>
            </a:r>
            <a:r>
              <a:rPr dirty="0" sz="2000" spc="-5" b="1">
                <a:latin typeface="Calibri"/>
                <a:cs typeface="Calibri"/>
              </a:rPr>
              <a:t> primaryStage) </a:t>
            </a:r>
            <a:r>
              <a:rPr dirty="0" sz="2000" b="1">
                <a:latin typeface="Calibri"/>
                <a:cs typeface="Calibri"/>
              </a:rPr>
              <a:t>{</a:t>
            </a:r>
            <a:endParaRPr sz="2000">
              <a:latin typeface="Calibri"/>
              <a:cs typeface="Calibri"/>
            </a:endParaRPr>
          </a:p>
          <a:p>
            <a:pPr marL="241300" marR="2312035">
              <a:lnSpc>
                <a:spcPct val="100000"/>
              </a:lnSpc>
            </a:pPr>
            <a:r>
              <a:rPr dirty="0" sz="2000" b="1">
                <a:solidFill>
                  <a:srgbClr val="808080"/>
                </a:solidFill>
                <a:latin typeface="Calibri"/>
                <a:cs typeface="Calibri"/>
              </a:rPr>
              <a:t>// </a:t>
            </a:r>
            <a:r>
              <a:rPr dirty="0" sz="2000" spc="-15" b="1">
                <a:solidFill>
                  <a:srgbClr val="808080"/>
                </a:solidFill>
                <a:latin typeface="Calibri"/>
                <a:cs typeface="Calibri"/>
              </a:rPr>
              <a:t>Create </a:t>
            </a:r>
            <a:r>
              <a:rPr dirty="0" sz="2000" b="1">
                <a:solidFill>
                  <a:srgbClr val="808080"/>
                </a:solidFill>
                <a:latin typeface="Calibri"/>
                <a:cs typeface="Calibri"/>
              </a:rPr>
              <a:t>a </a:t>
            </a:r>
            <a:r>
              <a:rPr dirty="0" sz="2000" spc="-5" b="1">
                <a:solidFill>
                  <a:srgbClr val="808080"/>
                </a:solidFill>
                <a:latin typeface="Calibri"/>
                <a:cs typeface="Calibri"/>
              </a:rPr>
              <a:t>pane </a:t>
            </a:r>
            <a:r>
              <a:rPr dirty="0" sz="2000" spc="-15" b="1">
                <a:solidFill>
                  <a:srgbClr val="808080"/>
                </a:solidFill>
                <a:latin typeface="Calibri"/>
                <a:cs typeface="Calibri"/>
              </a:rPr>
              <a:t>to </a:t>
            </a:r>
            <a:r>
              <a:rPr dirty="0" sz="2000" spc="-5" b="1">
                <a:solidFill>
                  <a:srgbClr val="808080"/>
                </a:solidFill>
                <a:latin typeface="Calibri"/>
                <a:cs typeface="Calibri"/>
              </a:rPr>
              <a:t>hold the </a:t>
            </a:r>
            <a:r>
              <a:rPr dirty="0" sz="2000" spc="-10" b="1">
                <a:solidFill>
                  <a:srgbClr val="808080"/>
                </a:solidFill>
                <a:latin typeface="Calibri"/>
                <a:cs typeface="Calibri"/>
              </a:rPr>
              <a:t>circle </a:t>
            </a:r>
            <a:r>
              <a:rPr dirty="0" sz="2000" spc="-440" b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2000" spc="-15" b="1">
                <a:latin typeface="Calibri"/>
                <a:cs typeface="Calibri"/>
              </a:rPr>
              <a:t>Pane</a:t>
            </a:r>
            <a:r>
              <a:rPr dirty="0" sz="2000" spc="-5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pane</a:t>
            </a:r>
            <a:r>
              <a:rPr dirty="0" sz="2000" spc="-5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=</a:t>
            </a:r>
            <a:r>
              <a:rPr dirty="0" sz="2000" spc="-5" b="1">
                <a:latin typeface="Calibri"/>
                <a:cs typeface="Calibri"/>
              </a:rPr>
              <a:t> </a:t>
            </a:r>
            <a:r>
              <a:rPr dirty="0" sz="2000" spc="-5" b="1">
                <a:solidFill>
                  <a:srgbClr val="CC7832"/>
                </a:solidFill>
                <a:latin typeface="Calibri"/>
                <a:cs typeface="Calibri"/>
              </a:rPr>
              <a:t>new</a:t>
            </a:r>
            <a:r>
              <a:rPr dirty="0" sz="2000" spc="-15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000" spc="-10" b="1">
                <a:latin typeface="Calibri"/>
                <a:cs typeface="Calibri"/>
              </a:rPr>
              <a:t>StackPane()</a:t>
            </a:r>
            <a:r>
              <a:rPr dirty="0" sz="2000" spc="-10" b="1">
                <a:solidFill>
                  <a:srgbClr val="CC7832"/>
                </a:solidFill>
                <a:latin typeface="Calibri"/>
                <a:cs typeface="Calibri"/>
              </a:rPr>
              <a:t>;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950">
              <a:latin typeface="Calibri"/>
              <a:cs typeface="Calibri"/>
            </a:endParaRPr>
          </a:p>
          <a:p>
            <a:pPr marL="241300" marR="1503045">
              <a:lnSpc>
                <a:spcPct val="100000"/>
              </a:lnSpc>
              <a:spcBef>
                <a:spcPts val="5"/>
              </a:spcBef>
            </a:pPr>
            <a:r>
              <a:rPr dirty="0" sz="2000" b="1">
                <a:solidFill>
                  <a:srgbClr val="808080"/>
                </a:solidFill>
                <a:latin typeface="Calibri"/>
                <a:cs typeface="Calibri"/>
              </a:rPr>
              <a:t>// </a:t>
            </a:r>
            <a:r>
              <a:rPr dirty="0" sz="2000" spc="-15" b="1">
                <a:solidFill>
                  <a:srgbClr val="808080"/>
                </a:solidFill>
                <a:latin typeface="Calibri"/>
                <a:cs typeface="Calibri"/>
              </a:rPr>
              <a:t>Create </a:t>
            </a:r>
            <a:r>
              <a:rPr dirty="0" sz="2000" b="1">
                <a:solidFill>
                  <a:srgbClr val="808080"/>
                </a:solidFill>
                <a:latin typeface="Calibri"/>
                <a:cs typeface="Calibri"/>
              </a:rPr>
              <a:t>a </a:t>
            </a:r>
            <a:r>
              <a:rPr dirty="0" sz="2000" spc="-10" b="1">
                <a:solidFill>
                  <a:srgbClr val="808080"/>
                </a:solidFill>
                <a:latin typeface="Calibri"/>
                <a:cs typeface="Calibri"/>
              </a:rPr>
              <a:t>circle </a:t>
            </a:r>
            <a:r>
              <a:rPr dirty="0" sz="2000" spc="-5" b="1">
                <a:solidFill>
                  <a:srgbClr val="808080"/>
                </a:solidFill>
                <a:latin typeface="Calibri"/>
                <a:cs typeface="Calibri"/>
              </a:rPr>
              <a:t>and set its properties </a:t>
            </a:r>
            <a:r>
              <a:rPr dirty="0" sz="2000" b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2000" spc="-10" b="1">
                <a:latin typeface="Calibri"/>
                <a:cs typeface="Calibri"/>
              </a:rPr>
              <a:t>Circle</a:t>
            </a:r>
            <a:r>
              <a:rPr dirty="0" sz="2000" spc="-5" b="1">
                <a:latin typeface="Calibri"/>
                <a:cs typeface="Calibri"/>
              </a:rPr>
              <a:t> </a:t>
            </a:r>
            <a:r>
              <a:rPr dirty="0" sz="2000" spc="-10" b="1">
                <a:latin typeface="Calibri"/>
                <a:cs typeface="Calibri"/>
              </a:rPr>
              <a:t>circle</a:t>
            </a:r>
            <a:r>
              <a:rPr dirty="0" sz="2000" b="1">
                <a:latin typeface="Calibri"/>
                <a:cs typeface="Calibri"/>
              </a:rPr>
              <a:t> =</a:t>
            </a:r>
            <a:r>
              <a:rPr dirty="0" sz="2000" spc="-5" b="1">
                <a:latin typeface="Calibri"/>
                <a:cs typeface="Calibri"/>
              </a:rPr>
              <a:t> </a:t>
            </a:r>
            <a:r>
              <a:rPr dirty="0" sz="2000" spc="-5" b="1">
                <a:solidFill>
                  <a:srgbClr val="CC7832"/>
                </a:solidFill>
                <a:latin typeface="Calibri"/>
                <a:cs typeface="Calibri"/>
              </a:rPr>
              <a:t>new</a:t>
            </a:r>
            <a:r>
              <a:rPr dirty="0" sz="2000" spc="-10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000" spc="-5" b="1">
                <a:latin typeface="Calibri"/>
                <a:cs typeface="Calibri"/>
              </a:rPr>
              <a:t>Circle()</a:t>
            </a:r>
            <a:r>
              <a:rPr dirty="0" sz="2000" spc="-5" b="1">
                <a:solidFill>
                  <a:srgbClr val="CC7832"/>
                </a:solidFill>
                <a:latin typeface="Calibri"/>
                <a:cs typeface="Calibri"/>
              </a:rPr>
              <a:t>; </a:t>
            </a:r>
            <a:r>
              <a:rPr dirty="0" sz="2000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000" spc="-5" b="1">
                <a:latin typeface="Calibri"/>
                <a:cs typeface="Calibri"/>
              </a:rPr>
              <a:t>circle.setRadius(</a:t>
            </a:r>
            <a:r>
              <a:rPr dirty="0" sz="2000" spc="-5" b="1">
                <a:solidFill>
                  <a:srgbClr val="6897BB"/>
                </a:solidFill>
                <a:latin typeface="Calibri"/>
                <a:cs typeface="Calibri"/>
              </a:rPr>
              <a:t>50</a:t>
            </a:r>
            <a:r>
              <a:rPr dirty="0" sz="2000" spc="-5" b="1">
                <a:latin typeface="Calibri"/>
                <a:cs typeface="Calibri"/>
              </a:rPr>
              <a:t>)</a:t>
            </a:r>
            <a:r>
              <a:rPr dirty="0" sz="2000" spc="-5" b="1">
                <a:solidFill>
                  <a:srgbClr val="CC7832"/>
                </a:solidFill>
                <a:latin typeface="Calibri"/>
                <a:cs typeface="Calibri"/>
              </a:rPr>
              <a:t>; </a:t>
            </a:r>
            <a:r>
              <a:rPr dirty="0" sz="2000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000" spc="-15" b="1">
                <a:latin typeface="Calibri"/>
                <a:cs typeface="Calibri"/>
              </a:rPr>
              <a:t>circle.setStroke(Color.</a:t>
            </a:r>
            <a:r>
              <a:rPr dirty="0" sz="2000" spc="-15" b="1" i="1">
                <a:solidFill>
                  <a:srgbClr val="9876AA"/>
                </a:solidFill>
                <a:latin typeface="Calibri"/>
                <a:cs typeface="Calibri"/>
              </a:rPr>
              <a:t>BLACK</a:t>
            </a:r>
            <a:r>
              <a:rPr dirty="0" sz="2000" spc="-15" b="1">
                <a:latin typeface="Calibri"/>
                <a:cs typeface="Calibri"/>
              </a:rPr>
              <a:t>)</a:t>
            </a:r>
            <a:r>
              <a:rPr dirty="0" sz="2000" spc="-15" b="1">
                <a:solidFill>
                  <a:srgbClr val="CC7832"/>
                </a:solidFill>
                <a:latin typeface="Calibri"/>
                <a:cs typeface="Calibri"/>
              </a:rPr>
              <a:t>; </a:t>
            </a:r>
            <a:r>
              <a:rPr dirty="0" sz="2000" spc="-10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000" spc="-10" b="1">
                <a:latin typeface="Calibri"/>
                <a:cs typeface="Calibri"/>
              </a:rPr>
              <a:t>circle.setFill(</a:t>
            </a:r>
            <a:r>
              <a:rPr dirty="0" sz="2000" spc="-10" b="1">
                <a:solidFill>
                  <a:srgbClr val="CC7832"/>
                </a:solidFill>
                <a:latin typeface="Calibri"/>
                <a:cs typeface="Calibri"/>
              </a:rPr>
              <a:t>new</a:t>
            </a:r>
            <a:r>
              <a:rPr dirty="0" sz="2000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000" spc="-5" b="1">
                <a:latin typeface="Calibri"/>
                <a:cs typeface="Calibri"/>
              </a:rPr>
              <a:t>Color(</a:t>
            </a:r>
            <a:r>
              <a:rPr dirty="0" sz="2000" spc="-5" b="1">
                <a:solidFill>
                  <a:srgbClr val="6897BB"/>
                </a:solidFill>
                <a:latin typeface="Calibri"/>
                <a:cs typeface="Calibri"/>
              </a:rPr>
              <a:t>0.5</a:t>
            </a:r>
            <a:r>
              <a:rPr dirty="0" sz="2000" spc="-5" b="1">
                <a:solidFill>
                  <a:srgbClr val="CC7832"/>
                </a:solidFill>
                <a:latin typeface="Calibri"/>
                <a:cs typeface="Calibri"/>
              </a:rPr>
              <a:t>,</a:t>
            </a:r>
            <a:r>
              <a:rPr dirty="0" sz="2000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000" spc="-5" b="1">
                <a:solidFill>
                  <a:srgbClr val="6897BB"/>
                </a:solidFill>
                <a:latin typeface="Calibri"/>
                <a:cs typeface="Calibri"/>
              </a:rPr>
              <a:t>0.5</a:t>
            </a:r>
            <a:r>
              <a:rPr dirty="0" sz="2000" spc="-5" b="1">
                <a:solidFill>
                  <a:srgbClr val="CC7832"/>
                </a:solidFill>
                <a:latin typeface="Calibri"/>
                <a:cs typeface="Calibri"/>
              </a:rPr>
              <a:t>,</a:t>
            </a:r>
            <a:r>
              <a:rPr dirty="0" sz="2000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000" spc="-5" b="1">
                <a:solidFill>
                  <a:srgbClr val="6897BB"/>
                </a:solidFill>
                <a:latin typeface="Calibri"/>
                <a:cs typeface="Calibri"/>
              </a:rPr>
              <a:t>0.5</a:t>
            </a:r>
            <a:r>
              <a:rPr dirty="0" sz="2000" spc="-5" b="1">
                <a:solidFill>
                  <a:srgbClr val="CC7832"/>
                </a:solidFill>
                <a:latin typeface="Calibri"/>
                <a:cs typeface="Calibri"/>
              </a:rPr>
              <a:t>,</a:t>
            </a:r>
            <a:r>
              <a:rPr dirty="0" sz="2000" spc="5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000" spc="-5" b="1">
                <a:solidFill>
                  <a:srgbClr val="6897BB"/>
                </a:solidFill>
                <a:latin typeface="Calibri"/>
                <a:cs typeface="Calibri"/>
              </a:rPr>
              <a:t>0.1</a:t>
            </a:r>
            <a:r>
              <a:rPr dirty="0" sz="2000" spc="-5" b="1">
                <a:latin typeface="Calibri"/>
                <a:cs typeface="Calibri"/>
              </a:rPr>
              <a:t>))</a:t>
            </a:r>
            <a:r>
              <a:rPr dirty="0" sz="2000" spc="-5" b="1">
                <a:solidFill>
                  <a:srgbClr val="CC7832"/>
                </a:solidFill>
                <a:latin typeface="Calibri"/>
                <a:cs typeface="Calibri"/>
              </a:rPr>
              <a:t>;</a:t>
            </a:r>
            <a:endParaRPr sz="2000">
              <a:latin typeface="Calibri"/>
              <a:cs typeface="Calibri"/>
            </a:endParaRPr>
          </a:p>
          <a:p>
            <a:pPr marL="241300">
              <a:lnSpc>
                <a:spcPct val="100000"/>
              </a:lnSpc>
            </a:pPr>
            <a:r>
              <a:rPr dirty="0" sz="2000" spc="-5" b="1">
                <a:latin typeface="Calibri"/>
                <a:cs typeface="Calibri"/>
              </a:rPr>
              <a:t>pane.getChildren().add(circle)</a:t>
            </a:r>
            <a:r>
              <a:rPr dirty="0" sz="2000" spc="-5" b="1">
                <a:solidFill>
                  <a:srgbClr val="CC7832"/>
                </a:solidFill>
                <a:latin typeface="Calibri"/>
                <a:cs typeface="Calibri"/>
              </a:rPr>
              <a:t>;</a:t>
            </a:r>
            <a:r>
              <a:rPr dirty="0" sz="2000" spc="-10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000" b="1">
                <a:solidFill>
                  <a:srgbClr val="808080"/>
                </a:solidFill>
                <a:latin typeface="Calibri"/>
                <a:cs typeface="Calibri"/>
              </a:rPr>
              <a:t>// Add</a:t>
            </a:r>
            <a:r>
              <a:rPr dirty="0" sz="2000" spc="-5" b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2000" spc="-10" b="1">
                <a:solidFill>
                  <a:srgbClr val="808080"/>
                </a:solidFill>
                <a:latin typeface="Calibri"/>
                <a:cs typeface="Calibri"/>
              </a:rPr>
              <a:t>circle</a:t>
            </a:r>
            <a:r>
              <a:rPr dirty="0" sz="2000" b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2000" spc="-15" b="1">
                <a:solidFill>
                  <a:srgbClr val="808080"/>
                </a:solidFill>
                <a:latin typeface="Calibri"/>
                <a:cs typeface="Calibri"/>
              </a:rPr>
              <a:t>to</a:t>
            </a:r>
            <a:r>
              <a:rPr dirty="0" sz="2000" spc="-5" b="1">
                <a:solidFill>
                  <a:srgbClr val="808080"/>
                </a:solidFill>
                <a:latin typeface="Calibri"/>
                <a:cs typeface="Calibri"/>
              </a:rPr>
              <a:t> the</a:t>
            </a:r>
            <a:r>
              <a:rPr dirty="0" sz="2000" b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2000" spc="-5" b="1">
                <a:solidFill>
                  <a:srgbClr val="808080"/>
                </a:solidFill>
                <a:latin typeface="Calibri"/>
                <a:cs typeface="Calibri"/>
              </a:rPr>
              <a:t>pane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07340" y="4290060"/>
            <a:ext cx="4031615" cy="1549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tabLst>
                <a:tab pos="2430780" algn="l"/>
                <a:tab pos="3458210" algn="l"/>
              </a:tabLst>
            </a:pPr>
            <a:r>
              <a:rPr dirty="0" sz="2000" b="1">
                <a:solidFill>
                  <a:srgbClr val="808080"/>
                </a:solidFill>
                <a:latin typeface="Calibri"/>
                <a:cs typeface="Calibri"/>
              </a:rPr>
              <a:t>// </a:t>
            </a:r>
            <a:r>
              <a:rPr dirty="0" sz="2000" spc="-15" b="1">
                <a:solidFill>
                  <a:srgbClr val="808080"/>
                </a:solidFill>
                <a:latin typeface="Calibri"/>
                <a:cs typeface="Calibri"/>
              </a:rPr>
              <a:t>Create </a:t>
            </a:r>
            <a:r>
              <a:rPr dirty="0" sz="2000" b="1">
                <a:solidFill>
                  <a:srgbClr val="808080"/>
                </a:solidFill>
                <a:latin typeface="Calibri"/>
                <a:cs typeface="Calibri"/>
              </a:rPr>
              <a:t>a </a:t>
            </a:r>
            <a:r>
              <a:rPr dirty="0" sz="2000" spc="-5" b="1">
                <a:solidFill>
                  <a:srgbClr val="808080"/>
                </a:solidFill>
                <a:latin typeface="Calibri"/>
                <a:cs typeface="Calibri"/>
              </a:rPr>
              <a:t>label and set its properties </a:t>
            </a:r>
            <a:r>
              <a:rPr dirty="0" sz="2000" spc="-440" b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Label</a:t>
            </a:r>
            <a:r>
              <a:rPr dirty="0" sz="2000" spc="-10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label</a:t>
            </a:r>
            <a:r>
              <a:rPr dirty="0" sz="2000" spc="-10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=</a:t>
            </a:r>
            <a:r>
              <a:rPr dirty="0" sz="2000" spc="5" b="1">
                <a:latin typeface="Calibri"/>
                <a:cs typeface="Calibri"/>
              </a:rPr>
              <a:t> </a:t>
            </a:r>
            <a:r>
              <a:rPr dirty="0" sz="2000" spc="-5" b="1">
                <a:solidFill>
                  <a:srgbClr val="CC7832"/>
                </a:solidFill>
                <a:latin typeface="Calibri"/>
                <a:cs typeface="Calibri"/>
              </a:rPr>
              <a:t>new</a:t>
            </a:r>
            <a:r>
              <a:rPr dirty="0" sz="2000" spc="-10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Label(	)</a:t>
            </a:r>
            <a:r>
              <a:rPr dirty="0" sz="2000" b="1">
                <a:solidFill>
                  <a:srgbClr val="CC7832"/>
                </a:solidFill>
                <a:latin typeface="Calibri"/>
                <a:cs typeface="Calibri"/>
              </a:rPr>
              <a:t>; </a:t>
            </a:r>
            <a:r>
              <a:rPr dirty="0" sz="2000" spc="5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000" spc="-10" b="1">
                <a:latin typeface="Calibri"/>
                <a:cs typeface="Calibri"/>
              </a:rPr>
              <a:t>label.setFont(	</a:t>
            </a:r>
            <a:r>
              <a:rPr dirty="0" sz="2000" b="1">
                <a:latin typeface="Calibri"/>
                <a:cs typeface="Calibri"/>
              </a:rPr>
              <a:t>(</a:t>
            </a:r>
            <a:endParaRPr sz="2000">
              <a:latin typeface="Calibri"/>
              <a:cs typeface="Calibri"/>
            </a:endParaRPr>
          </a:p>
          <a:p>
            <a:pPr marL="12700" marR="212090" indent="457200">
              <a:lnSpc>
                <a:spcPct val="100000"/>
              </a:lnSpc>
              <a:tabLst>
                <a:tab pos="2343150" algn="l"/>
              </a:tabLst>
            </a:pPr>
            <a:r>
              <a:rPr dirty="0" sz="2000" spc="-15" b="1">
                <a:latin typeface="Calibri"/>
                <a:cs typeface="Calibri"/>
              </a:rPr>
              <a:t>FontWeight.	</a:t>
            </a:r>
            <a:r>
              <a:rPr dirty="0" sz="2000" b="1">
                <a:solidFill>
                  <a:srgbClr val="CC7832"/>
                </a:solidFill>
                <a:latin typeface="Calibri"/>
                <a:cs typeface="Calibri"/>
              </a:rPr>
              <a:t>,</a:t>
            </a:r>
            <a:r>
              <a:rPr dirty="0" sz="2000" spc="-70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000" spc="-15" b="1">
                <a:latin typeface="Calibri"/>
                <a:cs typeface="Calibri"/>
              </a:rPr>
              <a:t>FontPosture. </a:t>
            </a:r>
            <a:r>
              <a:rPr dirty="0" sz="2000" spc="-440" b="1">
                <a:latin typeface="Calibri"/>
                <a:cs typeface="Calibri"/>
              </a:rPr>
              <a:t> </a:t>
            </a:r>
            <a:r>
              <a:rPr dirty="0" sz="2000" spc="-5" b="1">
                <a:latin typeface="Calibri"/>
                <a:cs typeface="Calibri"/>
              </a:rPr>
              <a:t>pane.getChildren().add(label)</a:t>
            </a:r>
            <a:r>
              <a:rPr dirty="0" sz="2000" spc="-5" b="1">
                <a:solidFill>
                  <a:srgbClr val="CC7832"/>
                </a:solidFill>
                <a:latin typeface="Calibri"/>
                <a:cs typeface="Calibri"/>
              </a:rPr>
              <a:t>;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743767" y="4899660"/>
            <a:ext cx="633730" cy="635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R="38735">
              <a:lnSpc>
                <a:spcPct val="100000"/>
              </a:lnSpc>
              <a:spcBef>
                <a:spcPts val="100"/>
              </a:spcBef>
            </a:pPr>
            <a:r>
              <a:rPr dirty="0" sz="2000" b="1">
                <a:solidFill>
                  <a:srgbClr val="CC7832"/>
                </a:solidFill>
                <a:latin typeface="Calibri"/>
                <a:cs typeface="Calibri"/>
              </a:rPr>
              <a:t>,</a:t>
            </a:r>
            <a:endParaRPr sz="20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dirty="0" sz="2000" b="1">
                <a:solidFill>
                  <a:srgbClr val="CC7832"/>
                </a:solidFill>
                <a:latin typeface="Calibri"/>
                <a:cs typeface="Calibri"/>
              </a:rPr>
              <a:t>,</a:t>
            </a:r>
            <a:r>
              <a:rPr dirty="0" sz="2000" spc="-70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000" spc="-5" b="1">
                <a:solidFill>
                  <a:srgbClr val="6897BB"/>
                </a:solidFill>
                <a:latin typeface="Calibri"/>
                <a:cs typeface="Calibri"/>
              </a:rPr>
              <a:t>20</a:t>
            </a:r>
            <a:r>
              <a:rPr dirty="0" sz="2000" spc="-5" b="1">
                <a:latin typeface="Calibri"/>
                <a:cs typeface="Calibri"/>
              </a:rPr>
              <a:t>))</a:t>
            </a:r>
            <a:r>
              <a:rPr dirty="0" sz="2000" spc="-5" b="1">
                <a:solidFill>
                  <a:srgbClr val="CC7832"/>
                </a:solidFill>
                <a:latin typeface="Calibri"/>
                <a:cs typeface="Calibri"/>
              </a:rPr>
              <a:t>;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FontDemo</a:t>
            </a:r>
          </a:p>
        </p:txBody>
      </p:sp>
      <p:sp>
        <p:nvSpPr>
          <p:cNvPr id="3" name="object 3"/>
          <p:cNvSpPr/>
          <p:nvPr/>
        </p:nvSpPr>
        <p:spPr>
          <a:xfrm>
            <a:off x="2146998" y="3402037"/>
            <a:ext cx="2387600" cy="304800"/>
          </a:xfrm>
          <a:custGeom>
            <a:avLst/>
            <a:gdLst/>
            <a:ahLst/>
            <a:cxnLst/>
            <a:rect l="l" t="t" r="r" b="b"/>
            <a:pathLst>
              <a:path w="2387600" h="304800">
                <a:moveTo>
                  <a:pt x="1087424" y="0"/>
                </a:moveTo>
                <a:lnTo>
                  <a:pt x="965200" y="0"/>
                </a:lnTo>
                <a:lnTo>
                  <a:pt x="639762" y="0"/>
                </a:lnTo>
                <a:lnTo>
                  <a:pt x="0" y="0"/>
                </a:lnTo>
                <a:lnTo>
                  <a:pt x="0" y="304800"/>
                </a:lnTo>
                <a:lnTo>
                  <a:pt x="639762" y="304800"/>
                </a:lnTo>
                <a:lnTo>
                  <a:pt x="965200" y="304800"/>
                </a:lnTo>
                <a:lnTo>
                  <a:pt x="1087424" y="304800"/>
                </a:lnTo>
                <a:lnTo>
                  <a:pt x="1087424" y="0"/>
                </a:lnTo>
                <a:close/>
              </a:path>
              <a:path w="2387600" h="304800">
                <a:moveTo>
                  <a:pt x="1535099" y="0"/>
                </a:moveTo>
                <a:lnTo>
                  <a:pt x="1412875" y="0"/>
                </a:lnTo>
                <a:lnTo>
                  <a:pt x="1087437" y="0"/>
                </a:lnTo>
                <a:lnTo>
                  <a:pt x="1087437" y="304800"/>
                </a:lnTo>
                <a:lnTo>
                  <a:pt x="1412875" y="304800"/>
                </a:lnTo>
                <a:lnTo>
                  <a:pt x="1535099" y="304800"/>
                </a:lnTo>
                <a:lnTo>
                  <a:pt x="1535099" y="0"/>
                </a:lnTo>
                <a:close/>
              </a:path>
              <a:path w="2387600" h="304800">
                <a:moveTo>
                  <a:pt x="1982774" y="0"/>
                </a:moveTo>
                <a:lnTo>
                  <a:pt x="1860550" y="0"/>
                </a:lnTo>
                <a:lnTo>
                  <a:pt x="1535112" y="0"/>
                </a:lnTo>
                <a:lnTo>
                  <a:pt x="1535112" y="304800"/>
                </a:lnTo>
                <a:lnTo>
                  <a:pt x="1860550" y="304800"/>
                </a:lnTo>
                <a:lnTo>
                  <a:pt x="1982774" y="304800"/>
                </a:lnTo>
                <a:lnTo>
                  <a:pt x="1982774" y="0"/>
                </a:lnTo>
                <a:close/>
              </a:path>
              <a:path w="2387600" h="304800">
                <a:moveTo>
                  <a:pt x="2387600" y="0"/>
                </a:moveTo>
                <a:lnTo>
                  <a:pt x="2308225" y="0"/>
                </a:lnTo>
                <a:lnTo>
                  <a:pt x="1982787" y="0"/>
                </a:lnTo>
                <a:lnTo>
                  <a:pt x="1982787" y="304800"/>
                </a:lnTo>
                <a:lnTo>
                  <a:pt x="2308225" y="304800"/>
                </a:lnTo>
                <a:lnTo>
                  <a:pt x="2387600" y="304800"/>
                </a:lnTo>
                <a:lnTo>
                  <a:pt x="238760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78739" y="937259"/>
            <a:ext cx="4067810" cy="635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2000" spc="-5" b="1">
                <a:solidFill>
                  <a:srgbClr val="CC7832"/>
                </a:solidFill>
                <a:latin typeface="Calibri"/>
                <a:cs typeface="Calibri"/>
              </a:rPr>
              <a:t>public</a:t>
            </a:r>
            <a:r>
              <a:rPr dirty="0" sz="2000" spc="-10" b="1">
                <a:solidFill>
                  <a:srgbClr val="CC7832"/>
                </a:solidFill>
                <a:latin typeface="Calibri"/>
                <a:cs typeface="Calibri"/>
              </a:rPr>
              <a:t> void</a:t>
            </a:r>
            <a:r>
              <a:rPr dirty="0" sz="2000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000" spc="-15" b="1">
                <a:solidFill>
                  <a:srgbClr val="FFC66D"/>
                </a:solidFill>
                <a:latin typeface="Calibri"/>
                <a:cs typeface="Calibri"/>
              </a:rPr>
              <a:t>start</a:t>
            </a:r>
            <a:r>
              <a:rPr dirty="0" sz="2000" spc="-15" b="1">
                <a:latin typeface="Calibri"/>
                <a:cs typeface="Calibri"/>
              </a:rPr>
              <a:t>(Stage</a:t>
            </a:r>
            <a:r>
              <a:rPr dirty="0" sz="2000" spc="-5" b="1">
                <a:latin typeface="Calibri"/>
                <a:cs typeface="Calibri"/>
              </a:rPr>
              <a:t> primaryStage) </a:t>
            </a:r>
            <a:r>
              <a:rPr dirty="0" sz="2000" b="1">
                <a:latin typeface="Calibri"/>
                <a:cs typeface="Calibri"/>
              </a:rPr>
              <a:t>{</a:t>
            </a:r>
            <a:endParaRPr sz="2000">
              <a:latin typeface="Calibri"/>
              <a:cs typeface="Calibri"/>
            </a:endParaRPr>
          </a:p>
          <a:p>
            <a:pPr algn="ctr" marR="22225">
              <a:lnSpc>
                <a:spcPct val="100000"/>
              </a:lnSpc>
            </a:pPr>
            <a:r>
              <a:rPr dirty="0" sz="2000" b="1">
                <a:solidFill>
                  <a:srgbClr val="808080"/>
                </a:solidFill>
                <a:latin typeface="Calibri"/>
                <a:cs typeface="Calibri"/>
              </a:rPr>
              <a:t>//</a:t>
            </a:r>
            <a:r>
              <a:rPr dirty="0" sz="2000" spc="-5" b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2000" spc="-15" b="1">
                <a:solidFill>
                  <a:srgbClr val="808080"/>
                </a:solidFill>
                <a:latin typeface="Calibri"/>
                <a:cs typeface="Calibri"/>
              </a:rPr>
              <a:t>Create</a:t>
            </a:r>
            <a:r>
              <a:rPr dirty="0" sz="2000" spc="-5" b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2000" b="1">
                <a:solidFill>
                  <a:srgbClr val="808080"/>
                </a:solidFill>
                <a:latin typeface="Calibri"/>
                <a:cs typeface="Calibri"/>
              </a:rPr>
              <a:t>a</a:t>
            </a:r>
            <a:r>
              <a:rPr dirty="0" sz="2000" spc="-10" b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2000" spc="-5" b="1">
                <a:solidFill>
                  <a:srgbClr val="808080"/>
                </a:solidFill>
                <a:latin typeface="Calibri"/>
                <a:cs typeface="Calibri"/>
              </a:rPr>
              <a:t>pane </a:t>
            </a:r>
            <a:r>
              <a:rPr dirty="0" sz="2000" spc="-15" b="1">
                <a:solidFill>
                  <a:srgbClr val="808080"/>
                </a:solidFill>
                <a:latin typeface="Calibri"/>
                <a:cs typeface="Calibri"/>
              </a:rPr>
              <a:t>to</a:t>
            </a:r>
            <a:r>
              <a:rPr dirty="0" sz="2000" spc="-10" b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2000" spc="-5" b="1">
                <a:solidFill>
                  <a:srgbClr val="808080"/>
                </a:solidFill>
                <a:latin typeface="Calibri"/>
                <a:cs typeface="Calibri"/>
              </a:rPr>
              <a:t>hold</a:t>
            </a:r>
            <a:r>
              <a:rPr dirty="0" sz="2000" spc="-10" b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2000" spc="-5" b="1">
                <a:solidFill>
                  <a:srgbClr val="808080"/>
                </a:solidFill>
                <a:latin typeface="Calibri"/>
                <a:cs typeface="Calibri"/>
              </a:rPr>
              <a:t>the </a:t>
            </a:r>
            <a:r>
              <a:rPr dirty="0" sz="2000" spc="-10" b="1">
                <a:solidFill>
                  <a:srgbClr val="808080"/>
                </a:solidFill>
                <a:latin typeface="Calibri"/>
                <a:cs typeface="Calibri"/>
              </a:rPr>
              <a:t>circle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07340" y="6131014"/>
            <a:ext cx="4384675" cy="335915"/>
          </a:xfrm>
          <a:prstGeom prst="rect">
            <a:avLst/>
          </a:prstGeom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2000" b="1">
                <a:solidFill>
                  <a:srgbClr val="808080"/>
                </a:solidFill>
                <a:latin typeface="Calibri"/>
                <a:cs typeface="Calibri"/>
              </a:rPr>
              <a:t>//</a:t>
            </a:r>
            <a:r>
              <a:rPr dirty="0" sz="2000" spc="-5" b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2000" spc="-15" b="1">
                <a:solidFill>
                  <a:srgbClr val="808080"/>
                </a:solidFill>
                <a:latin typeface="Calibri"/>
                <a:cs typeface="Calibri"/>
              </a:rPr>
              <a:t>Create</a:t>
            </a:r>
            <a:r>
              <a:rPr dirty="0" sz="2000" spc="-5" b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2000" b="1">
                <a:solidFill>
                  <a:srgbClr val="808080"/>
                </a:solidFill>
                <a:latin typeface="Calibri"/>
                <a:cs typeface="Calibri"/>
              </a:rPr>
              <a:t>a</a:t>
            </a:r>
            <a:r>
              <a:rPr dirty="0" sz="2000" spc="-10" b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2000" b="1">
                <a:solidFill>
                  <a:srgbClr val="808080"/>
                </a:solidFill>
                <a:latin typeface="Calibri"/>
                <a:cs typeface="Calibri"/>
              </a:rPr>
              <a:t>scene</a:t>
            </a:r>
            <a:r>
              <a:rPr dirty="0" sz="2000" spc="-5" b="1">
                <a:solidFill>
                  <a:srgbClr val="808080"/>
                </a:solidFill>
                <a:latin typeface="Calibri"/>
                <a:cs typeface="Calibri"/>
              </a:rPr>
              <a:t> and</a:t>
            </a:r>
            <a:r>
              <a:rPr dirty="0" sz="2000" spc="-10" b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2000" spc="-5" b="1">
                <a:solidFill>
                  <a:srgbClr val="808080"/>
                </a:solidFill>
                <a:latin typeface="Calibri"/>
                <a:cs typeface="Calibri"/>
              </a:rPr>
              <a:t>place it</a:t>
            </a:r>
            <a:r>
              <a:rPr dirty="0" sz="2000" spc="-15" b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2000" spc="-5" b="1">
                <a:solidFill>
                  <a:srgbClr val="808080"/>
                </a:solidFill>
                <a:latin typeface="Calibri"/>
                <a:cs typeface="Calibri"/>
              </a:rPr>
              <a:t>in</a:t>
            </a:r>
            <a:r>
              <a:rPr dirty="0" sz="2000" spc="-10" b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2000" spc="-5" b="1">
                <a:solidFill>
                  <a:srgbClr val="808080"/>
                </a:solidFill>
                <a:latin typeface="Calibri"/>
                <a:cs typeface="Calibri"/>
              </a:rPr>
              <a:t>the </a:t>
            </a:r>
            <a:r>
              <a:rPr dirty="0" sz="2000" spc="-15" b="1">
                <a:solidFill>
                  <a:srgbClr val="808080"/>
                </a:solidFill>
                <a:latin typeface="Calibri"/>
                <a:cs typeface="Calibri"/>
              </a:rPr>
              <a:t>stage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8739" y="6435814"/>
            <a:ext cx="113030" cy="335915"/>
          </a:xfrm>
          <a:prstGeom prst="rect">
            <a:avLst/>
          </a:prstGeom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2000" b="1">
                <a:latin typeface="Calibri"/>
                <a:cs typeface="Calibri"/>
              </a:rPr>
              <a:t>}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0">
              <a:lnSpc>
                <a:spcPts val="1630"/>
              </a:lnSpc>
            </a:pPr>
            <a:fld id="{81D60167-4931-47E6-BA6A-407CBD079E47}" type="slidenum">
              <a:rPr dirty="0"/>
              <a:t>31</a:t>
            </a:fld>
          </a:p>
        </p:txBody>
      </p:sp>
      <p:sp>
        <p:nvSpPr>
          <p:cNvPr id="5" name="object 5"/>
          <p:cNvSpPr txBox="1"/>
          <p:nvPr/>
        </p:nvSpPr>
        <p:spPr>
          <a:xfrm>
            <a:off x="320040" y="1573231"/>
            <a:ext cx="3177540" cy="304800"/>
          </a:xfrm>
          <a:prstGeom prst="rect">
            <a:avLst/>
          </a:prstGeom>
          <a:solidFill>
            <a:srgbClr val="FFFF00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290"/>
              </a:lnSpc>
            </a:pPr>
            <a:r>
              <a:rPr dirty="0" sz="2000" spc="-15" b="1">
                <a:latin typeface="Calibri"/>
                <a:cs typeface="Calibri"/>
              </a:rPr>
              <a:t>Pane</a:t>
            </a:r>
            <a:r>
              <a:rPr dirty="0" sz="2000" spc="-10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pane</a:t>
            </a:r>
            <a:r>
              <a:rPr dirty="0" sz="2000" spc="-5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=</a:t>
            </a:r>
            <a:r>
              <a:rPr dirty="0" sz="2000" spc="-15" b="1">
                <a:latin typeface="Calibri"/>
                <a:cs typeface="Calibri"/>
              </a:rPr>
              <a:t> </a:t>
            </a:r>
            <a:r>
              <a:rPr dirty="0" sz="2000" spc="-5" b="1">
                <a:solidFill>
                  <a:srgbClr val="CC7832"/>
                </a:solidFill>
                <a:latin typeface="Calibri"/>
                <a:cs typeface="Calibri"/>
              </a:rPr>
              <a:t>new</a:t>
            </a:r>
            <a:r>
              <a:rPr dirty="0" sz="2000" spc="-15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000" spc="-10" b="1">
                <a:latin typeface="Calibri"/>
                <a:cs typeface="Calibri"/>
              </a:rPr>
              <a:t>StackPane()</a:t>
            </a:r>
            <a:r>
              <a:rPr dirty="0" sz="2000" spc="-10" b="1">
                <a:solidFill>
                  <a:srgbClr val="CC7832"/>
                </a:solidFill>
                <a:latin typeface="Calibri"/>
                <a:cs typeface="Calibri"/>
              </a:rPr>
              <a:t>;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07340" y="2156459"/>
            <a:ext cx="4069079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b="1">
                <a:solidFill>
                  <a:srgbClr val="808080"/>
                </a:solidFill>
                <a:latin typeface="Calibri"/>
                <a:cs typeface="Calibri"/>
              </a:rPr>
              <a:t>//</a:t>
            </a:r>
            <a:r>
              <a:rPr dirty="0" sz="2000" spc="-10" b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2000" spc="-15" b="1">
                <a:solidFill>
                  <a:srgbClr val="808080"/>
                </a:solidFill>
                <a:latin typeface="Calibri"/>
                <a:cs typeface="Calibri"/>
              </a:rPr>
              <a:t>Create</a:t>
            </a:r>
            <a:r>
              <a:rPr dirty="0" sz="2000" spc="-5" b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2000" b="1">
                <a:solidFill>
                  <a:srgbClr val="808080"/>
                </a:solidFill>
                <a:latin typeface="Calibri"/>
                <a:cs typeface="Calibri"/>
              </a:rPr>
              <a:t>a</a:t>
            </a:r>
            <a:r>
              <a:rPr dirty="0" sz="2000" spc="-10" b="1">
                <a:solidFill>
                  <a:srgbClr val="808080"/>
                </a:solidFill>
                <a:latin typeface="Calibri"/>
                <a:cs typeface="Calibri"/>
              </a:rPr>
              <a:t> circle</a:t>
            </a:r>
            <a:r>
              <a:rPr dirty="0" sz="2000" spc="-5" b="1">
                <a:solidFill>
                  <a:srgbClr val="808080"/>
                </a:solidFill>
                <a:latin typeface="Calibri"/>
                <a:cs typeface="Calibri"/>
              </a:rPr>
              <a:t> and</a:t>
            </a:r>
            <a:r>
              <a:rPr dirty="0" sz="2000" spc="-15" b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2000" spc="-5" b="1">
                <a:solidFill>
                  <a:srgbClr val="808080"/>
                </a:solidFill>
                <a:latin typeface="Calibri"/>
                <a:cs typeface="Calibri"/>
              </a:rPr>
              <a:t>set</a:t>
            </a:r>
            <a:r>
              <a:rPr dirty="0" sz="2000" spc="-15" b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2000" spc="-5" b="1">
                <a:solidFill>
                  <a:srgbClr val="808080"/>
                </a:solidFill>
                <a:latin typeface="Calibri"/>
                <a:cs typeface="Calibri"/>
              </a:rPr>
              <a:t>its properties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62890" y="2487631"/>
            <a:ext cx="2820035" cy="304800"/>
          </a:xfrm>
          <a:prstGeom prst="rect">
            <a:avLst/>
          </a:prstGeom>
          <a:solidFill>
            <a:srgbClr val="FFFF00"/>
          </a:solidFill>
        </p:spPr>
        <p:txBody>
          <a:bodyPr wrap="square" lIns="0" tIns="0" rIns="0" bIns="0" rtlCol="0" vert="horz">
            <a:spAutoFit/>
          </a:bodyPr>
          <a:lstStyle/>
          <a:p>
            <a:pPr marL="57150">
              <a:lnSpc>
                <a:spcPts val="2290"/>
              </a:lnSpc>
            </a:pPr>
            <a:r>
              <a:rPr dirty="0" sz="2000" spc="-10" b="1">
                <a:latin typeface="Calibri"/>
                <a:cs typeface="Calibri"/>
              </a:rPr>
              <a:t>Circle</a:t>
            </a:r>
            <a:r>
              <a:rPr dirty="0" sz="2000" spc="-15" b="1">
                <a:latin typeface="Calibri"/>
                <a:cs typeface="Calibri"/>
              </a:rPr>
              <a:t> </a:t>
            </a:r>
            <a:r>
              <a:rPr dirty="0" sz="2000" spc="-10" b="1">
                <a:latin typeface="Calibri"/>
                <a:cs typeface="Calibri"/>
              </a:rPr>
              <a:t>circle</a:t>
            </a:r>
            <a:r>
              <a:rPr dirty="0" sz="2000" spc="-15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=</a:t>
            </a:r>
            <a:r>
              <a:rPr dirty="0" sz="2000" spc="-15" b="1">
                <a:latin typeface="Calibri"/>
                <a:cs typeface="Calibri"/>
              </a:rPr>
              <a:t> </a:t>
            </a:r>
            <a:r>
              <a:rPr dirty="0" sz="2000" spc="-5" b="1">
                <a:solidFill>
                  <a:srgbClr val="CC7832"/>
                </a:solidFill>
                <a:latin typeface="Calibri"/>
                <a:cs typeface="Calibri"/>
              </a:rPr>
              <a:t>new</a:t>
            </a:r>
            <a:r>
              <a:rPr dirty="0" sz="2000" spc="-25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000" spc="-5" b="1">
                <a:latin typeface="Calibri"/>
                <a:cs typeface="Calibri"/>
              </a:rPr>
              <a:t>Circle()</a:t>
            </a:r>
            <a:r>
              <a:rPr dirty="0" sz="2000" spc="-5" b="1">
                <a:solidFill>
                  <a:srgbClr val="CC7832"/>
                </a:solidFill>
                <a:latin typeface="Calibri"/>
                <a:cs typeface="Calibri"/>
              </a:rPr>
              <a:t>;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07340" y="2766059"/>
            <a:ext cx="5887720" cy="1854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1503045">
              <a:lnSpc>
                <a:spcPct val="100000"/>
              </a:lnSpc>
              <a:spcBef>
                <a:spcPts val="100"/>
              </a:spcBef>
            </a:pPr>
            <a:r>
              <a:rPr dirty="0" sz="2000" spc="-5" b="1">
                <a:latin typeface="Calibri"/>
                <a:cs typeface="Calibri"/>
              </a:rPr>
              <a:t>circle.setRadius(</a:t>
            </a:r>
            <a:r>
              <a:rPr dirty="0" sz="2000" spc="-5" b="1">
                <a:solidFill>
                  <a:srgbClr val="6897BB"/>
                </a:solidFill>
                <a:latin typeface="Calibri"/>
                <a:cs typeface="Calibri"/>
              </a:rPr>
              <a:t>50</a:t>
            </a:r>
            <a:r>
              <a:rPr dirty="0" sz="2000" spc="-5" b="1">
                <a:latin typeface="Calibri"/>
                <a:cs typeface="Calibri"/>
              </a:rPr>
              <a:t>)</a:t>
            </a:r>
            <a:r>
              <a:rPr dirty="0" sz="2000" spc="-5" b="1">
                <a:solidFill>
                  <a:srgbClr val="CC7832"/>
                </a:solidFill>
                <a:latin typeface="Calibri"/>
                <a:cs typeface="Calibri"/>
              </a:rPr>
              <a:t>; </a:t>
            </a:r>
            <a:r>
              <a:rPr dirty="0" sz="2000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000" spc="-15" b="1">
                <a:latin typeface="Calibri"/>
                <a:cs typeface="Calibri"/>
              </a:rPr>
              <a:t>circle.setStroke(Color.</a:t>
            </a:r>
            <a:r>
              <a:rPr dirty="0" sz="2000" spc="-15" b="1" i="1">
                <a:solidFill>
                  <a:srgbClr val="9876AA"/>
                </a:solidFill>
                <a:latin typeface="Calibri"/>
                <a:cs typeface="Calibri"/>
              </a:rPr>
              <a:t>BLACK</a:t>
            </a:r>
            <a:r>
              <a:rPr dirty="0" sz="2000" spc="-15" b="1">
                <a:latin typeface="Calibri"/>
                <a:cs typeface="Calibri"/>
              </a:rPr>
              <a:t>)</a:t>
            </a:r>
            <a:r>
              <a:rPr dirty="0" sz="2000" spc="-15" b="1">
                <a:solidFill>
                  <a:srgbClr val="CC7832"/>
                </a:solidFill>
                <a:latin typeface="Calibri"/>
                <a:cs typeface="Calibri"/>
              </a:rPr>
              <a:t>; </a:t>
            </a:r>
            <a:r>
              <a:rPr dirty="0" sz="2000" spc="-10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000" spc="-10" b="1">
                <a:latin typeface="Calibri"/>
                <a:cs typeface="Calibri"/>
              </a:rPr>
              <a:t>circle.setFill(</a:t>
            </a:r>
            <a:r>
              <a:rPr dirty="0" sz="2000" spc="-10" b="1">
                <a:solidFill>
                  <a:srgbClr val="CC7832"/>
                </a:solidFill>
                <a:latin typeface="Calibri"/>
                <a:cs typeface="Calibri"/>
              </a:rPr>
              <a:t>new</a:t>
            </a:r>
            <a:r>
              <a:rPr dirty="0" sz="2000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000" spc="-5" b="1">
                <a:latin typeface="Calibri"/>
                <a:cs typeface="Calibri"/>
              </a:rPr>
              <a:t>Color(</a:t>
            </a:r>
            <a:r>
              <a:rPr dirty="0" sz="2000" spc="-5" b="1">
                <a:solidFill>
                  <a:srgbClr val="6897BB"/>
                </a:solidFill>
                <a:latin typeface="Calibri"/>
                <a:cs typeface="Calibri"/>
              </a:rPr>
              <a:t>0.5</a:t>
            </a:r>
            <a:r>
              <a:rPr dirty="0" sz="2000" spc="-5" b="1">
                <a:solidFill>
                  <a:srgbClr val="CC7832"/>
                </a:solidFill>
                <a:latin typeface="Calibri"/>
                <a:cs typeface="Calibri"/>
              </a:rPr>
              <a:t>,</a:t>
            </a:r>
            <a:r>
              <a:rPr dirty="0" sz="2000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000" spc="-5" b="1">
                <a:solidFill>
                  <a:srgbClr val="6897BB"/>
                </a:solidFill>
                <a:latin typeface="Calibri"/>
                <a:cs typeface="Calibri"/>
              </a:rPr>
              <a:t>0.5</a:t>
            </a:r>
            <a:r>
              <a:rPr dirty="0" sz="2000" spc="-5" b="1">
                <a:solidFill>
                  <a:srgbClr val="CC7832"/>
                </a:solidFill>
                <a:latin typeface="Calibri"/>
                <a:cs typeface="Calibri"/>
              </a:rPr>
              <a:t>,</a:t>
            </a:r>
            <a:r>
              <a:rPr dirty="0" sz="2000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000" spc="-5" b="1">
                <a:solidFill>
                  <a:srgbClr val="6897BB"/>
                </a:solidFill>
                <a:latin typeface="Calibri"/>
                <a:cs typeface="Calibri"/>
              </a:rPr>
              <a:t>0.5</a:t>
            </a:r>
            <a:r>
              <a:rPr dirty="0" sz="2000" spc="-5" b="1">
                <a:solidFill>
                  <a:srgbClr val="CC7832"/>
                </a:solidFill>
                <a:latin typeface="Calibri"/>
                <a:cs typeface="Calibri"/>
              </a:rPr>
              <a:t>,</a:t>
            </a:r>
            <a:r>
              <a:rPr dirty="0" sz="2000" spc="5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000" spc="-5" b="1">
                <a:solidFill>
                  <a:srgbClr val="6897BB"/>
                </a:solidFill>
                <a:latin typeface="Calibri"/>
                <a:cs typeface="Calibri"/>
              </a:rPr>
              <a:t>0.1</a:t>
            </a:r>
            <a:r>
              <a:rPr dirty="0" sz="2000" spc="-5" b="1">
                <a:latin typeface="Calibri"/>
                <a:cs typeface="Calibri"/>
              </a:rPr>
              <a:t>))</a:t>
            </a:r>
            <a:r>
              <a:rPr dirty="0" sz="2000" spc="-5" b="1">
                <a:solidFill>
                  <a:srgbClr val="CC7832"/>
                </a:solidFill>
                <a:latin typeface="Calibri"/>
                <a:cs typeface="Calibri"/>
              </a:rPr>
              <a:t>;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dirty="0" sz="2000" spc="-5" b="1">
                <a:latin typeface="Calibri"/>
                <a:cs typeface="Calibri"/>
              </a:rPr>
              <a:t>pane.getChildren().add(circle)</a:t>
            </a:r>
            <a:r>
              <a:rPr dirty="0" sz="2000" spc="-5" b="1">
                <a:solidFill>
                  <a:srgbClr val="CC7832"/>
                </a:solidFill>
                <a:latin typeface="Calibri"/>
                <a:cs typeface="Calibri"/>
              </a:rPr>
              <a:t>;</a:t>
            </a:r>
            <a:r>
              <a:rPr dirty="0" sz="2000" spc="-10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000" b="1">
                <a:solidFill>
                  <a:srgbClr val="808080"/>
                </a:solidFill>
                <a:latin typeface="Calibri"/>
                <a:cs typeface="Calibri"/>
              </a:rPr>
              <a:t>// Add</a:t>
            </a:r>
            <a:r>
              <a:rPr dirty="0" sz="2000" spc="-5" b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2000" spc="-10" b="1">
                <a:solidFill>
                  <a:srgbClr val="808080"/>
                </a:solidFill>
                <a:latin typeface="Calibri"/>
                <a:cs typeface="Calibri"/>
              </a:rPr>
              <a:t>circle</a:t>
            </a:r>
            <a:r>
              <a:rPr dirty="0" sz="2000" b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2000" spc="-15" b="1">
                <a:solidFill>
                  <a:srgbClr val="808080"/>
                </a:solidFill>
                <a:latin typeface="Calibri"/>
                <a:cs typeface="Calibri"/>
              </a:rPr>
              <a:t>to</a:t>
            </a:r>
            <a:r>
              <a:rPr dirty="0" sz="2000" spc="-5" b="1">
                <a:solidFill>
                  <a:srgbClr val="808080"/>
                </a:solidFill>
                <a:latin typeface="Calibri"/>
                <a:cs typeface="Calibri"/>
              </a:rPr>
              <a:t> the</a:t>
            </a:r>
            <a:r>
              <a:rPr dirty="0" sz="2000" b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2000" spc="-5" b="1">
                <a:solidFill>
                  <a:srgbClr val="808080"/>
                </a:solidFill>
                <a:latin typeface="Calibri"/>
                <a:cs typeface="Calibri"/>
              </a:rPr>
              <a:t>pane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9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2000" b="1">
                <a:solidFill>
                  <a:srgbClr val="808080"/>
                </a:solidFill>
                <a:latin typeface="Calibri"/>
                <a:cs typeface="Calibri"/>
              </a:rPr>
              <a:t>//</a:t>
            </a:r>
            <a:r>
              <a:rPr dirty="0" sz="2000" spc="-5" b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2000" spc="-15" b="1">
                <a:solidFill>
                  <a:srgbClr val="808080"/>
                </a:solidFill>
                <a:latin typeface="Calibri"/>
                <a:cs typeface="Calibri"/>
              </a:rPr>
              <a:t>Create</a:t>
            </a:r>
            <a:r>
              <a:rPr dirty="0" sz="2000" spc="-5" b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2000" b="1">
                <a:solidFill>
                  <a:srgbClr val="808080"/>
                </a:solidFill>
                <a:latin typeface="Calibri"/>
                <a:cs typeface="Calibri"/>
              </a:rPr>
              <a:t>a</a:t>
            </a:r>
            <a:r>
              <a:rPr dirty="0" sz="2000" spc="-10" b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2000" spc="-5" b="1">
                <a:solidFill>
                  <a:srgbClr val="808080"/>
                </a:solidFill>
                <a:latin typeface="Calibri"/>
                <a:cs typeface="Calibri"/>
              </a:rPr>
              <a:t>label</a:t>
            </a:r>
            <a:r>
              <a:rPr dirty="0" sz="2000" spc="-15" b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2000" spc="-5" b="1">
                <a:solidFill>
                  <a:srgbClr val="808080"/>
                </a:solidFill>
                <a:latin typeface="Calibri"/>
                <a:cs typeface="Calibri"/>
              </a:rPr>
              <a:t>and</a:t>
            </a:r>
            <a:r>
              <a:rPr dirty="0" sz="2000" spc="-10" b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2000" spc="-5" b="1">
                <a:solidFill>
                  <a:srgbClr val="808080"/>
                </a:solidFill>
                <a:latin typeface="Calibri"/>
                <a:cs typeface="Calibri"/>
              </a:rPr>
              <a:t>set</a:t>
            </a:r>
            <a:r>
              <a:rPr dirty="0" sz="2000" spc="-10" b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2000" spc="-5" b="1">
                <a:solidFill>
                  <a:srgbClr val="808080"/>
                </a:solidFill>
                <a:latin typeface="Calibri"/>
                <a:cs typeface="Calibri"/>
              </a:rPr>
              <a:t>its properties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20040" y="4621231"/>
            <a:ext cx="3608070" cy="304800"/>
          </a:xfrm>
          <a:prstGeom prst="rect">
            <a:avLst/>
          </a:prstGeom>
          <a:solidFill>
            <a:srgbClr val="FFFF00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290"/>
              </a:lnSpc>
            </a:pPr>
            <a:r>
              <a:rPr dirty="0" sz="2000" b="1">
                <a:latin typeface="Calibri"/>
                <a:cs typeface="Calibri"/>
              </a:rPr>
              <a:t>Label</a:t>
            </a:r>
            <a:r>
              <a:rPr dirty="0" sz="2000" spc="-20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label</a:t>
            </a:r>
            <a:r>
              <a:rPr dirty="0" sz="2000" spc="-20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=</a:t>
            </a:r>
            <a:r>
              <a:rPr dirty="0" sz="2000" spc="-10" b="1">
                <a:latin typeface="Calibri"/>
                <a:cs typeface="Calibri"/>
              </a:rPr>
              <a:t> </a:t>
            </a:r>
            <a:r>
              <a:rPr dirty="0" sz="2000" spc="-5" b="1">
                <a:solidFill>
                  <a:srgbClr val="CC7832"/>
                </a:solidFill>
                <a:latin typeface="Calibri"/>
                <a:cs typeface="Calibri"/>
              </a:rPr>
              <a:t>new</a:t>
            </a:r>
            <a:r>
              <a:rPr dirty="0" sz="2000" spc="-20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000" spc="-10" b="1">
                <a:latin typeface="Calibri"/>
                <a:cs typeface="Calibri"/>
              </a:rPr>
              <a:t>Label(</a:t>
            </a:r>
            <a:r>
              <a:rPr dirty="0" sz="2000" spc="-10" b="1">
                <a:solidFill>
                  <a:srgbClr val="6A8759"/>
                </a:solidFill>
                <a:latin typeface="Calibri"/>
                <a:cs typeface="Calibri"/>
              </a:rPr>
              <a:t>"JavaFX"</a:t>
            </a:r>
            <a:r>
              <a:rPr dirty="0" sz="2000" spc="-10" b="1">
                <a:latin typeface="Calibri"/>
                <a:cs typeface="Calibri"/>
              </a:rPr>
              <a:t>)</a:t>
            </a:r>
            <a:r>
              <a:rPr dirty="0" sz="2000" spc="-10" b="1">
                <a:solidFill>
                  <a:srgbClr val="CC7832"/>
                </a:solidFill>
                <a:latin typeface="Calibri"/>
                <a:cs typeface="Calibri"/>
              </a:rPr>
              <a:t>;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20040" y="4926031"/>
            <a:ext cx="4762500" cy="304800"/>
          </a:xfrm>
          <a:prstGeom prst="rect">
            <a:avLst/>
          </a:prstGeom>
          <a:solidFill>
            <a:srgbClr val="FFFF00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290"/>
              </a:lnSpc>
            </a:pPr>
            <a:r>
              <a:rPr dirty="0" sz="2000" spc="-10" b="1">
                <a:latin typeface="Calibri"/>
                <a:cs typeface="Calibri"/>
              </a:rPr>
              <a:t>label.setFont(Font.</a:t>
            </a:r>
            <a:r>
              <a:rPr dirty="0" sz="2000" spc="-10" b="1" i="1">
                <a:latin typeface="Calibri"/>
                <a:cs typeface="Calibri"/>
              </a:rPr>
              <a:t>font</a:t>
            </a:r>
            <a:r>
              <a:rPr dirty="0" sz="2000" spc="-10" b="1">
                <a:latin typeface="Calibri"/>
                <a:cs typeface="Calibri"/>
              </a:rPr>
              <a:t>(</a:t>
            </a:r>
            <a:r>
              <a:rPr dirty="0" sz="2000" spc="-10" b="1">
                <a:solidFill>
                  <a:srgbClr val="6A8759"/>
                </a:solidFill>
                <a:latin typeface="Calibri"/>
                <a:cs typeface="Calibri"/>
              </a:rPr>
              <a:t>"Times</a:t>
            </a:r>
            <a:r>
              <a:rPr dirty="0" sz="2000" spc="-5" b="1">
                <a:solidFill>
                  <a:srgbClr val="6A8759"/>
                </a:solidFill>
                <a:latin typeface="Calibri"/>
                <a:cs typeface="Calibri"/>
              </a:rPr>
              <a:t> New</a:t>
            </a:r>
            <a:r>
              <a:rPr dirty="0" sz="2000" spc="-10" b="1">
                <a:solidFill>
                  <a:srgbClr val="6A8759"/>
                </a:solidFill>
                <a:latin typeface="Calibri"/>
                <a:cs typeface="Calibri"/>
              </a:rPr>
              <a:t> Roman"</a:t>
            </a:r>
            <a:r>
              <a:rPr dirty="0" sz="2000" spc="-10" b="1">
                <a:solidFill>
                  <a:srgbClr val="CC7832"/>
                </a:solidFill>
                <a:latin typeface="Calibri"/>
                <a:cs typeface="Calibri"/>
              </a:rPr>
              <a:t>,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77240" y="5230831"/>
            <a:ext cx="4599940" cy="304800"/>
          </a:xfrm>
          <a:prstGeom prst="rect">
            <a:avLst/>
          </a:prstGeom>
          <a:solidFill>
            <a:srgbClr val="FFFF00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290"/>
              </a:lnSpc>
            </a:pPr>
            <a:r>
              <a:rPr dirty="0" sz="2000" spc="-15" b="1">
                <a:latin typeface="Calibri"/>
                <a:cs typeface="Calibri"/>
              </a:rPr>
              <a:t>FontWeight.</a:t>
            </a:r>
            <a:r>
              <a:rPr dirty="0" sz="2000" spc="-15" b="1" i="1">
                <a:solidFill>
                  <a:srgbClr val="9876AA"/>
                </a:solidFill>
                <a:latin typeface="Calibri"/>
                <a:cs typeface="Calibri"/>
              </a:rPr>
              <a:t>BOLD</a:t>
            </a:r>
            <a:r>
              <a:rPr dirty="0" sz="2000" spc="-15" b="1">
                <a:solidFill>
                  <a:srgbClr val="CC7832"/>
                </a:solidFill>
                <a:latin typeface="Calibri"/>
                <a:cs typeface="Calibri"/>
              </a:rPr>
              <a:t>,</a:t>
            </a:r>
            <a:r>
              <a:rPr dirty="0" sz="2000" spc="20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000" spc="-20" b="1">
                <a:latin typeface="Calibri"/>
                <a:cs typeface="Calibri"/>
              </a:rPr>
              <a:t>FontPosture.</a:t>
            </a:r>
            <a:r>
              <a:rPr dirty="0" sz="2000" spc="-20" b="1" i="1">
                <a:solidFill>
                  <a:srgbClr val="9876AA"/>
                </a:solidFill>
                <a:latin typeface="Calibri"/>
                <a:cs typeface="Calibri"/>
              </a:rPr>
              <a:t>ITALIC</a:t>
            </a:r>
            <a:r>
              <a:rPr dirty="0" sz="2000" spc="-20" b="1">
                <a:solidFill>
                  <a:srgbClr val="CC7832"/>
                </a:solidFill>
                <a:latin typeface="Calibri"/>
                <a:cs typeface="Calibri"/>
              </a:rPr>
              <a:t>,</a:t>
            </a:r>
            <a:r>
              <a:rPr dirty="0" sz="2000" spc="20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000" spc="-5" b="1">
                <a:solidFill>
                  <a:srgbClr val="6897BB"/>
                </a:solidFill>
                <a:latin typeface="Calibri"/>
                <a:cs typeface="Calibri"/>
              </a:rPr>
              <a:t>20</a:t>
            </a:r>
            <a:r>
              <a:rPr dirty="0" sz="2000" spc="-5" b="1">
                <a:latin typeface="Calibri"/>
                <a:cs typeface="Calibri"/>
              </a:rPr>
              <a:t>))</a:t>
            </a:r>
            <a:r>
              <a:rPr dirty="0" sz="2000" spc="-5" b="1">
                <a:solidFill>
                  <a:srgbClr val="CC7832"/>
                </a:solidFill>
                <a:latin typeface="Calibri"/>
                <a:cs typeface="Calibri"/>
              </a:rPr>
              <a:t>;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07340" y="5509260"/>
            <a:ext cx="3209290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5" b="1">
                <a:latin typeface="Calibri"/>
                <a:cs typeface="Calibri"/>
              </a:rPr>
              <a:t>pane.getChildren().add(label)</a:t>
            </a:r>
            <a:r>
              <a:rPr dirty="0" sz="2000" spc="-5" b="1">
                <a:solidFill>
                  <a:srgbClr val="CC7832"/>
                </a:solidFill>
                <a:latin typeface="Calibri"/>
                <a:cs typeface="Calibri"/>
              </a:rPr>
              <a:t>;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82081" y="388619"/>
            <a:ext cx="3780154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 b="0">
                <a:latin typeface="Times New Roman"/>
                <a:cs typeface="Times New Roman"/>
              </a:rPr>
              <a:t>The</a:t>
            </a:r>
            <a:r>
              <a:rPr dirty="0" spc="-35" b="0">
                <a:latin typeface="Times New Roman"/>
                <a:cs typeface="Times New Roman"/>
              </a:rPr>
              <a:t> </a:t>
            </a:r>
            <a:r>
              <a:rPr dirty="0" spc="-5" b="0">
                <a:latin typeface="Times New Roman"/>
                <a:cs typeface="Times New Roman"/>
              </a:rPr>
              <a:t>Image</a:t>
            </a:r>
            <a:r>
              <a:rPr dirty="0" spc="-30" b="0">
                <a:latin typeface="Times New Roman"/>
                <a:cs typeface="Times New Roman"/>
              </a:rPr>
              <a:t> </a:t>
            </a:r>
            <a:r>
              <a:rPr dirty="0" spc="-5" b="0">
                <a:latin typeface="Times New Roman"/>
                <a:cs typeface="Times New Roman"/>
              </a:rPr>
              <a:t>Class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3353" y="1810940"/>
            <a:ext cx="8784039" cy="248285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0">
              <a:lnSpc>
                <a:spcPts val="1630"/>
              </a:lnSpc>
            </a:pPr>
            <a:fld id="{81D60167-4931-47E6-BA6A-407CBD079E47}" type="slidenum">
              <a:rPr dirty="0"/>
              <a:t>33</a:t>
            </a:fld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94039" y="388619"/>
            <a:ext cx="4956175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 b="0">
                <a:latin typeface="Times New Roman"/>
                <a:cs typeface="Times New Roman"/>
              </a:rPr>
              <a:t>The</a:t>
            </a:r>
            <a:r>
              <a:rPr dirty="0" spc="-30" b="0">
                <a:latin typeface="Times New Roman"/>
                <a:cs typeface="Times New Roman"/>
              </a:rPr>
              <a:t> </a:t>
            </a:r>
            <a:r>
              <a:rPr dirty="0" spc="-35" b="0">
                <a:latin typeface="Times New Roman"/>
                <a:cs typeface="Times New Roman"/>
              </a:rPr>
              <a:t>ImageView</a:t>
            </a:r>
            <a:r>
              <a:rPr dirty="0" spc="-25" b="0">
                <a:latin typeface="Times New Roman"/>
                <a:cs typeface="Times New Roman"/>
              </a:rPr>
              <a:t> </a:t>
            </a:r>
            <a:r>
              <a:rPr dirty="0" spc="-5" b="0">
                <a:latin typeface="Times New Roman"/>
                <a:cs typeface="Times New Roman"/>
              </a:rPr>
              <a:t>Class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6050" y="1863725"/>
            <a:ext cx="8839200" cy="314325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259387" y="5562600"/>
            <a:ext cx="2324100" cy="381000"/>
          </a:xfrm>
          <a:prstGeom prst="rect">
            <a:avLst/>
          </a:prstGeom>
          <a:solidFill>
            <a:srgbClr val="92D050"/>
          </a:solidFill>
        </p:spPr>
        <p:txBody>
          <a:bodyPr wrap="square" lIns="0" tIns="32384" rIns="0" bIns="0" rtlCol="0" vert="horz">
            <a:spAutoFit/>
          </a:bodyPr>
          <a:lstStyle/>
          <a:p>
            <a:pPr marL="555625">
              <a:lnSpc>
                <a:spcPct val="100000"/>
              </a:lnSpc>
              <a:spcBef>
                <a:spcPts val="254"/>
              </a:spcBef>
            </a:pPr>
            <a:r>
              <a:rPr dirty="0" sz="2000" spc="-5">
                <a:latin typeface="Times New Roman"/>
                <a:cs typeface="Times New Roman"/>
              </a:rPr>
              <a:t>ShowImage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0">
              <a:lnSpc>
                <a:spcPts val="1630"/>
              </a:lnSpc>
            </a:pPr>
            <a:fld id="{81D60167-4931-47E6-BA6A-407CBD079E47}" type="slidenum">
              <a:rPr dirty="0"/>
              <a:t>33</a:t>
            </a:fld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51968" y="446532"/>
            <a:ext cx="3040380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ShowImage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524000"/>
            <a:ext cx="9087053" cy="4114799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0">
              <a:lnSpc>
                <a:spcPts val="1630"/>
              </a:lnSpc>
            </a:pPr>
            <a:fld id="{81D60167-4931-47E6-BA6A-407CBD079E47}" type="slidenum">
              <a:rPr dirty="0"/>
              <a:t>33</a:t>
            </a:fld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0">
              <a:lnSpc>
                <a:spcPts val="1630"/>
              </a:lnSpc>
            </a:pPr>
            <a:fld id="{81D60167-4931-47E6-BA6A-407CBD079E47}" type="slidenum">
              <a:rPr dirty="0"/>
              <a:t>33</a:t>
            </a:fld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51968" y="446532"/>
            <a:ext cx="3040380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ShowImage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8739" y="1544320"/>
            <a:ext cx="8927465" cy="43662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900" b="1">
                <a:solidFill>
                  <a:srgbClr val="CC7832"/>
                </a:solidFill>
                <a:latin typeface="Calibri"/>
                <a:cs typeface="Calibri"/>
              </a:rPr>
              <a:t>public</a:t>
            </a:r>
            <a:r>
              <a:rPr dirty="0" sz="1900" spc="-10" b="1">
                <a:solidFill>
                  <a:srgbClr val="CC7832"/>
                </a:solidFill>
                <a:latin typeface="Calibri"/>
                <a:cs typeface="Calibri"/>
              </a:rPr>
              <a:t> void</a:t>
            </a:r>
            <a:r>
              <a:rPr dirty="0" sz="1900" spc="-15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1900" spc="-10" b="1">
                <a:solidFill>
                  <a:srgbClr val="FFC66D"/>
                </a:solidFill>
                <a:latin typeface="Calibri"/>
                <a:cs typeface="Calibri"/>
              </a:rPr>
              <a:t>start</a:t>
            </a:r>
            <a:r>
              <a:rPr dirty="0" sz="1900" spc="-10" b="1">
                <a:latin typeface="Calibri"/>
                <a:cs typeface="Calibri"/>
              </a:rPr>
              <a:t>(Stage</a:t>
            </a:r>
            <a:r>
              <a:rPr dirty="0" sz="1900" spc="-15" b="1">
                <a:latin typeface="Calibri"/>
                <a:cs typeface="Calibri"/>
              </a:rPr>
              <a:t> </a:t>
            </a:r>
            <a:r>
              <a:rPr dirty="0" sz="1900" spc="-5" b="1">
                <a:latin typeface="Calibri"/>
                <a:cs typeface="Calibri"/>
              </a:rPr>
              <a:t>primaryStage)</a:t>
            </a:r>
            <a:r>
              <a:rPr dirty="0" sz="1900" spc="-20" b="1">
                <a:latin typeface="Calibri"/>
                <a:cs typeface="Calibri"/>
              </a:rPr>
              <a:t> </a:t>
            </a:r>
            <a:r>
              <a:rPr dirty="0" sz="1900" b="1">
                <a:latin typeface="Calibri"/>
                <a:cs typeface="Calibri"/>
              </a:rPr>
              <a:t>{</a:t>
            </a:r>
            <a:endParaRPr sz="1900">
              <a:latin typeface="Calibri"/>
              <a:cs typeface="Calibri"/>
            </a:endParaRPr>
          </a:p>
          <a:p>
            <a:pPr marL="228600" marR="4604385">
              <a:lnSpc>
                <a:spcPct val="98400"/>
              </a:lnSpc>
              <a:spcBef>
                <a:spcPts val="60"/>
              </a:spcBef>
            </a:pPr>
            <a:r>
              <a:rPr dirty="0" sz="1900" spc="-5" b="1">
                <a:solidFill>
                  <a:srgbClr val="808080"/>
                </a:solidFill>
                <a:latin typeface="Calibri"/>
                <a:cs typeface="Calibri"/>
              </a:rPr>
              <a:t>// </a:t>
            </a:r>
            <a:r>
              <a:rPr dirty="0" sz="1900" spc="-15" b="1">
                <a:solidFill>
                  <a:srgbClr val="808080"/>
                </a:solidFill>
                <a:latin typeface="Calibri"/>
                <a:cs typeface="Calibri"/>
              </a:rPr>
              <a:t>Create </a:t>
            </a:r>
            <a:r>
              <a:rPr dirty="0" sz="1900" b="1">
                <a:solidFill>
                  <a:srgbClr val="808080"/>
                </a:solidFill>
                <a:latin typeface="Calibri"/>
                <a:cs typeface="Calibri"/>
              </a:rPr>
              <a:t>a pane </a:t>
            </a:r>
            <a:r>
              <a:rPr dirty="0" sz="1900" spc="-10" b="1">
                <a:solidFill>
                  <a:srgbClr val="808080"/>
                </a:solidFill>
                <a:latin typeface="Calibri"/>
                <a:cs typeface="Calibri"/>
              </a:rPr>
              <a:t>to </a:t>
            </a:r>
            <a:r>
              <a:rPr dirty="0" sz="1900" b="1">
                <a:solidFill>
                  <a:srgbClr val="808080"/>
                </a:solidFill>
                <a:latin typeface="Calibri"/>
                <a:cs typeface="Calibri"/>
              </a:rPr>
              <a:t>hold the </a:t>
            </a:r>
            <a:r>
              <a:rPr dirty="0" sz="1900" spc="-10" b="1">
                <a:solidFill>
                  <a:srgbClr val="808080"/>
                </a:solidFill>
                <a:latin typeface="Calibri"/>
                <a:cs typeface="Calibri"/>
              </a:rPr>
              <a:t>image views </a:t>
            </a:r>
            <a:r>
              <a:rPr dirty="0" sz="1900" spc="-415" b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900" spc="-10" b="1">
                <a:latin typeface="Calibri"/>
                <a:cs typeface="Calibri"/>
              </a:rPr>
              <a:t>Pane </a:t>
            </a:r>
            <a:r>
              <a:rPr dirty="0" sz="1900" b="1">
                <a:latin typeface="Calibri"/>
                <a:cs typeface="Calibri"/>
              </a:rPr>
              <a:t>pane = </a:t>
            </a:r>
            <a:r>
              <a:rPr dirty="0" sz="1900" b="1">
                <a:solidFill>
                  <a:srgbClr val="CC7832"/>
                </a:solidFill>
                <a:latin typeface="Calibri"/>
                <a:cs typeface="Calibri"/>
              </a:rPr>
              <a:t>new </a:t>
            </a:r>
            <a:r>
              <a:rPr dirty="0" sz="1900" spc="-10" b="1">
                <a:latin typeface="Calibri"/>
                <a:cs typeface="Calibri"/>
              </a:rPr>
              <a:t>HBox(</a:t>
            </a:r>
            <a:r>
              <a:rPr dirty="0" sz="1900" spc="-10" b="1">
                <a:solidFill>
                  <a:srgbClr val="6897BB"/>
                </a:solidFill>
                <a:latin typeface="Calibri"/>
                <a:cs typeface="Calibri"/>
              </a:rPr>
              <a:t>10</a:t>
            </a:r>
            <a:r>
              <a:rPr dirty="0" sz="1900" spc="-10" b="1">
                <a:latin typeface="Calibri"/>
                <a:cs typeface="Calibri"/>
              </a:rPr>
              <a:t>)</a:t>
            </a:r>
            <a:r>
              <a:rPr dirty="0" sz="1900" spc="-10" b="1">
                <a:solidFill>
                  <a:srgbClr val="CC7832"/>
                </a:solidFill>
                <a:latin typeface="Calibri"/>
                <a:cs typeface="Calibri"/>
              </a:rPr>
              <a:t>; </a:t>
            </a:r>
            <a:r>
              <a:rPr dirty="0" sz="1900" spc="-5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1900" spc="-5" b="1">
                <a:latin typeface="Calibri"/>
                <a:cs typeface="Calibri"/>
              </a:rPr>
              <a:t>pane.setPadding(</a:t>
            </a:r>
            <a:r>
              <a:rPr dirty="0" sz="1900" spc="-5" b="1">
                <a:solidFill>
                  <a:srgbClr val="CC7832"/>
                </a:solidFill>
                <a:latin typeface="Calibri"/>
                <a:cs typeface="Calibri"/>
              </a:rPr>
              <a:t>new</a:t>
            </a:r>
            <a:r>
              <a:rPr dirty="0" sz="1900" spc="-10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1900" spc="-5" b="1">
                <a:latin typeface="Calibri"/>
                <a:cs typeface="Calibri"/>
              </a:rPr>
              <a:t>Insets(</a:t>
            </a:r>
            <a:r>
              <a:rPr dirty="0" sz="1900" spc="-5" b="1">
                <a:solidFill>
                  <a:srgbClr val="6897BB"/>
                </a:solidFill>
                <a:latin typeface="Calibri"/>
                <a:cs typeface="Calibri"/>
              </a:rPr>
              <a:t>5</a:t>
            </a:r>
            <a:r>
              <a:rPr dirty="0" sz="1900" spc="-5" b="1">
                <a:solidFill>
                  <a:srgbClr val="CC7832"/>
                </a:solidFill>
                <a:latin typeface="Calibri"/>
                <a:cs typeface="Calibri"/>
              </a:rPr>
              <a:t>,</a:t>
            </a:r>
            <a:r>
              <a:rPr dirty="0" sz="1900" spc="-10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1900" spc="-5" b="1">
                <a:solidFill>
                  <a:srgbClr val="6897BB"/>
                </a:solidFill>
                <a:latin typeface="Calibri"/>
                <a:cs typeface="Calibri"/>
              </a:rPr>
              <a:t>5</a:t>
            </a:r>
            <a:r>
              <a:rPr dirty="0" sz="1900" spc="-5" b="1">
                <a:solidFill>
                  <a:srgbClr val="CC7832"/>
                </a:solidFill>
                <a:latin typeface="Calibri"/>
                <a:cs typeface="Calibri"/>
              </a:rPr>
              <a:t>,</a:t>
            </a:r>
            <a:r>
              <a:rPr dirty="0" sz="1900" spc="-10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1900" spc="-5" b="1">
                <a:solidFill>
                  <a:srgbClr val="6897BB"/>
                </a:solidFill>
                <a:latin typeface="Calibri"/>
                <a:cs typeface="Calibri"/>
              </a:rPr>
              <a:t>5</a:t>
            </a:r>
            <a:r>
              <a:rPr dirty="0" sz="1900" spc="-5" b="1">
                <a:solidFill>
                  <a:srgbClr val="CC7832"/>
                </a:solidFill>
                <a:latin typeface="Calibri"/>
                <a:cs typeface="Calibri"/>
              </a:rPr>
              <a:t>,</a:t>
            </a:r>
            <a:r>
              <a:rPr dirty="0" sz="1900" spc="-10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1900" spc="-5" b="1">
                <a:solidFill>
                  <a:srgbClr val="6897BB"/>
                </a:solidFill>
                <a:latin typeface="Calibri"/>
                <a:cs typeface="Calibri"/>
              </a:rPr>
              <a:t>5</a:t>
            </a:r>
            <a:r>
              <a:rPr dirty="0" sz="1900" spc="-5" b="1">
                <a:latin typeface="Calibri"/>
                <a:cs typeface="Calibri"/>
              </a:rPr>
              <a:t>))</a:t>
            </a:r>
            <a:r>
              <a:rPr dirty="0" sz="1900" spc="-5" b="1">
                <a:solidFill>
                  <a:srgbClr val="CC7832"/>
                </a:solidFill>
                <a:latin typeface="Calibri"/>
                <a:cs typeface="Calibri"/>
              </a:rPr>
              <a:t>;</a:t>
            </a:r>
            <a:endParaRPr sz="1900">
              <a:latin typeface="Calibri"/>
              <a:cs typeface="Calibri"/>
            </a:endParaRPr>
          </a:p>
          <a:p>
            <a:pPr marL="228600" marR="5080">
              <a:lnSpc>
                <a:spcPts val="2300"/>
              </a:lnSpc>
              <a:spcBef>
                <a:spcPts val="85"/>
              </a:spcBef>
              <a:tabLst>
                <a:tab pos="2834005" algn="l"/>
                <a:tab pos="4224655" algn="l"/>
              </a:tabLst>
            </a:pPr>
            <a:r>
              <a:rPr dirty="0" sz="1900" spc="-5" b="1">
                <a:latin typeface="Calibri"/>
                <a:cs typeface="Calibri"/>
              </a:rPr>
              <a:t>Image</a:t>
            </a:r>
            <a:r>
              <a:rPr dirty="0" sz="1900" b="1">
                <a:latin typeface="Calibri"/>
                <a:cs typeface="Calibri"/>
              </a:rPr>
              <a:t> </a:t>
            </a:r>
            <a:r>
              <a:rPr dirty="0" sz="1900" spc="-10" b="1">
                <a:latin typeface="Calibri"/>
                <a:cs typeface="Calibri"/>
              </a:rPr>
              <a:t>image</a:t>
            </a:r>
            <a:r>
              <a:rPr dirty="0" sz="1900" spc="5" b="1">
                <a:latin typeface="Calibri"/>
                <a:cs typeface="Calibri"/>
              </a:rPr>
              <a:t> </a:t>
            </a:r>
            <a:r>
              <a:rPr dirty="0" sz="1900" b="1">
                <a:latin typeface="Calibri"/>
                <a:cs typeface="Calibri"/>
              </a:rPr>
              <a:t>= </a:t>
            </a:r>
            <a:r>
              <a:rPr dirty="0" sz="1900" b="1">
                <a:solidFill>
                  <a:srgbClr val="CC7832"/>
                </a:solidFill>
                <a:latin typeface="Calibri"/>
                <a:cs typeface="Calibri"/>
              </a:rPr>
              <a:t>new	</a:t>
            </a:r>
            <a:r>
              <a:rPr dirty="0" sz="1900" spc="-5" b="1">
                <a:latin typeface="Calibri"/>
                <a:cs typeface="Calibri"/>
              </a:rPr>
              <a:t>(</a:t>
            </a:r>
            <a:r>
              <a:rPr dirty="0" sz="1900" spc="-5" b="1">
                <a:solidFill>
                  <a:srgbClr val="6A8759"/>
                </a:solidFill>
                <a:latin typeface="Calibri"/>
                <a:cs typeface="Calibri"/>
                <a:hlinkClick r:id="rId2"/>
              </a:rPr>
              <a:t>"h</a:t>
            </a:r>
            <a:r>
              <a:rPr dirty="0" sz="1900" spc="-5" b="1">
                <a:solidFill>
                  <a:srgbClr val="6A8759"/>
                </a:solidFill>
                <a:latin typeface="Calibri"/>
                <a:cs typeface="Calibri"/>
              </a:rPr>
              <a:t>t</a:t>
            </a:r>
            <a:r>
              <a:rPr dirty="0" sz="1900" spc="-5" b="1">
                <a:solidFill>
                  <a:srgbClr val="6A8759"/>
                </a:solidFill>
                <a:latin typeface="Calibri"/>
                <a:cs typeface="Calibri"/>
                <a:hlinkClick r:id="rId2"/>
              </a:rPr>
              <a:t>tp://liveexample.pearsoncmg.com/book/image/us.gif</a:t>
            </a:r>
            <a:r>
              <a:rPr dirty="0" sz="1900" spc="-5" b="1">
                <a:solidFill>
                  <a:srgbClr val="6A8759"/>
                </a:solidFill>
                <a:latin typeface="Calibri"/>
                <a:cs typeface="Calibri"/>
              </a:rPr>
              <a:t>"</a:t>
            </a:r>
            <a:r>
              <a:rPr dirty="0" sz="1900" spc="-5" b="1">
                <a:latin typeface="Calibri"/>
                <a:cs typeface="Calibri"/>
              </a:rPr>
              <a:t>)</a:t>
            </a:r>
            <a:r>
              <a:rPr dirty="0" sz="1900" spc="-5" b="1">
                <a:solidFill>
                  <a:srgbClr val="CC7832"/>
                </a:solidFill>
                <a:latin typeface="Calibri"/>
                <a:cs typeface="Calibri"/>
              </a:rPr>
              <a:t>; </a:t>
            </a:r>
            <a:r>
              <a:rPr dirty="0" sz="1900" spc="-415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1900" spc="-5" b="1">
                <a:latin typeface="Calibri"/>
                <a:cs typeface="Calibri"/>
              </a:rPr>
              <a:t>pane.getChildren().add(</a:t>
            </a:r>
            <a:r>
              <a:rPr dirty="0" sz="1900" spc="-5" b="1">
                <a:solidFill>
                  <a:srgbClr val="CC7832"/>
                </a:solidFill>
                <a:latin typeface="Calibri"/>
                <a:cs typeface="Calibri"/>
              </a:rPr>
              <a:t>new	</a:t>
            </a:r>
            <a:r>
              <a:rPr dirty="0" sz="1900" spc="-5" b="1">
                <a:latin typeface="Calibri"/>
                <a:cs typeface="Calibri"/>
              </a:rPr>
              <a:t>(image))</a:t>
            </a:r>
            <a:r>
              <a:rPr dirty="0" sz="1900" spc="-5" b="1">
                <a:solidFill>
                  <a:srgbClr val="CC7832"/>
                </a:solidFill>
                <a:latin typeface="Calibri"/>
                <a:cs typeface="Calibri"/>
              </a:rPr>
              <a:t>;</a:t>
            </a:r>
            <a:endParaRPr sz="19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700">
              <a:latin typeface="Calibri"/>
              <a:cs typeface="Calibri"/>
            </a:endParaRPr>
          </a:p>
          <a:p>
            <a:pPr marL="228600" marR="3632835">
              <a:lnSpc>
                <a:spcPct val="101099"/>
              </a:lnSpc>
              <a:tabLst>
                <a:tab pos="3145155" algn="l"/>
                <a:tab pos="4462145" algn="l"/>
              </a:tabLst>
            </a:pPr>
            <a:r>
              <a:rPr dirty="0" sz="1900" spc="5" b="1">
                <a:latin typeface="Calibri"/>
                <a:cs typeface="Calibri"/>
              </a:rPr>
              <a:t>Im</a:t>
            </a:r>
            <a:r>
              <a:rPr dirty="0" sz="1900" b="1">
                <a:latin typeface="Calibri"/>
                <a:cs typeface="Calibri"/>
              </a:rPr>
              <a:t>a</a:t>
            </a:r>
            <a:r>
              <a:rPr dirty="0" sz="1900" spc="-25" b="1">
                <a:latin typeface="Calibri"/>
                <a:cs typeface="Calibri"/>
              </a:rPr>
              <a:t>g</a:t>
            </a:r>
            <a:r>
              <a:rPr dirty="0" sz="1900" spc="5" b="1">
                <a:latin typeface="Calibri"/>
                <a:cs typeface="Calibri"/>
              </a:rPr>
              <a:t>e</a:t>
            </a:r>
            <a:r>
              <a:rPr dirty="0" sz="1900" b="1">
                <a:latin typeface="Calibri"/>
                <a:cs typeface="Calibri"/>
              </a:rPr>
              <a:t>V</a:t>
            </a:r>
            <a:r>
              <a:rPr dirty="0" sz="1900" spc="-5" b="1">
                <a:latin typeface="Calibri"/>
                <a:cs typeface="Calibri"/>
              </a:rPr>
              <a:t>ie</a:t>
            </a:r>
            <a:r>
              <a:rPr dirty="0" sz="1900" b="1">
                <a:latin typeface="Calibri"/>
                <a:cs typeface="Calibri"/>
              </a:rPr>
              <a:t>w</a:t>
            </a:r>
            <a:r>
              <a:rPr dirty="0" sz="1900" spc="-10" b="1">
                <a:latin typeface="Calibri"/>
                <a:cs typeface="Calibri"/>
              </a:rPr>
              <a:t> </a:t>
            </a:r>
            <a:r>
              <a:rPr dirty="0" sz="1900" spc="-5" b="1">
                <a:latin typeface="Calibri"/>
                <a:cs typeface="Calibri"/>
              </a:rPr>
              <a:t>i</a:t>
            </a:r>
            <a:r>
              <a:rPr dirty="0" sz="1900" spc="5" b="1">
                <a:latin typeface="Calibri"/>
                <a:cs typeface="Calibri"/>
              </a:rPr>
              <a:t>m</a:t>
            </a:r>
            <a:r>
              <a:rPr dirty="0" sz="1900" spc="-5" b="1">
                <a:latin typeface="Calibri"/>
                <a:cs typeface="Calibri"/>
              </a:rPr>
              <a:t>a</a:t>
            </a:r>
            <a:r>
              <a:rPr dirty="0" sz="1900" spc="-25" b="1">
                <a:latin typeface="Calibri"/>
                <a:cs typeface="Calibri"/>
              </a:rPr>
              <a:t>g</a:t>
            </a:r>
            <a:r>
              <a:rPr dirty="0" sz="1900" spc="5" b="1">
                <a:latin typeface="Calibri"/>
                <a:cs typeface="Calibri"/>
              </a:rPr>
              <a:t>e</a:t>
            </a:r>
            <a:r>
              <a:rPr dirty="0" sz="1900" b="1">
                <a:latin typeface="Calibri"/>
                <a:cs typeface="Calibri"/>
              </a:rPr>
              <a:t>V</a:t>
            </a:r>
            <a:r>
              <a:rPr dirty="0" sz="1900" spc="-5" b="1">
                <a:latin typeface="Calibri"/>
                <a:cs typeface="Calibri"/>
              </a:rPr>
              <a:t>iew</a:t>
            </a:r>
            <a:r>
              <a:rPr dirty="0" sz="1900" b="1">
                <a:latin typeface="Calibri"/>
                <a:cs typeface="Calibri"/>
              </a:rPr>
              <a:t>2</a:t>
            </a:r>
            <a:r>
              <a:rPr dirty="0" sz="1900" spc="-10" b="1">
                <a:latin typeface="Calibri"/>
                <a:cs typeface="Calibri"/>
              </a:rPr>
              <a:t> </a:t>
            </a:r>
            <a:r>
              <a:rPr dirty="0" sz="1900" b="1">
                <a:latin typeface="Calibri"/>
                <a:cs typeface="Calibri"/>
              </a:rPr>
              <a:t>=</a:t>
            </a:r>
            <a:r>
              <a:rPr dirty="0" sz="1900" spc="-5" b="1">
                <a:latin typeface="Calibri"/>
                <a:cs typeface="Calibri"/>
              </a:rPr>
              <a:t> </a:t>
            </a:r>
            <a:r>
              <a:rPr dirty="0" sz="1900" spc="5" b="1">
                <a:solidFill>
                  <a:srgbClr val="CC7832"/>
                </a:solidFill>
                <a:latin typeface="Calibri"/>
                <a:cs typeface="Calibri"/>
              </a:rPr>
              <a:t>n</a:t>
            </a:r>
            <a:r>
              <a:rPr dirty="0" sz="1900" spc="-5" b="1">
                <a:solidFill>
                  <a:srgbClr val="CC7832"/>
                </a:solidFill>
                <a:latin typeface="Calibri"/>
                <a:cs typeface="Calibri"/>
              </a:rPr>
              <a:t>e</a:t>
            </a:r>
            <a:r>
              <a:rPr dirty="0" sz="1900" b="1">
                <a:solidFill>
                  <a:srgbClr val="CC7832"/>
                </a:solidFill>
                <a:latin typeface="Calibri"/>
                <a:cs typeface="Calibri"/>
              </a:rPr>
              <a:t>w	</a:t>
            </a:r>
            <a:r>
              <a:rPr dirty="0" sz="1900" spc="-5" b="1">
                <a:latin typeface="Calibri"/>
                <a:cs typeface="Calibri"/>
              </a:rPr>
              <a:t>(i</a:t>
            </a:r>
            <a:r>
              <a:rPr dirty="0" sz="1900" spc="5" b="1">
                <a:latin typeface="Calibri"/>
                <a:cs typeface="Calibri"/>
              </a:rPr>
              <a:t>m</a:t>
            </a:r>
            <a:r>
              <a:rPr dirty="0" sz="1900" spc="-5" b="1">
                <a:latin typeface="Calibri"/>
                <a:cs typeface="Calibri"/>
              </a:rPr>
              <a:t>a</a:t>
            </a:r>
            <a:r>
              <a:rPr dirty="0" sz="1900" spc="-25" b="1">
                <a:latin typeface="Calibri"/>
                <a:cs typeface="Calibri"/>
              </a:rPr>
              <a:t>g</a:t>
            </a:r>
            <a:r>
              <a:rPr dirty="0" sz="1900" spc="5" b="1">
                <a:latin typeface="Calibri"/>
                <a:cs typeface="Calibri"/>
              </a:rPr>
              <a:t>e</a:t>
            </a:r>
            <a:r>
              <a:rPr dirty="0" sz="1900" spc="-10" b="1">
                <a:latin typeface="Calibri"/>
                <a:cs typeface="Calibri"/>
              </a:rPr>
              <a:t>)</a:t>
            </a:r>
            <a:r>
              <a:rPr dirty="0" sz="1900" b="1">
                <a:solidFill>
                  <a:srgbClr val="CC7832"/>
                </a:solidFill>
                <a:latin typeface="Calibri"/>
                <a:cs typeface="Calibri"/>
              </a:rPr>
              <a:t>;  </a:t>
            </a:r>
            <a:r>
              <a:rPr dirty="0" sz="1900" spc="-5" b="1">
                <a:latin typeface="Calibri"/>
                <a:cs typeface="Calibri"/>
              </a:rPr>
              <a:t>imageView2.setFitHeight(</a:t>
            </a:r>
            <a:r>
              <a:rPr dirty="0" sz="1900" spc="-5" b="1">
                <a:solidFill>
                  <a:srgbClr val="6897BB"/>
                </a:solidFill>
                <a:latin typeface="Calibri"/>
                <a:cs typeface="Calibri"/>
              </a:rPr>
              <a:t>100</a:t>
            </a:r>
            <a:r>
              <a:rPr dirty="0" sz="1900" spc="-5" b="1">
                <a:latin typeface="Calibri"/>
                <a:cs typeface="Calibri"/>
              </a:rPr>
              <a:t>)</a:t>
            </a:r>
            <a:r>
              <a:rPr dirty="0" sz="1900" spc="-5" b="1">
                <a:solidFill>
                  <a:srgbClr val="CC7832"/>
                </a:solidFill>
                <a:latin typeface="Calibri"/>
                <a:cs typeface="Calibri"/>
              </a:rPr>
              <a:t>; </a:t>
            </a:r>
            <a:r>
              <a:rPr dirty="0" sz="1900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1900" spc="-5" b="1">
                <a:latin typeface="Calibri"/>
                <a:cs typeface="Calibri"/>
              </a:rPr>
              <a:t>imageView2.setFitWidth(	)</a:t>
            </a:r>
            <a:r>
              <a:rPr dirty="0" sz="1900" spc="-5" b="1">
                <a:solidFill>
                  <a:srgbClr val="CC7832"/>
                </a:solidFill>
                <a:latin typeface="Calibri"/>
                <a:cs typeface="Calibri"/>
              </a:rPr>
              <a:t>;</a:t>
            </a:r>
            <a:endParaRPr sz="1900">
              <a:latin typeface="Calibri"/>
              <a:cs typeface="Calibri"/>
            </a:endParaRPr>
          </a:p>
          <a:p>
            <a:pPr marL="228600">
              <a:lnSpc>
                <a:spcPct val="100000"/>
              </a:lnSpc>
              <a:spcBef>
                <a:spcPts val="25"/>
              </a:spcBef>
              <a:tabLst>
                <a:tab pos="2548255" algn="l"/>
              </a:tabLst>
            </a:pPr>
            <a:r>
              <a:rPr dirty="0" sz="1900" spc="-5" b="1">
                <a:latin typeface="Calibri"/>
                <a:cs typeface="Calibri"/>
              </a:rPr>
              <a:t>pane.getChildren().	(imageView2)</a:t>
            </a:r>
            <a:r>
              <a:rPr dirty="0" sz="1900" spc="-5" b="1">
                <a:solidFill>
                  <a:srgbClr val="CC7832"/>
                </a:solidFill>
                <a:latin typeface="Calibri"/>
                <a:cs typeface="Calibri"/>
              </a:rPr>
              <a:t>;</a:t>
            </a:r>
            <a:endParaRPr sz="19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750">
              <a:latin typeface="Calibri"/>
              <a:cs typeface="Calibri"/>
            </a:endParaRPr>
          </a:p>
          <a:p>
            <a:pPr marL="228600" marR="3632835">
              <a:lnSpc>
                <a:spcPct val="101099"/>
              </a:lnSpc>
              <a:tabLst>
                <a:tab pos="2811145" algn="l"/>
                <a:tab pos="4462145" algn="l"/>
              </a:tabLst>
            </a:pPr>
            <a:r>
              <a:rPr dirty="0" sz="1900" spc="5" b="1">
                <a:latin typeface="Calibri"/>
                <a:cs typeface="Calibri"/>
              </a:rPr>
              <a:t>Im</a:t>
            </a:r>
            <a:r>
              <a:rPr dirty="0" sz="1900" b="1">
                <a:latin typeface="Calibri"/>
                <a:cs typeface="Calibri"/>
              </a:rPr>
              <a:t>a</a:t>
            </a:r>
            <a:r>
              <a:rPr dirty="0" sz="1900" spc="-25" b="1">
                <a:latin typeface="Calibri"/>
                <a:cs typeface="Calibri"/>
              </a:rPr>
              <a:t>g</a:t>
            </a:r>
            <a:r>
              <a:rPr dirty="0" sz="1900" spc="5" b="1">
                <a:latin typeface="Calibri"/>
                <a:cs typeface="Calibri"/>
              </a:rPr>
              <a:t>e</a:t>
            </a:r>
            <a:r>
              <a:rPr dirty="0" sz="1900" b="1">
                <a:latin typeface="Calibri"/>
                <a:cs typeface="Calibri"/>
              </a:rPr>
              <a:t>V</a:t>
            </a:r>
            <a:r>
              <a:rPr dirty="0" sz="1900" spc="-5" b="1">
                <a:latin typeface="Calibri"/>
                <a:cs typeface="Calibri"/>
              </a:rPr>
              <a:t>ie</a:t>
            </a:r>
            <a:r>
              <a:rPr dirty="0" sz="1900" b="1">
                <a:latin typeface="Calibri"/>
                <a:cs typeface="Calibri"/>
              </a:rPr>
              <a:t>w</a:t>
            </a:r>
            <a:r>
              <a:rPr dirty="0" sz="1900" spc="-10" b="1">
                <a:latin typeface="Calibri"/>
                <a:cs typeface="Calibri"/>
              </a:rPr>
              <a:t> </a:t>
            </a:r>
            <a:r>
              <a:rPr dirty="0" sz="1900" spc="-5" b="1">
                <a:latin typeface="Calibri"/>
                <a:cs typeface="Calibri"/>
              </a:rPr>
              <a:t>i</a:t>
            </a:r>
            <a:r>
              <a:rPr dirty="0" sz="1900" spc="5" b="1">
                <a:latin typeface="Calibri"/>
                <a:cs typeface="Calibri"/>
              </a:rPr>
              <a:t>m</a:t>
            </a:r>
            <a:r>
              <a:rPr dirty="0" sz="1900" spc="-5" b="1">
                <a:latin typeface="Calibri"/>
                <a:cs typeface="Calibri"/>
              </a:rPr>
              <a:t>a</a:t>
            </a:r>
            <a:r>
              <a:rPr dirty="0" sz="1900" spc="-25" b="1">
                <a:latin typeface="Calibri"/>
                <a:cs typeface="Calibri"/>
              </a:rPr>
              <a:t>g</a:t>
            </a:r>
            <a:r>
              <a:rPr dirty="0" sz="1900" spc="5" b="1">
                <a:latin typeface="Calibri"/>
                <a:cs typeface="Calibri"/>
              </a:rPr>
              <a:t>e</a:t>
            </a:r>
            <a:r>
              <a:rPr dirty="0" sz="1900" b="1">
                <a:latin typeface="Calibri"/>
                <a:cs typeface="Calibri"/>
              </a:rPr>
              <a:t>V</a:t>
            </a:r>
            <a:r>
              <a:rPr dirty="0" sz="1900" spc="-5" b="1">
                <a:latin typeface="Calibri"/>
                <a:cs typeface="Calibri"/>
              </a:rPr>
              <a:t>iew</a:t>
            </a:r>
            <a:r>
              <a:rPr dirty="0" sz="1900" b="1">
                <a:latin typeface="Calibri"/>
                <a:cs typeface="Calibri"/>
              </a:rPr>
              <a:t>3</a:t>
            </a:r>
            <a:r>
              <a:rPr dirty="0" sz="1900" spc="-10" b="1">
                <a:latin typeface="Calibri"/>
                <a:cs typeface="Calibri"/>
              </a:rPr>
              <a:t> </a:t>
            </a:r>
            <a:r>
              <a:rPr dirty="0" sz="1900" b="1">
                <a:latin typeface="Calibri"/>
                <a:cs typeface="Calibri"/>
              </a:rPr>
              <a:t>=</a:t>
            </a:r>
            <a:r>
              <a:rPr dirty="0" sz="1900" spc="-5" b="1">
                <a:latin typeface="Calibri"/>
                <a:cs typeface="Calibri"/>
              </a:rPr>
              <a:t> </a:t>
            </a:r>
            <a:r>
              <a:rPr dirty="0" sz="1900" spc="5" b="1">
                <a:solidFill>
                  <a:srgbClr val="CC7832"/>
                </a:solidFill>
                <a:latin typeface="Calibri"/>
                <a:cs typeface="Calibri"/>
              </a:rPr>
              <a:t>n</a:t>
            </a:r>
            <a:r>
              <a:rPr dirty="0" sz="1900" spc="-5" b="1">
                <a:solidFill>
                  <a:srgbClr val="CC7832"/>
                </a:solidFill>
                <a:latin typeface="Calibri"/>
                <a:cs typeface="Calibri"/>
              </a:rPr>
              <a:t>e</a:t>
            </a:r>
            <a:r>
              <a:rPr dirty="0" sz="1900" b="1">
                <a:solidFill>
                  <a:srgbClr val="CC7832"/>
                </a:solidFill>
                <a:latin typeface="Calibri"/>
                <a:cs typeface="Calibri"/>
              </a:rPr>
              <a:t>w	</a:t>
            </a:r>
            <a:r>
              <a:rPr dirty="0" sz="1900" spc="-5" b="1">
                <a:latin typeface="Calibri"/>
                <a:cs typeface="Calibri"/>
              </a:rPr>
              <a:t>(i</a:t>
            </a:r>
            <a:r>
              <a:rPr dirty="0" sz="1900" spc="5" b="1">
                <a:latin typeface="Calibri"/>
                <a:cs typeface="Calibri"/>
              </a:rPr>
              <a:t>m</a:t>
            </a:r>
            <a:r>
              <a:rPr dirty="0" sz="1900" spc="-5" b="1">
                <a:latin typeface="Calibri"/>
                <a:cs typeface="Calibri"/>
              </a:rPr>
              <a:t>a</a:t>
            </a:r>
            <a:r>
              <a:rPr dirty="0" sz="1900" spc="-25" b="1">
                <a:latin typeface="Calibri"/>
                <a:cs typeface="Calibri"/>
              </a:rPr>
              <a:t>g</a:t>
            </a:r>
            <a:r>
              <a:rPr dirty="0" sz="1900" spc="5" b="1">
                <a:latin typeface="Calibri"/>
                <a:cs typeface="Calibri"/>
              </a:rPr>
              <a:t>e</a:t>
            </a:r>
            <a:r>
              <a:rPr dirty="0" sz="1900" spc="-10" b="1">
                <a:latin typeface="Calibri"/>
                <a:cs typeface="Calibri"/>
              </a:rPr>
              <a:t>)</a:t>
            </a:r>
            <a:r>
              <a:rPr dirty="0" sz="1900" b="1">
                <a:solidFill>
                  <a:srgbClr val="CC7832"/>
                </a:solidFill>
                <a:latin typeface="Calibri"/>
                <a:cs typeface="Calibri"/>
              </a:rPr>
              <a:t>;  </a:t>
            </a:r>
            <a:r>
              <a:rPr dirty="0" sz="1900" spc="-10" b="1">
                <a:latin typeface="Calibri"/>
                <a:cs typeface="Calibri"/>
              </a:rPr>
              <a:t>imageView3.setRotate(	</a:t>
            </a:r>
            <a:r>
              <a:rPr dirty="0" sz="1900" spc="-5" b="1">
                <a:latin typeface="Calibri"/>
                <a:cs typeface="Calibri"/>
              </a:rPr>
              <a:t>)</a:t>
            </a:r>
            <a:r>
              <a:rPr dirty="0" sz="1900" spc="-5" b="1">
                <a:solidFill>
                  <a:srgbClr val="CC7832"/>
                </a:solidFill>
                <a:latin typeface="Calibri"/>
                <a:cs typeface="Calibri"/>
              </a:rPr>
              <a:t>;</a:t>
            </a:r>
            <a:endParaRPr sz="1900">
              <a:latin typeface="Calibri"/>
              <a:cs typeface="Calibri"/>
            </a:endParaRPr>
          </a:p>
          <a:p>
            <a:pPr marL="228600">
              <a:lnSpc>
                <a:spcPct val="100000"/>
              </a:lnSpc>
              <a:spcBef>
                <a:spcPts val="25"/>
              </a:spcBef>
              <a:tabLst>
                <a:tab pos="2548255" algn="l"/>
              </a:tabLst>
            </a:pPr>
            <a:r>
              <a:rPr dirty="0" sz="1900" spc="-5" b="1">
                <a:latin typeface="Calibri"/>
                <a:cs typeface="Calibri"/>
              </a:rPr>
              <a:t>pane.getChildren().	(imageView3)</a:t>
            </a:r>
            <a:r>
              <a:rPr dirty="0" sz="1900" spc="-5" b="1">
                <a:solidFill>
                  <a:srgbClr val="CC7832"/>
                </a:solidFill>
                <a:latin typeface="Calibri"/>
                <a:cs typeface="Calibri"/>
              </a:rPr>
              <a:t>;</a:t>
            </a:r>
            <a:endParaRPr sz="19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51968" y="446532"/>
            <a:ext cx="3040380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ShowImage</a:t>
            </a:r>
          </a:p>
        </p:txBody>
      </p:sp>
      <p:sp>
        <p:nvSpPr>
          <p:cNvPr id="3" name="object 3"/>
          <p:cNvSpPr/>
          <p:nvPr/>
        </p:nvSpPr>
        <p:spPr>
          <a:xfrm>
            <a:off x="307327" y="3017519"/>
            <a:ext cx="4895850" cy="292100"/>
          </a:xfrm>
          <a:custGeom>
            <a:avLst/>
            <a:gdLst/>
            <a:ahLst/>
            <a:cxnLst/>
            <a:rect l="l" t="t" r="r" b="b"/>
            <a:pathLst>
              <a:path w="4895850" h="292100">
                <a:moveTo>
                  <a:pt x="4895291" y="0"/>
                </a:moveTo>
                <a:lnTo>
                  <a:pt x="4895291" y="0"/>
                </a:lnTo>
                <a:lnTo>
                  <a:pt x="12" y="0"/>
                </a:lnTo>
                <a:lnTo>
                  <a:pt x="0" y="292100"/>
                </a:lnTo>
                <a:lnTo>
                  <a:pt x="4895291" y="292100"/>
                </a:lnTo>
                <a:lnTo>
                  <a:pt x="4895291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78739" y="1544320"/>
            <a:ext cx="4328160" cy="11779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900" b="1">
                <a:solidFill>
                  <a:srgbClr val="CC7832"/>
                </a:solidFill>
                <a:latin typeface="Calibri"/>
                <a:cs typeface="Calibri"/>
              </a:rPr>
              <a:t>public</a:t>
            </a:r>
            <a:r>
              <a:rPr dirty="0" sz="1900" spc="-10" b="1">
                <a:solidFill>
                  <a:srgbClr val="CC7832"/>
                </a:solidFill>
                <a:latin typeface="Calibri"/>
                <a:cs typeface="Calibri"/>
              </a:rPr>
              <a:t> void</a:t>
            </a:r>
            <a:r>
              <a:rPr dirty="0" sz="1900" spc="-15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1900" spc="-10" b="1">
                <a:solidFill>
                  <a:srgbClr val="FFC66D"/>
                </a:solidFill>
                <a:latin typeface="Calibri"/>
                <a:cs typeface="Calibri"/>
              </a:rPr>
              <a:t>start</a:t>
            </a:r>
            <a:r>
              <a:rPr dirty="0" sz="1900" spc="-10" b="1">
                <a:latin typeface="Calibri"/>
                <a:cs typeface="Calibri"/>
              </a:rPr>
              <a:t>(Stage</a:t>
            </a:r>
            <a:r>
              <a:rPr dirty="0" sz="1900" spc="-15" b="1">
                <a:latin typeface="Calibri"/>
                <a:cs typeface="Calibri"/>
              </a:rPr>
              <a:t> </a:t>
            </a:r>
            <a:r>
              <a:rPr dirty="0" sz="1900" spc="-5" b="1">
                <a:latin typeface="Calibri"/>
                <a:cs typeface="Calibri"/>
              </a:rPr>
              <a:t>primaryStage)</a:t>
            </a:r>
            <a:r>
              <a:rPr dirty="0" sz="1900" spc="-20" b="1">
                <a:latin typeface="Calibri"/>
                <a:cs typeface="Calibri"/>
              </a:rPr>
              <a:t> </a:t>
            </a:r>
            <a:r>
              <a:rPr dirty="0" sz="1900" b="1">
                <a:latin typeface="Calibri"/>
                <a:cs typeface="Calibri"/>
              </a:rPr>
              <a:t>{</a:t>
            </a:r>
            <a:endParaRPr sz="1900">
              <a:latin typeface="Calibri"/>
              <a:cs typeface="Calibri"/>
            </a:endParaRPr>
          </a:p>
          <a:p>
            <a:pPr marL="228600" marR="5080">
              <a:lnSpc>
                <a:spcPct val="98400"/>
              </a:lnSpc>
              <a:spcBef>
                <a:spcPts val="60"/>
              </a:spcBef>
            </a:pPr>
            <a:r>
              <a:rPr dirty="0" sz="1900" spc="-5" b="1">
                <a:solidFill>
                  <a:srgbClr val="808080"/>
                </a:solidFill>
                <a:latin typeface="Calibri"/>
                <a:cs typeface="Calibri"/>
              </a:rPr>
              <a:t>// </a:t>
            </a:r>
            <a:r>
              <a:rPr dirty="0" sz="1900" spc="-15" b="1">
                <a:solidFill>
                  <a:srgbClr val="808080"/>
                </a:solidFill>
                <a:latin typeface="Calibri"/>
                <a:cs typeface="Calibri"/>
              </a:rPr>
              <a:t>Create </a:t>
            </a:r>
            <a:r>
              <a:rPr dirty="0" sz="1900" b="1">
                <a:solidFill>
                  <a:srgbClr val="808080"/>
                </a:solidFill>
                <a:latin typeface="Calibri"/>
                <a:cs typeface="Calibri"/>
              </a:rPr>
              <a:t>a pane </a:t>
            </a:r>
            <a:r>
              <a:rPr dirty="0" sz="1900" spc="-10" b="1">
                <a:solidFill>
                  <a:srgbClr val="808080"/>
                </a:solidFill>
                <a:latin typeface="Calibri"/>
                <a:cs typeface="Calibri"/>
              </a:rPr>
              <a:t>to </a:t>
            </a:r>
            <a:r>
              <a:rPr dirty="0" sz="1900" b="1">
                <a:solidFill>
                  <a:srgbClr val="808080"/>
                </a:solidFill>
                <a:latin typeface="Calibri"/>
                <a:cs typeface="Calibri"/>
              </a:rPr>
              <a:t>hold the </a:t>
            </a:r>
            <a:r>
              <a:rPr dirty="0" sz="1900" spc="-10" b="1">
                <a:solidFill>
                  <a:srgbClr val="808080"/>
                </a:solidFill>
                <a:latin typeface="Calibri"/>
                <a:cs typeface="Calibri"/>
              </a:rPr>
              <a:t>image views </a:t>
            </a:r>
            <a:r>
              <a:rPr dirty="0" sz="1900" spc="-415" b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900" spc="-10" b="1">
                <a:latin typeface="Calibri"/>
                <a:cs typeface="Calibri"/>
              </a:rPr>
              <a:t>Pane </a:t>
            </a:r>
            <a:r>
              <a:rPr dirty="0" sz="1900" b="1">
                <a:latin typeface="Calibri"/>
                <a:cs typeface="Calibri"/>
              </a:rPr>
              <a:t>pane = </a:t>
            </a:r>
            <a:r>
              <a:rPr dirty="0" sz="1900" b="1">
                <a:solidFill>
                  <a:srgbClr val="CC7832"/>
                </a:solidFill>
                <a:latin typeface="Calibri"/>
                <a:cs typeface="Calibri"/>
              </a:rPr>
              <a:t>new </a:t>
            </a:r>
            <a:r>
              <a:rPr dirty="0" sz="1900" spc="-10" b="1">
                <a:latin typeface="Calibri"/>
                <a:cs typeface="Calibri"/>
              </a:rPr>
              <a:t>HBox(</a:t>
            </a:r>
            <a:r>
              <a:rPr dirty="0" sz="1900" spc="-10" b="1">
                <a:solidFill>
                  <a:srgbClr val="6897BB"/>
                </a:solidFill>
                <a:latin typeface="Calibri"/>
                <a:cs typeface="Calibri"/>
              </a:rPr>
              <a:t>10</a:t>
            </a:r>
            <a:r>
              <a:rPr dirty="0" sz="1900" spc="-10" b="1">
                <a:latin typeface="Calibri"/>
                <a:cs typeface="Calibri"/>
              </a:rPr>
              <a:t>)</a:t>
            </a:r>
            <a:r>
              <a:rPr dirty="0" sz="1900" spc="-10" b="1">
                <a:solidFill>
                  <a:srgbClr val="CC7832"/>
                </a:solidFill>
                <a:latin typeface="Calibri"/>
                <a:cs typeface="Calibri"/>
              </a:rPr>
              <a:t>; </a:t>
            </a:r>
            <a:r>
              <a:rPr dirty="0" sz="1900" spc="-5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1900" spc="-5" b="1">
                <a:latin typeface="Calibri"/>
                <a:cs typeface="Calibri"/>
              </a:rPr>
              <a:t>pane.setPadding(</a:t>
            </a:r>
            <a:r>
              <a:rPr dirty="0" sz="1900" spc="-5" b="1">
                <a:solidFill>
                  <a:srgbClr val="CC7832"/>
                </a:solidFill>
                <a:latin typeface="Calibri"/>
                <a:cs typeface="Calibri"/>
              </a:rPr>
              <a:t>new</a:t>
            </a:r>
            <a:r>
              <a:rPr dirty="0" sz="1900" spc="-10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1900" spc="-5" b="1">
                <a:latin typeface="Calibri"/>
                <a:cs typeface="Calibri"/>
              </a:rPr>
              <a:t>Insets(</a:t>
            </a:r>
            <a:r>
              <a:rPr dirty="0" sz="1900" spc="-5" b="1">
                <a:solidFill>
                  <a:srgbClr val="6897BB"/>
                </a:solidFill>
                <a:latin typeface="Calibri"/>
                <a:cs typeface="Calibri"/>
              </a:rPr>
              <a:t>5</a:t>
            </a:r>
            <a:r>
              <a:rPr dirty="0" sz="1900" spc="-5" b="1">
                <a:solidFill>
                  <a:srgbClr val="CC7832"/>
                </a:solidFill>
                <a:latin typeface="Calibri"/>
                <a:cs typeface="Calibri"/>
              </a:rPr>
              <a:t>,</a:t>
            </a:r>
            <a:r>
              <a:rPr dirty="0" sz="1900" spc="-10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1900" spc="-5" b="1">
                <a:solidFill>
                  <a:srgbClr val="6897BB"/>
                </a:solidFill>
                <a:latin typeface="Calibri"/>
                <a:cs typeface="Calibri"/>
              </a:rPr>
              <a:t>5</a:t>
            </a:r>
            <a:r>
              <a:rPr dirty="0" sz="1900" spc="-5" b="1">
                <a:solidFill>
                  <a:srgbClr val="CC7832"/>
                </a:solidFill>
                <a:latin typeface="Calibri"/>
                <a:cs typeface="Calibri"/>
              </a:rPr>
              <a:t>,</a:t>
            </a:r>
            <a:r>
              <a:rPr dirty="0" sz="1900" spc="-10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1900" spc="-5" b="1">
                <a:solidFill>
                  <a:srgbClr val="6897BB"/>
                </a:solidFill>
                <a:latin typeface="Calibri"/>
                <a:cs typeface="Calibri"/>
              </a:rPr>
              <a:t>5</a:t>
            </a:r>
            <a:r>
              <a:rPr dirty="0" sz="1900" spc="-5" b="1">
                <a:solidFill>
                  <a:srgbClr val="CC7832"/>
                </a:solidFill>
                <a:latin typeface="Calibri"/>
                <a:cs typeface="Calibri"/>
              </a:rPr>
              <a:t>,</a:t>
            </a:r>
            <a:r>
              <a:rPr dirty="0" sz="1900" spc="-10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1900" spc="-5" b="1">
                <a:solidFill>
                  <a:srgbClr val="6897BB"/>
                </a:solidFill>
                <a:latin typeface="Calibri"/>
                <a:cs typeface="Calibri"/>
              </a:rPr>
              <a:t>5</a:t>
            </a:r>
            <a:r>
              <a:rPr dirty="0" sz="1900" spc="-5" b="1">
                <a:latin typeface="Calibri"/>
                <a:cs typeface="Calibri"/>
              </a:rPr>
              <a:t>))</a:t>
            </a:r>
            <a:r>
              <a:rPr dirty="0" sz="1900" spc="-5" b="1">
                <a:solidFill>
                  <a:srgbClr val="CC7832"/>
                </a:solidFill>
                <a:latin typeface="Calibri"/>
                <a:cs typeface="Calibri"/>
              </a:rPr>
              <a:t>;</a:t>
            </a:r>
            <a:endParaRPr sz="1900">
              <a:latin typeface="Calibri"/>
              <a:cs typeface="Calibri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0">
              <a:lnSpc>
                <a:spcPts val="1630"/>
              </a:lnSpc>
            </a:pPr>
            <a:fld id="{81D60167-4931-47E6-BA6A-407CBD079E47}" type="slidenum">
              <a:rPr dirty="0"/>
              <a:t>33</a:t>
            </a:fld>
          </a:p>
        </p:txBody>
      </p:sp>
      <p:sp>
        <p:nvSpPr>
          <p:cNvPr id="5" name="object 5"/>
          <p:cNvSpPr txBox="1"/>
          <p:nvPr/>
        </p:nvSpPr>
        <p:spPr>
          <a:xfrm>
            <a:off x="253365" y="2725420"/>
            <a:ext cx="8740140" cy="292100"/>
          </a:xfrm>
          <a:prstGeom prst="rect">
            <a:avLst/>
          </a:prstGeom>
          <a:solidFill>
            <a:srgbClr val="FFFF00"/>
          </a:solidFill>
        </p:spPr>
        <p:txBody>
          <a:bodyPr wrap="square" lIns="0" tIns="0" rIns="0" bIns="0" rtlCol="0" vert="horz">
            <a:spAutoFit/>
          </a:bodyPr>
          <a:lstStyle/>
          <a:p>
            <a:pPr marL="53975">
              <a:lnSpc>
                <a:spcPts val="2175"/>
              </a:lnSpc>
            </a:pPr>
            <a:r>
              <a:rPr dirty="0" sz="1900" spc="-5" b="1">
                <a:latin typeface="Calibri"/>
                <a:cs typeface="Calibri"/>
              </a:rPr>
              <a:t>Image</a:t>
            </a:r>
            <a:r>
              <a:rPr dirty="0" sz="1900" spc="10" b="1">
                <a:latin typeface="Calibri"/>
                <a:cs typeface="Calibri"/>
              </a:rPr>
              <a:t> </a:t>
            </a:r>
            <a:r>
              <a:rPr dirty="0" sz="1900" spc="-10" b="1">
                <a:latin typeface="Calibri"/>
                <a:cs typeface="Calibri"/>
              </a:rPr>
              <a:t>image</a:t>
            </a:r>
            <a:r>
              <a:rPr dirty="0" sz="1900" spc="10" b="1">
                <a:latin typeface="Calibri"/>
                <a:cs typeface="Calibri"/>
              </a:rPr>
              <a:t> </a:t>
            </a:r>
            <a:r>
              <a:rPr dirty="0" sz="1900" b="1">
                <a:latin typeface="Calibri"/>
                <a:cs typeface="Calibri"/>
              </a:rPr>
              <a:t>=</a:t>
            </a:r>
            <a:r>
              <a:rPr dirty="0" sz="1900" spc="5" b="1">
                <a:latin typeface="Calibri"/>
                <a:cs typeface="Calibri"/>
              </a:rPr>
              <a:t> </a:t>
            </a:r>
            <a:r>
              <a:rPr dirty="0" sz="1900" b="1">
                <a:solidFill>
                  <a:srgbClr val="CC7832"/>
                </a:solidFill>
                <a:latin typeface="Calibri"/>
                <a:cs typeface="Calibri"/>
              </a:rPr>
              <a:t>new </a:t>
            </a:r>
            <a:r>
              <a:rPr dirty="0" sz="1900" spc="-5" b="1">
                <a:latin typeface="Calibri"/>
                <a:cs typeface="Calibri"/>
              </a:rPr>
              <a:t>Image(</a:t>
            </a:r>
            <a:r>
              <a:rPr dirty="0" sz="1900" spc="-5" b="1">
                <a:solidFill>
                  <a:srgbClr val="6A8759"/>
                </a:solidFill>
                <a:latin typeface="Calibri"/>
                <a:cs typeface="Calibri"/>
                <a:hlinkClick r:id="rId2"/>
              </a:rPr>
              <a:t>"h</a:t>
            </a:r>
            <a:r>
              <a:rPr dirty="0" sz="1900" spc="-5" b="1">
                <a:solidFill>
                  <a:srgbClr val="6A8759"/>
                </a:solidFill>
                <a:latin typeface="Calibri"/>
                <a:cs typeface="Calibri"/>
              </a:rPr>
              <a:t>t</a:t>
            </a:r>
            <a:r>
              <a:rPr dirty="0" sz="1900" spc="-5" b="1">
                <a:solidFill>
                  <a:srgbClr val="6A8759"/>
                </a:solidFill>
                <a:latin typeface="Calibri"/>
                <a:cs typeface="Calibri"/>
                <a:hlinkClick r:id="rId2"/>
              </a:rPr>
              <a:t>tp://liveexample.pearsoncmg.com/book/image/us.gif</a:t>
            </a:r>
            <a:r>
              <a:rPr dirty="0" sz="1900" spc="-5" b="1">
                <a:solidFill>
                  <a:srgbClr val="6A8759"/>
                </a:solidFill>
                <a:latin typeface="Calibri"/>
                <a:cs typeface="Calibri"/>
              </a:rPr>
              <a:t>"</a:t>
            </a:r>
            <a:r>
              <a:rPr dirty="0" sz="1900" spc="-5" b="1">
                <a:latin typeface="Calibri"/>
                <a:cs typeface="Calibri"/>
              </a:rPr>
              <a:t>)</a:t>
            </a:r>
            <a:r>
              <a:rPr dirty="0" sz="1900" spc="-5" b="1">
                <a:solidFill>
                  <a:srgbClr val="CC7832"/>
                </a:solidFill>
                <a:latin typeface="Calibri"/>
                <a:cs typeface="Calibri"/>
              </a:rPr>
              <a:t>;</a:t>
            </a:r>
            <a:endParaRPr sz="19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53365" y="3017520"/>
            <a:ext cx="4949825" cy="292100"/>
          </a:xfrm>
          <a:prstGeom prst="rect">
            <a:avLst/>
          </a:prstGeom>
          <a:solidFill>
            <a:srgbClr val="FFFF00"/>
          </a:solidFill>
        </p:spPr>
        <p:txBody>
          <a:bodyPr wrap="square" lIns="0" tIns="0" rIns="0" bIns="0" rtlCol="0" vert="horz">
            <a:spAutoFit/>
          </a:bodyPr>
          <a:lstStyle/>
          <a:p>
            <a:pPr marL="53975">
              <a:lnSpc>
                <a:spcPts val="2180"/>
              </a:lnSpc>
            </a:pPr>
            <a:r>
              <a:rPr dirty="0" sz="1900" spc="-5" b="1">
                <a:latin typeface="Calibri"/>
                <a:cs typeface="Calibri"/>
              </a:rPr>
              <a:t>pane.getChildren().add(</a:t>
            </a:r>
            <a:r>
              <a:rPr dirty="0" sz="1900" spc="-5" b="1">
                <a:solidFill>
                  <a:srgbClr val="CC7832"/>
                </a:solidFill>
                <a:latin typeface="Calibri"/>
                <a:cs typeface="Calibri"/>
              </a:rPr>
              <a:t>new </a:t>
            </a:r>
            <a:r>
              <a:rPr dirty="0" sz="1900" spc="-5" b="1">
                <a:latin typeface="Calibri"/>
                <a:cs typeface="Calibri"/>
              </a:rPr>
              <a:t>ImageView(image))</a:t>
            </a:r>
            <a:r>
              <a:rPr dirty="0" sz="1900" spc="-5" b="1">
                <a:solidFill>
                  <a:srgbClr val="CC7832"/>
                </a:solidFill>
                <a:latin typeface="Calibri"/>
                <a:cs typeface="Calibri"/>
              </a:rPr>
              <a:t>;</a:t>
            </a:r>
            <a:endParaRPr sz="19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07340" y="3589020"/>
            <a:ext cx="5058410" cy="292100"/>
          </a:xfrm>
          <a:prstGeom prst="rect">
            <a:avLst/>
          </a:prstGeom>
          <a:solidFill>
            <a:srgbClr val="FFFF00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170"/>
              </a:lnSpc>
            </a:pPr>
            <a:r>
              <a:rPr dirty="0" sz="1900" spc="-5" b="1">
                <a:latin typeface="Calibri"/>
                <a:cs typeface="Calibri"/>
              </a:rPr>
              <a:t>ImageView</a:t>
            </a:r>
            <a:r>
              <a:rPr dirty="0" sz="1900" spc="-20" b="1">
                <a:latin typeface="Calibri"/>
                <a:cs typeface="Calibri"/>
              </a:rPr>
              <a:t> </a:t>
            </a:r>
            <a:r>
              <a:rPr dirty="0" sz="1900" spc="-5" b="1">
                <a:latin typeface="Calibri"/>
                <a:cs typeface="Calibri"/>
              </a:rPr>
              <a:t>imageView2</a:t>
            </a:r>
            <a:r>
              <a:rPr dirty="0" sz="1900" spc="-15" b="1">
                <a:latin typeface="Calibri"/>
                <a:cs typeface="Calibri"/>
              </a:rPr>
              <a:t> </a:t>
            </a:r>
            <a:r>
              <a:rPr dirty="0" sz="1900" b="1">
                <a:latin typeface="Calibri"/>
                <a:cs typeface="Calibri"/>
              </a:rPr>
              <a:t>=</a:t>
            </a:r>
            <a:r>
              <a:rPr dirty="0" sz="1900" spc="-10" b="1">
                <a:latin typeface="Calibri"/>
                <a:cs typeface="Calibri"/>
              </a:rPr>
              <a:t> </a:t>
            </a:r>
            <a:r>
              <a:rPr dirty="0" sz="1900" b="1">
                <a:solidFill>
                  <a:srgbClr val="CC7832"/>
                </a:solidFill>
                <a:latin typeface="Calibri"/>
                <a:cs typeface="Calibri"/>
              </a:rPr>
              <a:t>new</a:t>
            </a:r>
            <a:r>
              <a:rPr dirty="0" sz="1900" spc="-15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1900" spc="-5" b="1">
                <a:latin typeface="Calibri"/>
                <a:cs typeface="Calibri"/>
              </a:rPr>
              <a:t>ImageView(image)</a:t>
            </a:r>
            <a:r>
              <a:rPr dirty="0" sz="1900" spc="-5" b="1">
                <a:solidFill>
                  <a:srgbClr val="CC7832"/>
                </a:solidFill>
                <a:latin typeface="Calibri"/>
                <a:cs typeface="Calibri"/>
              </a:rPr>
              <a:t>;</a:t>
            </a:r>
            <a:endParaRPr sz="19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94640" y="3854704"/>
            <a:ext cx="3121660" cy="3149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900" spc="-5" b="1">
                <a:latin typeface="Calibri"/>
                <a:cs typeface="Calibri"/>
              </a:rPr>
              <a:t>imageView2.setFitHeight(</a:t>
            </a:r>
            <a:r>
              <a:rPr dirty="0" sz="1900" spc="-5" b="1">
                <a:solidFill>
                  <a:srgbClr val="6897BB"/>
                </a:solidFill>
                <a:latin typeface="Calibri"/>
                <a:cs typeface="Calibri"/>
              </a:rPr>
              <a:t>100</a:t>
            </a:r>
            <a:r>
              <a:rPr dirty="0" sz="1900" spc="-5" b="1">
                <a:latin typeface="Calibri"/>
                <a:cs typeface="Calibri"/>
              </a:rPr>
              <a:t>)</a:t>
            </a:r>
            <a:r>
              <a:rPr dirty="0" sz="1900" spc="-5" b="1">
                <a:solidFill>
                  <a:srgbClr val="CC7832"/>
                </a:solidFill>
                <a:latin typeface="Calibri"/>
                <a:cs typeface="Calibri"/>
              </a:rPr>
              <a:t>;</a:t>
            </a:r>
            <a:endParaRPr sz="19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07339" y="4173220"/>
            <a:ext cx="3058795" cy="292100"/>
          </a:xfrm>
          <a:prstGeom prst="rect">
            <a:avLst/>
          </a:prstGeom>
          <a:solidFill>
            <a:srgbClr val="FFFF00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175"/>
              </a:lnSpc>
            </a:pPr>
            <a:r>
              <a:rPr dirty="0" sz="1900" spc="-5" b="1">
                <a:latin typeface="Calibri"/>
                <a:cs typeface="Calibri"/>
              </a:rPr>
              <a:t>imageView2.setFitWidth(</a:t>
            </a:r>
            <a:r>
              <a:rPr dirty="0" sz="1900" spc="-5" b="1">
                <a:solidFill>
                  <a:srgbClr val="6897BB"/>
                </a:solidFill>
                <a:latin typeface="Calibri"/>
                <a:cs typeface="Calibri"/>
              </a:rPr>
              <a:t>100</a:t>
            </a:r>
            <a:r>
              <a:rPr dirty="0" sz="1900" spc="-5" b="1">
                <a:latin typeface="Calibri"/>
                <a:cs typeface="Calibri"/>
              </a:rPr>
              <a:t>)</a:t>
            </a:r>
            <a:r>
              <a:rPr dirty="0" sz="1900" spc="-5" b="1">
                <a:solidFill>
                  <a:srgbClr val="CC7832"/>
                </a:solidFill>
                <a:latin typeface="Calibri"/>
                <a:cs typeface="Calibri"/>
              </a:rPr>
              <a:t>;</a:t>
            </a:r>
            <a:endParaRPr sz="19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07339" y="4465320"/>
            <a:ext cx="3769360" cy="292100"/>
          </a:xfrm>
          <a:prstGeom prst="rect">
            <a:avLst/>
          </a:prstGeom>
          <a:solidFill>
            <a:srgbClr val="FFFF00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180"/>
              </a:lnSpc>
            </a:pPr>
            <a:r>
              <a:rPr dirty="0" sz="1900" spc="-5" b="1">
                <a:latin typeface="Calibri"/>
                <a:cs typeface="Calibri"/>
              </a:rPr>
              <a:t>pane.getChildren().add(imageView2)</a:t>
            </a:r>
            <a:r>
              <a:rPr dirty="0" sz="1900" spc="-5" b="1">
                <a:solidFill>
                  <a:srgbClr val="CC7832"/>
                </a:solidFill>
                <a:latin typeface="Calibri"/>
                <a:cs typeface="Calibri"/>
              </a:rPr>
              <a:t>;</a:t>
            </a:r>
            <a:endParaRPr sz="19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07339" y="5036820"/>
            <a:ext cx="5058410" cy="292100"/>
          </a:xfrm>
          <a:prstGeom prst="rect">
            <a:avLst/>
          </a:prstGeom>
          <a:solidFill>
            <a:srgbClr val="FFFF00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170"/>
              </a:lnSpc>
            </a:pPr>
            <a:r>
              <a:rPr dirty="0" sz="1900" spc="-5" b="1">
                <a:latin typeface="Calibri"/>
                <a:cs typeface="Calibri"/>
              </a:rPr>
              <a:t>ImageView</a:t>
            </a:r>
            <a:r>
              <a:rPr dirty="0" sz="1900" spc="-20" b="1">
                <a:latin typeface="Calibri"/>
                <a:cs typeface="Calibri"/>
              </a:rPr>
              <a:t> </a:t>
            </a:r>
            <a:r>
              <a:rPr dirty="0" sz="1900" spc="-5" b="1">
                <a:latin typeface="Calibri"/>
                <a:cs typeface="Calibri"/>
              </a:rPr>
              <a:t>imageView3</a:t>
            </a:r>
            <a:r>
              <a:rPr dirty="0" sz="1900" spc="-15" b="1">
                <a:latin typeface="Calibri"/>
                <a:cs typeface="Calibri"/>
              </a:rPr>
              <a:t> </a:t>
            </a:r>
            <a:r>
              <a:rPr dirty="0" sz="1900" b="1">
                <a:latin typeface="Calibri"/>
                <a:cs typeface="Calibri"/>
              </a:rPr>
              <a:t>=</a:t>
            </a:r>
            <a:r>
              <a:rPr dirty="0" sz="1900" spc="-10" b="1">
                <a:latin typeface="Calibri"/>
                <a:cs typeface="Calibri"/>
              </a:rPr>
              <a:t> </a:t>
            </a:r>
            <a:r>
              <a:rPr dirty="0" sz="1900" b="1">
                <a:solidFill>
                  <a:srgbClr val="CC7832"/>
                </a:solidFill>
                <a:latin typeface="Calibri"/>
                <a:cs typeface="Calibri"/>
              </a:rPr>
              <a:t>new</a:t>
            </a:r>
            <a:r>
              <a:rPr dirty="0" sz="1900" spc="-15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1900" spc="-5" b="1">
                <a:latin typeface="Calibri"/>
                <a:cs typeface="Calibri"/>
              </a:rPr>
              <a:t>ImageView(image)</a:t>
            </a:r>
            <a:r>
              <a:rPr dirty="0" sz="1900" spc="-5" b="1">
                <a:solidFill>
                  <a:srgbClr val="CC7832"/>
                </a:solidFill>
                <a:latin typeface="Calibri"/>
                <a:cs typeface="Calibri"/>
              </a:rPr>
              <a:t>;</a:t>
            </a:r>
            <a:endParaRPr sz="19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07339" y="5328920"/>
            <a:ext cx="2724785" cy="292100"/>
          </a:xfrm>
          <a:prstGeom prst="rect">
            <a:avLst/>
          </a:prstGeom>
          <a:solidFill>
            <a:srgbClr val="FFFF00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170"/>
              </a:lnSpc>
            </a:pPr>
            <a:r>
              <a:rPr dirty="0" sz="1900" spc="-10" b="1">
                <a:latin typeface="Calibri"/>
                <a:cs typeface="Calibri"/>
              </a:rPr>
              <a:t>imageView3.setRotate(</a:t>
            </a:r>
            <a:r>
              <a:rPr dirty="0" sz="1900" spc="-10" b="1">
                <a:solidFill>
                  <a:srgbClr val="6897BB"/>
                </a:solidFill>
                <a:latin typeface="Calibri"/>
                <a:cs typeface="Calibri"/>
              </a:rPr>
              <a:t>90</a:t>
            </a:r>
            <a:r>
              <a:rPr dirty="0" sz="1900" spc="-10" b="1">
                <a:latin typeface="Calibri"/>
                <a:cs typeface="Calibri"/>
              </a:rPr>
              <a:t>)</a:t>
            </a:r>
            <a:r>
              <a:rPr dirty="0" sz="1900" spc="-10" b="1">
                <a:solidFill>
                  <a:srgbClr val="CC7832"/>
                </a:solidFill>
                <a:latin typeface="Calibri"/>
                <a:cs typeface="Calibri"/>
              </a:rPr>
              <a:t>;</a:t>
            </a:r>
            <a:endParaRPr sz="19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07339" y="5621020"/>
            <a:ext cx="3769360" cy="292100"/>
          </a:xfrm>
          <a:prstGeom prst="rect">
            <a:avLst/>
          </a:prstGeom>
          <a:solidFill>
            <a:srgbClr val="FFFF00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175"/>
              </a:lnSpc>
            </a:pPr>
            <a:r>
              <a:rPr dirty="0" sz="1900" spc="-5" b="1">
                <a:latin typeface="Calibri"/>
                <a:cs typeface="Calibri"/>
              </a:rPr>
              <a:t>pane.getChildren().add(imageView3)</a:t>
            </a:r>
            <a:r>
              <a:rPr dirty="0" sz="1900" spc="-5" b="1">
                <a:solidFill>
                  <a:srgbClr val="CC7832"/>
                </a:solidFill>
                <a:latin typeface="Calibri"/>
                <a:cs typeface="Calibri"/>
              </a:rPr>
              <a:t>;</a:t>
            </a:r>
            <a:endParaRPr sz="19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46411" y="7619"/>
            <a:ext cx="3051175" cy="6959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400" spc="-5">
                <a:latin typeface="Times New Roman"/>
                <a:cs typeface="Times New Roman"/>
              </a:rPr>
              <a:t>Layout</a:t>
            </a:r>
            <a:r>
              <a:rPr dirty="0" sz="4400" spc="-60">
                <a:latin typeface="Times New Roman"/>
                <a:cs typeface="Times New Roman"/>
              </a:rPr>
              <a:t> </a:t>
            </a:r>
            <a:r>
              <a:rPr dirty="0" sz="4400" spc="-5">
                <a:latin typeface="Times New Roman"/>
                <a:cs typeface="Times New Roman"/>
              </a:rPr>
              <a:t>Panes</a:t>
            </a:r>
            <a:endParaRPr sz="4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07975" y="936243"/>
            <a:ext cx="8447405" cy="88201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75"/>
              </a:spcBef>
            </a:pPr>
            <a:r>
              <a:rPr dirty="0" sz="2800" spc="-5">
                <a:latin typeface="Times New Roman"/>
                <a:cs typeface="Times New Roman"/>
              </a:rPr>
              <a:t>JavaFX</a:t>
            </a:r>
            <a:r>
              <a:rPr dirty="0" sz="2800">
                <a:latin typeface="Times New Roman"/>
                <a:cs typeface="Times New Roman"/>
              </a:rPr>
              <a:t> </a:t>
            </a:r>
            <a:r>
              <a:rPr dirty="0" sz="2800" spc="-5">
                <a:latin typeface="Times New Roman"/>
                <a:cs typeface="Times New Roman"/>
              </a:rPr>
              <a:t>provides many</a:t>
            </a:r>
            <a:r>
              <a:rPr dirty="0" sz="2800">
                <a:latin typeface="Times New Roman"/>
                <a:cs typeface="Times New Roman"/>
              </a:rPr>
              <a:t> </a:t>
            </a:r>
            <a:r>
              <a:rPr dirty="0" sz="2800" spc="-5">
                <a:latin typeface="Times New Roman"/>
                <a:cs typeface="Times New Roman"/>
              </a:rPr>
              <a:t>types </a:t>
            </a:r>
            <a:r>
              <a:rPr dirty="0" sz="2800">
                <a:latin typeface="Times New Roman"/>
                <a:cs typeface="Times New Roman"/>
              </a:rPr>
              <a:t>of</a:t>
            </a:r>
            <a:r>
              <a:rPr dirty="0" sz="2800" spc="5">
                <a:latin typeface="Times New Roman"/>
                <a:cs typeface="Times New Roman"/>
              </a:rPr>
              <a:t> </a:t>
            </a:r>
            <a:r>
              <a:rPr dirty="0" sz="2800" spc="-5">
                <a:latin typeface="Times New Roman"/>
                <a:cs typeface="Times New Roman"/>
              </a:rPr>
              <a:t>panes </a:t>
            </a:r>
            <a:r>
              <a:rPr dirty="0" sz="2800">
                <a:latin typeface="Times New Roman"/>
                <a:cs typeface="Times New Roman"/>
              </a:rPr>
              <a:t>for</a:t>
            </a:r>
            <a:r>
              <a:rPr dirty="0" sz="2800" spc="5">
                <a:latin typeface="Times New Roman"/>
                <a:cs typeface="Times New Roman"/>
              </a:rPr>
              <a:t> </a:t>
            </a:r>
            <a:r>
              <a:rPr dirty="0" sz="2800" spc="-10">
                <a:latin typeface="Times New Roman"/>
                <a:cs typeface="Times New Roman"/>
              </a:rPr>
              <a:t>organizing</a:t>
            </a:r>
            <a:r>
              <a:rPr dirty="0" sz="2800">
                <a:latin typeface="Times New Roman"/>
                <a:cs typeface="Times New Roman"/>
              </a:rPr>
              <a:t> </a:t>
            </a:r>
            <a:r>
              <a:rPr dirty="0" sz="2800" spc="-5">
                <a:latin typeface="Times New Roman"/>
                <a:cs typeface="Times New Roman"/>
              </a:rPr>
              <a:t>nodes </a:t>
            </a:r>
            <a:r>
              <a:rPr dirty="0" sz="2800" spc="-685">
                <a:latin typeface="Times New Roman"/>
                <a:cs typeface="Times New Roman"/>
              </a:rPr>
              <a:t> </a:t>
            </a:r>
            <a:r>
              <a:rPr dirty="0" sz="2800" spc="-5">
                <a:latin typeface="Times New Roman"/>
                <a:cs typeface="Times New Roman"/>
              </a:rPr>
              <a:t>in </a:t>
            </a:r>
            <a:r>
              <a:rPr dirty="0" sz="2800">
                <a:latin typeface="Times New Roman"/>
                <a:cs typeface="Times New Roman"/>
              </a:rPr>
              <a:t>a</a:t>
            </a:r>
            <a:r>
              <a:rPr dirty="0" sz="2800" spc="-10">
                <a:latin typeface="Times New Roman"/>
                <a:cs typeface="Times New Roman"/>
              </a:rPr>
              <a:t> </a:t>
            </a:r>
            <a:r>
              <a:rPr dirty="0" sz="2800" spc="-20">
                <a:latin typeface="Times New Roman"/>
                <a:cs typeface="Times New Roman"/>
              </a:rPr>
              <a:t>container.</a:t>
            </a:r>
            <a:endParaRPr sz="2800">
              <a:latin typeface="Times New Roman"/>
              <a:cs typeface="Times New Roman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9901" y="2250666"/>
            <a:ext cx="8330223" cy="318759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0">
              <a:lnSpc>
                <a:spcPts val="1630"/>
              </a:lnSpc>
            </a:pPr>
            <a:fld id="{81D60167-4931-47E6-BA6A-407CBD079E47}" type="slidenum">
              <a:rPr dirty="0"/>
              <a:t>33</a:t>
            </a:fld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41700" y="388619"/>
            <a:ext cx="2261235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 b="0">
                <a:latin typeface="Times New Roman"/>
                <a:cs typeface="Times New Roman"/>
              </a:rPr>
              <a:t>FlowPane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811" y="1326601"/>
            <a:ext cx="9050119" cy="4274556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276850" y="5867400"/>
            <a:ext cx="2324100" cy="381000"/>
          </a:xfrm>
          <a:prstGeom prst="rect">
            <a:avLst/>
          </a:prstGeom>
          <a:solidFill>
            <a:srgbClr val="92D050"/>
          </a:solidFill>
        </p:spPr>
        <p:txBody>
          <a:bodyPr wrap="square" lIns="0" tIns="32384" rIns="0" bIns="0" rtlCol="0" vert="horz">
            <a:spAutoFit/>
          </a:bodyPr>
          <a:lstStyle/>
          <a:p>
            <a:pPr marL="133985">
              <a:lnSpc>
                <a:spcPct val="100000"/>
              </a:lnSpc>
              <a:spcBef>
                <a:spcPts val="254"/>
              </a:spcBef>
            </a:pPr>
            <a:r>
              <a:rPr dirty="0" sz="2000" spc="-5">
                <a:latin typeface="Times New Roman"/>
                <a:cs typeface="Times New Roman"/>
              </a:rPr>
              <a:t>MultipleStageDemo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0">
              <a:lnSpc>
                <a:spcPts val="1630"/>
              </a:lnSpc>
            </a:pPr>
            <a:fld id="{81D60167-4931-47E6-BA6A-407CBD079E47}" type="slidenum">
              <a:rPr dirty="0"/>
              <a:t>33</a:t>
            </a:fld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19250" y="339851"/>
            <a:ext cx="5906135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 b="0">
                <a:latin typeface="Times New Roman"/>
                <a:cs typeface="Times New Roman"/>
              </a:rPr>
              <a:t>Basic</a:t>
            </a:r>
            <a:r>
              <a:rPr dirty="0" spc="-15" b="0">
                <a:latin typeface="Times New Roman"/>
                <a:cs typeface="Times New Roman"/>
              </a:rPr>
              <a:t> </a:t>
            </a:r>
            <a:r>
              <a:rPr dirty="0" spc="-5" b="0">
                <a:latin typeface="Times New Roman"/>
                <a:cs typeface="Times New Roman"/>
              </a:rPr>
              <a:t>Structure</a:t>
            </a:r>
            <a:r>
              <a:rPr dirty="0" spc="-15" b="0">
                <a:latin typeface="Times New Roman"/>
                <a:cs typeface="Times New Roman"/>
              </a:rPr>
              <a:t> </a:t>
            </a:r>
            <a:r>
              <a:rPr dirty="0" b="0">
                <a:latin typeface="Times New Roman"/>
                <a:cs typeface="Times New Roman"/>
              </a:rPr>
              <a:t>of</a:t>
            </a:r>
            <a:r>
              <a:rPr dirty="0" spc="-15" b="0">
                <a:latin typeface="Times New Roman"/>
                <a:cs typeface="Times New Roman"/>
              </a:rPr>
              <a:t> </a:t>
            </a:r>
            <a:r>
              <a:rPr dirty="0" spc="-5" b="0">
                <a:latin typeface="Times New Roman"/>
                <a:cs typeface="Times New Roman"/>
              </a:rPr>
              <a:t>JavaFX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6575" y="1040891"/>
            <a:ext cx="5706745" cy="2263140"/>
          </a:xfrm>
          <a:prstGeom prst="rect">
            <a:avLst/>
          </a:prstGeom>
        </p:spPr>
        <p:txBody>
          <a:bodyPr wrap="square" lIns="0" tIns="274955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2165"/>
              </a:spcBef>
              <a:buSzPct val="75000"/>
              <a:buFont typeface="Wingdings"/>
              <a:buChar char="■"/>
              <a:tabLst>
                <a:tab pos="354965" algn="l"/>
                <a:tab pos="355600" algn="l"/>
              </a:tabLst>
            </a:pPr>
            <a:r>
              <a:rPr dirty="0" sz="3200" spc="-15" b="1">
                <a:latin typeface="Calibri"/>
                <a:cs typeface="Calibri"/>
              </a:rPr>
              <a:t>javafx.application.Application</a:t>
            </a:r>
            <a:endParaRPr sz="32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2060"/>
              </a:spcBef>
              <a:buSzPct val="75000"/>
              <a:buFont typeface="Wingdings"/>
              <a:buChar char="■"/>
              <a:tabLst>
                <a:tab pos="354965" algn="l"/>
                <a:tab pos="355600" algn="l"/>
              </a:tabLst>
            </a:pPr>
            <a:r>
              <a:rPr dirty="0" sz="3200" spc="-5">
                <a:latin typeface="Times New Roman"/>
                <a:cs typeface="Times New Roman"/>
              </a:rPr>
              <a:t>Override the start(Stage)</a:t>
            </a:r>
            <a:r>
              <a:rPr dirty="0" sz="3200" spc="-10">
                <a:latin typeface="Times New Roman"/>
                <a:cs typeface="Times New Roman"/>
              </a:rPr>
              <a:t> </a:t>
            </a:r>
            <a:r>
              <a:rPr dirty="0" sz="3200" spc="-5">
                <a:latin typeface="Times New Roman"/>
                <a:cs typeface="Times New Roman"/>
              </a:rPr>
              <a:t>method</a:t>
            </a:r>
            <a:endParaRPr sz="32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1970"/>
              </a:spcBef>
              <a:buSzPct val="75000"/>
              <a:buFont typeface="Wingdings"/>
              <a:buChar char="■"/>
              <a:tabLst>
                <a:tab pos="354965" algn="l"/>
                <a:tab pos="355600" algn="l"/>
              </a:tabLst>
            </a:pPr>
            <a:r>
              <a:rPr dirty="0" sz="3200" spc="-5">
                <a:latin typeface="Times New Roman"/>
                <a:cs typeface="Times New Roman"/>
              </a:rPr>
              <a:t>Stage,</a:t>
            </a:r>
            <a:r>
              <a:rPr dirty="0" sz="3200" spc="-15">
                <a:latin typeface="Times New Roman"/>
                <a:cs typeface="Times New Roman"/>
              </a:rPr>
              <a:t> </a:t>
            </a:r>
            <a:r>
              <a:rPr dirty="0" sz="3200" spc="-5">
                <a:latin typeface="Times New Roman"/>
                <a:cs typeface="Times New Roman"/>
              </a:rPr>
              <a:t>Scene,</a:t>
            </a:r>
            <a:r>
              <a:rPr dirty="0" sz="3200" spc="-15">
                <a:latin typeface="Times New Roman"/>
                <a:cs typeface="Times New Roman"/>
              </a:rPr>
              <a:t> </a:t>
            </a:r>
            <a:r>
              <a:rPr dirty="0" sz="3200">
                <a:latin typeface="Times New Roman"/>
                <a:cs typeface="Times New Roman"/>
              </a:rPr>
              <a:t>and</a:t>
            </a:r>
            <a:r>
              <a:rPr dirty="0" sz="3200" spc="-10">
                <a:latin typeface="Times New Roman"/>
                <a:cs typeface="Times New Roman"/>
              </a:rPr>
              <a:t> </a:t>
            </a:r>
            <a:r>
              <a:rPr dirty="0" sz="3200">
                <a:latin typeface="Times New Roman"/>
                <a:cs typeface="Times New Roman"/>
              </a:rPr>
              <a:t>Nodes</a:t>
            </a:r>
            <a:endParaRPr sz="3200">
              <a:latin typeface="Times New Roman"/>
              <a:cs typeface="Times New Roman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505504" y="3818609"/>
            <a:ext cx="2551430" cy="2153285"/>
            <a:chOff x="505504" y="3818609"/>
            <a:chExt cx="2551430" cy="2153285"/>
          </a:xfrm>
        </p:grpSpPr>
        <p:sp>
          <p:nvSpPr>
            <p:cNvPr id="5" name="object 5"/>
            <p:cNvSpPr/>
            <p:nvPr/>
          </p:nvSpPr>
          <p:spPr>
            <a:xfrm>
              <a:off x="514077" y="3838882"/>
              <a:ext cx="1938020" cy="2124710"/>
            </a:xfrm>
            <a:custGeom>
              <a:avLst/>
              <a:gdLst/>
              <a:ahLst/>
              <a:cxnLst/>
              <a:rect l="l" t="t" r="r" b="b"/>
              <a:pathLst>
                <a:path w="1938020" h="2124710">
                  <a:moveTo>
                    <a:pt x="0" y="2124212"/>
                  </a:moveTo>
                  <a:lnTo>
                    <a:pt x="1937647" y="2124212"/>
                  </a:lnTo>
                  <a:lnTo>
                    <a:pt x="1937647" y="0"/>
                  </a:lnTo>
                  <a:lnTo>
                    <a:pt x="0" y="0"/>
                  </a:lnTo>
                  <a:lnTo>
                    <a:pt x="0" y="2124212"/>
                  </a:lnTo>
                  <a:close/>
                </a:path>
                <a:path w="1938020" h="2124710">
                  <a:moveTo>
                    <a:pt x="155101" y="2018340"/>
                  </a:moveTo>
                  <a:lnTo>
                    <a:pt x="1791536" y="2018340"/>
                  </a:lnTo>
                  <a:lnTo>
                    <a:pt x="1791536" y="110377"/>
                  </a:lnTo>
                  <a:lnTo>
                    <a:pt x="155101" y="110377"/>
                  </a:lnTo>
                  <a:lnTo>
                    <a:pt x="155101" y="2018340"/>
                  </a:lnTo>
                  <a:close/>
                </a:path>
                <a:path w="1938020" h="2124710">
                  <a:moveTo>
                    <a:pt x="265246" y="993401"/>
                  </a:moveTo>
                  <a:lnTo>
                    <a:pt x="1193608" y="993401"/>
                  </a:lnTo>
                  <a:lnTo>
                    <a:pt x="1193608" y="804182"/>
                  </a:lnTo>
                  <a:lnTo>
                    <a:pt x="265246" y="804182"/>
                  </a:lnTo>
                  <a:lnTo>
                    <a:pt x="265246" y="993401"/>
                  </a:lnTo>
                  <a:close/>
                </a:path>
              </a:pathLst>
            </a:custGeom>
            <a:ln w="1687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2289873" y="3818610"/>
              <a:ext cx="767080" cy="466725"/>
            </a:xfrm>
            <a:custGeom>
              <a:avLst/>
              <a:gdLst/>
              <a:ahLst/>
              <a:cxnLst/>
              <a:rect l="l" t="t" r="r" b="b"/>
              <a:pathLst>
                <a:path w="767080" h="466725">
                  <a:moveTo>
                    <a:pt x="593432" y="392493"/>
                  </a:moveTo>
                  <a:lnTo>
                    <a:pt x="588492" y="387451"/>
                  </a:lnTo>
                  <a:lnTo>
                    <a:pt x="97409" y="387451"/>
                  </a:lnTo>
                  <a:lnTo>
                    <a:pt x="134874" y="331139"/>
                  </a:lnTo>
                  <a:lnTo>
                    <a:pt x="0" y="398716"/>
                  </a:lnTo>
                  <a:lnTo>
                    <a:pt x="134874" y="466293"/>
                  </a:lnTo>
                  <a:lnTo>
                    <a:pt x="97409" y="409981"/>
                  </a:lnTo>
                  <a:lnTo>
                    <a:pt x="588492" y="409981"/>
                  </a:lnTo>
                  <a:lnTo>
                    <a:pt x="593432" y="404939"/>
                  </a:lnTo>
                  <a:lnTo>
                    <a:pt x="593432" y="392493"/>
                  </a:lnTo>
                  <a:close/>
                </a:path>
                <a:path w="767080" h="466725">
                  <a:moveTo>
                    <a:pt x="766521" y="61366"/>
                  </a:moveTo>
                  <a:lnTo>
                    <a:pt x="761568" y="56324"/>
                  </a:lnTo>
                  <a:lnTo>
                    <a:pt x="270497" y="56324"/>
                  </a:lnTo>
                  <a:lnTo>
                    <a:pt x="307949" y="0"/>
                  </a:lnTo>
                  <a:lnTo>
                    <a:pt x="173088" y="67576"/>
                  </a:lnTo>
                  <a:lnTo>
                    <a:pt x="307949" y="135166"/>
                  </a:lnTo>
                  <a:lnTo>
                    <a:pt x="270484" y="78841"/>
                  </a:lnTo>
                  <a:lnTo>
                    <a:pt x="761568" y="78841"/>
                  </a:lnTo>
                  <a:lnTo>
                    <a:pt x="766521" y="73799"/>
                  </a:lnTo>
                  <a:lnTo>
                    <a:pt x="766521" y="6136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/>
          <p:nvPr/>
        </p:nvSpPr>
        <p:spPr>
          <a:xfrm>
            <a:off x="2704045" y="3657507"/>
            <a:ext cx="821055" cy="11912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31140" marR="5080" indent="175260">
              <a:lnSpc>
                <a:spcPct val="154600"/>
              </a:lnSpc>
              <a:spcBef>
                <a:spcPts val="95"/>
              </a:spcBef>
            </a:pPr>
            <a:r>
              <a:rPr dirty="0" sz="1400">
                <a:latin typeface="Times New Roman"/>
                <a:cs typeface="Times New Roman"/>
              </a:rPr>
              <a:t>S</a:t>
            </a:r>
            <a:r>
              <a:rPr dirty="0" sz="1400" spc="10">
                <a:latin typeface="Times New Roman"/>
                <a:cs typeface="Times New Roman"/>
              </a:rPr>
              <a:t>t</a:t>
            </a:r>
            <a:r>
              <a:rPr dirty="0" sz="1400" spc="10">
                <a:latin typeface="Times New Roman"/>
                <a:cs typeface="Times New Roman"/>
              </a:rPr>
              <a:t>a</a:t>
            </a:r>
            <a:r>
              <a:rPr dirty="0" sz="1400">
                <a:latin typeface="Times New Roman"/>
                <a:cs typeface="Times New Roman"/>
              </a:rPr>
              <a:t>g</a:t>
            </a:r>
            <a:r>
              <a:rPr dirty="0" sz="1400" spc="5">
                <a:latin typeface="Times New Roman"/>
                <a:cs typeface="Times New Roman"/>
              </a:rPr>
              <a:t>e  </a:t>
            </a:r>
            <a:r>
              <a:rPr dirty="0" sz="1400" spc="5">
                <a:latin typeface="Times New Roman"/>
                <a:cs typeface="Times New Roman"/>
              </a:rPr>
              <a:t>Scene</a:t>
            </a: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400" spc="5">
                <a:latin typeface="Times New Roman"/>
                <a:cs typeface="Times New Roman"/>
              </a:rPr>
              <a:t>Button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069589" y="4654327"/>
            <a:ext cx="593725" cy="135255"/>
          </a:xfrm>
          <a:custGeom>
            <a:avLst/>
            <a:gdLst/>
            <a:ahLst/>
            <a:cxnLst/>
            <a:rect l="l" t="t" r="r" b="b"/>
            <a:pathLst>
              <a:path w="593725" h="135254">
                <a:moveTo>
                  <a:pt x="134871" y="0"/>
                </a:moveTo>
                <a:lnTo>
                  <a:pt x="0" y="67579"/>
                </a:lnTo>
                <a:lnTo>
                  <a:pt x="134871" y="135157"/>
                </a:lnTo>
                <a:lnTo>
                  <a:pt x="97406" y="78841"/>
                </a:lnTo>
                <a:lnTo>
                  <a:pt x="83709" y="78841"/>
                </a:lnTo>
                <a:lnTo>
                  <a:pt x="78675" y="73795"/>
                </a:lnTo>
                <a:lnTo>
                  <a:pt x="78675" y="61361"/>
                </a:lnTo>
                <a:lnTo>
                  <a:pt x="83709" y="56315"/>
                </a:lnTo>
                <a:lnTo>
                  <a:pt x="97406" y="56315"/>
                </a:lnTo>
                <a:lnTo>
                  <a:pt x="134871" y="0"/>
                </a:lnTo>
                <a:close/>
              </a:path>
              <a:path w="593725" h="135254">
                <a:moveTo>
                  <a:pt x="97406" y="56315"/>
                </a:moveTo>
                <a:lnTo>
                  <a:pt x="83709" y="56315"/>
                </a:lnTo>
                <a:lnTo>
                  <a:pt x="78675" y="61361"/>
                </a:lnTo>
                <a:lnTo>
                  <a:pt x="78675" y="73795"/>
                </a:lnTo>
                <a:lnTo>
                  <a:pt x="83709" y="78841"/>
                </a:lnTo>
                <a:lnTo>
                  <a:pt x="97406" y="78841"/>
                </a:lnTo>
                <a:lnTo>
                  <a:pt x="89913" y="67579"/>
                </a:lnTo>
                <a:lnTo>
                  <a:pt x="97406" y="56315"/>
                </a:lnTo>
                <a:close/>
              </a:path>
              <a:path w="593725" h="135254">
                <a:moveTo>
                  <a:pt x="588487" y="56315"/>
                </a:moveTo>
                <a:lnTo>
                  <a:pt x="97406" y="56315"/>
                </a:lnTo>
                <a:lnTo>
                  <a:pt x="89913" y="67579"/>
                </a:lnTo>
                <a:lnTo>
                  <a:pt x="97406" y="78841"/>
                </a:lnTo>
                <a:lnTo>
                  <a:pt x="588487" y="78841"/>
                </a:lnTo>
                <a:lnTo>
                  <a:pt x="593432" y="73795"/>
                </a:lnTo>
                <a:lnTo>
                  <a:pt x="593432" y="61361"/>
                </a:lnTo>
                <a:lnTo>
                  <a:pt x="588487" y="5631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5259387" y="5562600"/>
            <a:ext cx="2324100" cy="381000"/>
          </a:xfrm>
          <a:prstGeom prst="rect">
            <a:avLst/>
          </a:prstGeom>
          <a:solidFill>
            <a:srgbClr val="92D050"/>
          </a:solidFill>
        </p:spPr>
        <p:txBody>
          <a:bodyPr wrap="square" lIns="0" tIns="32384" rIns="0" bIns="0" rtlCol="0" vert="horz">
            <a:spAutoFit/>
          </a:bodyPr>
          <a:lstStyle/>
          <a:p>
            <a:pPr marL="133985">
              <a:lnSpc>
                <a:spcPct val="100000"/>
              </a:lnSpc>
              <a:spcBef>
                <a:spcPts val="254"/>
              </a:spcBef>
            </a:pPr>
            <a:r>
              <a:rPr dirty="0" sz="2000" spc="-5">
                <a:latin typeface="Times New Roman"/>
                <a:cs typeface="Times New Roman"/>
              </a:rPr>
              <a:t>MultipleStageDemo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0">
              <a:lnSpc>
                <a:spcPts val="1630"/>
              </a:lnSpc>
            </a:pPr>
            <a:fld id="{81D60167-4931-47E6-BA6A-407CBD079E47}" type="slidenum">
              <a:rPr dirty="0"/>
              <a:t>17</a:t>
            </a:fld>
          </a:p>
        </p:txBody>
      </p:sp>
      <p:sp>
        <p:nvSpPr>
          <p:cNvPr id="10" name="object 10"/>
          <p:cNvSpPr txBox="1"/>
          <p:nvPr/>
        </p:nvSpPr>
        <p:spPr>
          <a:xfrm>
            <a:off x="5259387" y="4953000"/>
            <a:ext cx="2335530" cy="381000"/>
          </a:xfrm>
          <a:prstGeom prst="rect">
            <a:avLst/>
          </a:prstGeom>
          <a:solidFill>
            <a:srgbClr val="92D050"/>
          </a:solidFill>
        </p:spPr>
        <p:txBody>
          <a:bodyPr wrap="square" lIns="0" tIns="32384" rIns="0" bIns="0" rtlCol="0" vert="horz">
            <a:spAutoFit/>
          </a:bodyPr>
          <a:lstStyle/>
          <a:p>
            <a:pPr marL="603250">
              <a:lnSpc>
                <a:spcPct val="100000"/>
              </a:lnSpc>
              <a:spcBef>
                <a:spcPts val="254"/>
              </a:spcBef>
            </a:pPr>
            <a:r>
              <a:rPr dirty="0" sz="2000" spc="-5">
                <a:latin typeface="Times New Roman"/>
                <a:cs typeface="Times New Roman"/>
              </a:rPr>
              <a:t>MyJavaFX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49525" y="446532"/>
            <a:ext cx="4044950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ShowFlowPane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43200" y="1371600"/>
            <a:ext cx="3829050" cy="300920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09600" y="4495800"/>
            <a:ext cx="7772400" cy="1570068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0">
              <a:lnSpc>
                <a:spcPts val="1630"/>
              </a:lnSpc>
            </a:pPr>
            <a:fld id="{81D60167-4931-47E6-BA6A-407CBD079E47}" type="slidenum">
              <a:rPr dirty="0"/>
              <a:t>33</a:t>
            </a:fld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49525" y="160019"/>
            <a:ext cx="4044950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ShowFlowPane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4060" y="1087271"/>
            <a:ext cx="8406207" cy="2722728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31140" y="3830828"/>
            <a:ext cx="8726805" cy="2219960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355600" marR="5080" indent="-342900">
              <a:lnSpc>
                <a:spcPct val="100800"/>
              </a:lnSpc>
              <a:spcBef>
                <a:spcPts val="7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400" spc="-5">
                <a:latin typeface="Times New Roman"/>
                <a:cs typeface="Times New Roman"/>
              </a:rPr>
              <a:t>The</a:t>
            </a:r>
            <a:r>
              <a:rPr dirty="0" sz="2400">
                <a:latin typeface="Times New Roman"/>
                <a:cs typeface="Times New Roman"/>
              </a:rPr>
              <a:t> </a:t>
            </a:r>
            <a:r>
              <a:rPr dirty="0" sz="2400" spc="-5">
                <a:latin typeface="Times New Roman"/>
                <a:cs typeface="Times New Roman"/>
              </a:rPr>
              <a:t>program</a:t>
            </a:r>
            <a:r>
              <a:rPr dirty="0" sz="2400">
                <a:latin typeface="Times New Roman"/>
                <a:cs typeface="Times New Roman"/>
              </a:rPr>
              <a:t> </a:t>
            </a:r>
            <a:r>
              <a:rPr dirty="0" sz="2400" spc="-5">
                <a:latin typeface="Times New Roman"/>
                <a:cs typeface="Times New Roman"/>
              </a:rPr>
              <a:t>creates</a:t>
            </a:r>
            <a:r>
              <a:rPr dirty="0" sz="2400" spc="10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a </a:t>
            </a:r>
            <a:r>
              <a:rPr dirty="0" sz="2400" spc="-5" b="1">
                <a:solidFill>
                  <a:srgbClr val="00997F"/>
                </a:solidFill>
                <a:latin typeface="Times New Roman"/>
                <a:cs typeface="Times New Roman"/>
              </a:rPr>
              <a:t>FlowPane</a:t>
            </a:r>
            <a:r>
              <a:rPr dirty="0" sz="2400" b="1">
                <a:solidFill>
                  <a:srgbClr val="00997F"/>
                </a:solidFill>
                <a:latin typeface="Times New Roman"/>
                <a:cs typeface="Times New Roman"/>
              </a:rPr>
              <a:t> </a:t>
            </a:r>
            <a:r>
              <a:rPr dirty="0" sz="2400" spc="-5">
                <a:latin typeface="Times New Roman"/>
                <a:cs typeface="Times New Roman"/>
              </a:rPr>
              <a:t>and</a:t>
            </a:r>
            <a:r>
              <a:rPr dirty="0" sz="2400" spc="10">
                <a:latin typeface="Times New Roman"/>
                <a:cs typeface="Times New Roman"/>
              </a:rPr>
              <a:t> </a:t>
            </a:r>
            <a:r>
              <a:rPr dirty="0" sz="2400" spc="-5">
                <a:latin typeface="Times New Roman"/>
                <a:cs typeface="Times New Roman"/>
              </a:rPr>
              <a:t>sets</a:t>
            </a:r>
            <a:r>
              <a:rPr dirty="0" sz="2400" spc="5">
                <a:latin typeface="Times New Roman"/>
                <a:cs typeface="Times New Roman"/>
              </a:rPr>
              <a:t> </a:t>
            </a:r>
            <a:r>
              <a:rPr dirty="0" sz="2400" spc="-5">
                <a:latin typeface="Times New Roman"/>
                <a:cs typeface="Times New Roman"/>
              </a:rPr>
              <a:t>its</a:t>
            </a:r>
            <a:r>
              <a:rPr dirty="0" sz="2400" spc="10">
                <a:latin typeface="Times New Roman"/>
                <a:cs typeface="Times New Roman"/>
              </a:rPr>
              <a:t> </a:t>
            </a:r>
            <a:r>
              <a:rPr dirty="0" sz="2400" spc="-5" b="1">
                <a:solidFill>
                  <a:srgbClr val="00997F"/>
                </a:solidFill>
                <a:latin typeface="Times New Roman"/>
                <a:cs typeface="Times New Roman"/>
              </a:rPr>
              <a:t>padding</a:t>
            </a:r>
            <a:r>
              <a:rPr dirty="0" sz="2400" b="1">
                <a:solidFill>
                  <a:srgbClr val="00997F"/>
                </a:solidFill>
                <a:latin typeface="Times New Roman"/>
                <a:cs typeface="Times New Roman"/>
              </a:rPr>
              <a:t> </a:t>
            </a:r>
            <a:r>
              <a:rPr dirty="0" sz="2400" spc="-5">
                <a:latin typeface="Times New Roman"/>
                <a:cs typeface="Times New Roman"/>
              </a:rPr>
              <a:t>property</a:t>
            </a:r>
            <a:r>
              <a:rPr dirty="0" sz="2400" spc="5">
                <a:latin typeface="Times New Roman"/>
                <a:cs typeface="Times New Roman"/>
              </a:rPr>
              <a:t> </a:t>
            </a:r>
            <a:r>
              <a:rPr dirty="0" sz="2400" spc="-5">
                <a:latin typeface="Times New Roman"/>
                <a:cs typeface="Times New Roman"/>
              </a:rPr>
              <a:t>with </a:t>
            </a:r>
            <a:r>
              <a:rPr dirty="0" sz="2400" spc="-585">
                <a:latin typeface="Times New Roman"/>
                <a:cs typeface="Times New Roman"/>
              </a:rPr>
              <a:t> </a:t>
            </a:r>
            <a:r>
              <a:rPr dirty="0" sz="2400" spc="-5">
                <a:latin typeface="Times New Roman"/>
                <a:cs typeface="Times New Roman"/>
              </a:rPr>
              <a:t>an </a:t>
            </a:r>
            <a:r>
              <a:rPr dirty="0" sz="2400" spc="-5" b="1">
                <a:solidFill>
                  <a:srgbClr val="00997F"/>
                </a:solidFill>
                <a:latin typeface="Times New Roman"/>
                <a:cs typeface="Times New Roman"/>
              </a:rPr>
              <a:t>Insets</a:t>
            </a:r>
            <a:r>
              <a:rPr dirty="0" sz="2400" b="1">
                <a:solidFill>
                  <a:srgbClr val="00997F"/>
                </a:solidFill>
                <a:latin typeface="Times New Roman"/>
                <a:cs typeface="Times New Roman"/>
              </a:rPr>
              <a:t> </a:t>
            </a:r>
            <a:r>
              <a:rPr dirty="0" sz="2400" spc="-5">
                <a:latin typeface="Times New Roman"/>
                <a:cs typeface="Times New Roman"/>
              </a:rPr>
              <a:t>object.</a:t>
            </a:r>
            <a:endParaRPr sz="24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400">
                <a:latin typeface="Times New Roman"/>
                <a:cs typeface="Times New Roman"/>
              </a:rPr>
              <a:t>An</a:t>
            </a:r>
            <a:r>
              <a:rPr dirty="0" sz="2400" spc="-5">
                <a:latin typeface="Times New Roman"/>
                <a:cs typeface="Times New Roman"/>
              </a:rPr>
              <a:t> </a:t>
            </a:r>
            <a:r>
              <a:rPr dirty="0" sz="2400" spc="-5" b="1">
                <a:solidFill>
                  <a:srgbClr val="00997F"/>
                </a:solidFill>
                <a:latin typeface="Times New Roman"/>
                <a:cs typeface="Times New Roman"/>
              </a:rPr>
              <a:t>Insets</a:t>
            </a:r>
            <a:r>
              <a:rPr dirty="0" sz="2400" b="1">
                <a:solidFill>
                  <a:srgbClr val="00997F"/>
                </a:solidFill>
                <a:latin typeface="Times New Roman"/>
                <a:cs typeface="Times New Roman"/>
              </a:rPr>
              <a:t> </a:t>
            </a:r>
            <a:r>
              <a:rPr dirty="0" sz="2400" spc="-5">
                <a:latin typeface="Times New Roman"/>
                <a:cs typeface="Times New Roman"/>
              </a:rPr>
              <a:t>object</a:t>
            </a:r>
            <a:r>
              <a:rPr dirty="0" sz="2400">
                <a:latin typeface="Times New Roman"/>
                <a:cs typeface="Times New Roman"/>
              </a:rPr>
              <a:t> </a:t>
            </a:r>
            <a:r>
              <a:rPr dirty="0" sz="2400" spc="-5">
                <a:latin typeface="Times New Roman"/>
                <a:cs typeface="Times New Roman"/>
              </a:rPr>
              <a:t>specifies</a:t>
            </a:r>
            <a:r>
              <a:rPr dirty="0" sz="2400">
                <a:latin typeface="Times New Roman"/>
                <a:cs typeface="Times New Roman"/>
              </a:rPr>
              <a:t> </a:t>
            </a:r>
            <a:r>
              <a:rPr dirty="0" sz="2400" spc="-5">
                <a:latin typeface="Times New Roman"/>
                <a:cs typeface="Times New Roman"/>
              </a:rPr>
              <a:t>the</a:t>
            </a:r>
            <a:r>
              <a:rPr dirty="0" sz="2400">
                <a:latin typeface="Times New Roman"/>
                <a:cs typeface="Times New Roman"/>
              </a:rPr>
              <a:t> </a:t>
            </a:r>
            <a:r>
              <a:rPr dirty="0" sz="2400" spc="-5">
                <a:latin typeface="Times New Roman"/>
                <a:cs typeface="Times New Roman"/>
              </a:rPr>
              <a:t>size </a:t>
            </a:r>
            <a:r>
              <a:rPr dirty="0" sz="2400">
                <a:latin typeface="Times New Roman"/>
                <a:cs typeface="Times New Roman"/>
              </a:rPr>
              <a:t>of</a:t>
            </a:r>
            <a:r>
              <a:rPr dirty="0" sz="2400" spc="5">
                <a:latin typeface="Times New Roman"/>
                <a:cs typeface="Times New Roman"/>
              </a:rPr>
              <a:t> </a:t>
            </a:r>
            <a:r>
              <a:rPr dirty="0" sz="2400" spc="-5">
                <a:latin typeface="Times New Roman"/>
                <a:cs typeface="Times New Roman"/>
              </a:rPr>
              <a:t>the border</a:t>
            </a:r>
            <a:r>
              <a:rPr dirty="0" sz="2400" spc="5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of a </a:t>
            </a:r>
            <a:r>
              <a:rPr dirty="0" sz="2400" spc="-5">
                <a:latin typeface="Times New Roman"/>
                <a:cs typeface="Times New Roman"/>
              </a:rPr>
              <a:t>pane.</a:t>
            </a:r>
            <a:endParaRPr sz="2400">
              <a:latin typeface="Times New Roman"/>
              <a:cs typeface="Times New Roman"/>
            </a:endParaRPr>
          </a:p>
          <a:p>
            <a:pPr lvl="1" marL="812800" marR="81280" indent="-342900">
              <a:lnSpc>
                <a:spcPct val="99200"/>
              </a:lnSpc>
              <a:spcBef>
                <a:spcPts val="50"/>
              </a:spcBef>
              <a:buFont typeface="Arial"/>
              <a:buChar char="•"/>
              <a:tabLst>
                <a:tab pos="812165" algn="l"/>
                <a:tab pos="812800" algn="l"/>
              </a:tabLst>
            </a:pPr>
            <a:r>
              <a:rPr dirty="0" sz="2400">
                <a:latin typeface="Times New Roman"/>
                <a:cs typeface="Times New Roman"/>
              </a:rPr>
              <a:t>For</a:t>
            </a:r>
            <a:r>
              <a:rPr dirty="0" sz="2400" spc="-5">
                <a:latin typeface="Times New Roman"/>
                <a:cs typeface="Times New Roman"/>
              </a:rPr>
              <a:t> example,</a:t>
            </a:r>
            <a:r>
              <a:rPr dirty="0" sz="2400">
                <a:latin typeface="Times New Roman"/>
                <a:cs typeface="Times New Roman"/>
              </a:rPr>
              <a:t> </a:t>
            </a:r>
            <a:r>
              <a:rPr dirty="0" sz="2400" spc="-5">
                <a:latin typeface="Times New Roman"/>
                <a:cs typeface="Times New Roman"/>
              </a:rPr>
              <a:t>the constructor</a:t>
            </a:r>
            <a:r>
              <a:rPr dirty="0" sz="2400">
                <a:latin typeface="Times New Roman"/>
                <a:cs typeface="Times New Roman"/>
              </a:rPr>
              <a:t> </a:t>
            </a:r>
            <a:r>
              <a:rPr dirty="0" sz="2400" spc="-15" b="1">
                <a:solidFill>
                  <a:srgbClr val="00997F"/>
                </a:solidFill>
                <a:latin typeface="Times New Roman"/>
                <a:cs typeface="Times New Roman"/>
              </a:rPr>
              <a:t>Insets(11,</a:t>
            </a:r>
            <a:r>
              <a:rPr dirty="0" sz="2400" spc="-5" b="1">
                <a:solidFill>
                  <a:srgbClr val="00997F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00997F"/>
                </a:solidFill>
                <a:latin typeface="Times New Roman"/>
                <a:cs typeface="Times New Roman"/>
              </a:rPr>
              <a:t>12, 13, 14) </a:t>
            </a:r>
            <a:r>
              <a:rPr dirty="0" sz="2400" spc="-5">
                <a:latin typeface="Times New Roman"/>
                <a:cs typeface="Times New Roman"/>
              </a:rPr>
              <a:t>creates</a:t>
            </a:r>
            <a:r>
              <a:rPr dirty="0" sz="2400">
                <a:latin typeface="Times New Roman"/>
                <a:cs typeface="Times New Roman"/>
              </a:rPr>
              <a:t> </a:t>
            </a:r>
            <a:r>
              <a:rPr dirty="0" sz="2400" spc="-5">
                <a:latin typeface="Times New Roman"/>
                <a:cs typeface="Times New Roman"/>
              </a:rPr>
              <a:t>an </a:t>
            </a:r>
            <a:r>
              <a:rPr dirty="0" sz="2400">
                <a:latin typeface="Times New Roman"/>
                <a:cs typeface="Times New Roman"/>
              </a:rPr>
              <a:t> </a:t>
            </a:r>
            <a:r>
              <a:rPr dirty="0" sz="2400" spc="-5" b="1">
                <a:solidFill>
                  <a:srgbClr val="00997F"/>
                </a:solidFill>
                <a:latin typeface="Times New Roman"/>
                <a:cs typeface="Times New Roman"/>
              </a:rPr>
              <a:t>Insets</a:t>
            </a:r>
            <a:r>
              <a:rPr dirty="0" sz="2400" b="1">
                <a:solidFill>
                  <a:srgbClr val="00997F"/>
                </a:solidFill>
                <a:latin typeface="Times New Roman"/>
                <a:cs typeface="Times New Roman"/>
              </a:rPr>
              <a:t> </a:t>
            </a:r>
            <a:r>
              <a:rPr dirty="0" sz="2400" spc="-5">
                <a:latin typeface="Times New Roman"/>
                <a:cs typeface="Times New Roman"/>
              </a:rPr>
              <a:t>with</a:t>
            </a:r>
            <a:r>
              <a:rPr dirty="0" sz="2400" spc="5">
                <a:latin typeface="Times New Roman"/>
                <a:cs typeface="Times New Roman"/>
              </a:rPr>
              <a:t> </a:t>
            </a:r>
            <a:r>
              <a:rPr dirty="0" sz="2400" spc="-5">
                <a:latin typeface="Times New Roman"/>
                <a:cs typeface="Times New Roman"/>
              </a:rPr>
              <a:t>the</a:t>
            </a:r>
            <a:r>
              <a:rPr dirty="0" sz="2400">
                <a:latin typeface="Times New Roman"/>
                <a:cs typeface="Times New Roman"/>
              </a:rPr>
              <a:t> </a:t>
            </a:r>
            <a:r>
              <a:rPr dirty="0" sz="2400" spc="-5">
                <a:latin typeface="Times New Roman"/>
                <a:cs typeface="Times New Roman"/>
              </a:rPr>
              <a:t>border</a:t>
            </a:r>
            <a:r>
              <a:rPr dirty="0" sz="2400">
                <a:latin typeface="Times New Roman"/>
                <a:cs typeface="Times New Roman"/>
              </a:rPr>
              <a:t> </a:t>
            </a:r>
            <a:r>
              <a:rPr dirty="0" sz="2400" spc="-5">
                <a:latin typeface="Times New Roman"/>
                <a:cs typeface="Times New Roman"/>
              </a:rPr>
              <a:t>sizes</a:t>
            </a:r>
            <a:r>
              <a:rPr dirty="0" sz="2400" spc="5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for</a:t>
            </a:r>
            <a:r>
              <a:rPr dirty="0" sz="2400" spc="5">
                <a:latin typeface="Times New Roman"/>
                <a:cs typeface="Times New Roman"/>
              </a:rPr>
              <a:t> </a:t>
            </a:r>
            <a:r>
              <a:rPr dirty="0" sz="2400" spc="-5">
                <a:latin typeface="Times New Roman"/>
                <a:cs typeface="Times New Roman"/>
              </a:rPr>
              <a:t>top</a:t>
            </a:r>
            <a:r>
              <a:rPr dirty="0" sz="2400" spc="5">
                <a:latin typeface="Times New Roman"/>
                <a:cs typeface="Times New Roman"/>
              </a:rPr>
              <a:t> </a:t>
            </a:r>
            <a:r>
              <a:rPr dirty="0" sz="2400" spc="-20">
                <a:latin typeface="Times New Roman"/>
                <a:cs typeface="Times New Roman"/>
              </a:rPr>
              <a:t>(11),</a:t>
            </a:r>
            <a:r>
              <a:rPr dirty="0" sz="2400">
                <a:latin typeface="Times New Roman"/>
                <a:cs typeface="Times New Roman"/>
              </a:rPr>
              <a:t> </a:t>
            </a:r>
            <a:r>
              <a:rPr dirty="0" sz="2400" spc="-5">
                <a:latin typeface="Times New Roman"/>
                <a:cs typeface="Times New Roman"/>
              </a:rPr>
              <a:t>right</a:t>
            </a:r>
            <a:r>
              <a:rPr dirty="0" sz="2400">
                <a:latin typeface="Times New Roman"/>
                <a:cs typeface="Times New Roman"/>
              </a:rPr>
              <a:t> (12),</a:t>
            </a:r>
            <a:r>
              <a:rPr dirty="0" sz="2400" spc="5">
                <a:latin typeface="Times New Roman"/>
                <a:cs typeface="Times New Roman"/>
              </a:rPr>
              <a:t> </a:t>
            </a:r>
            <a:r>
              <a:rPr dirty="0" sz="2400" spc="-5">
                <a:latin typeface="Times New Roman"/>
                <a:cs typeface="Times New Roman"/>
              </a:rPr>
              <a:t>bottom </a:t>
            </a:r>
            <a:r>
              <a:rPr dirty="0" sz="2400">
                <a:latin typeface="Times New Roman"/>
                <a:cs typeface="Times New Roman"/>
              </a:rPr>
              <a:t>(13), </a:t>
            </a:r>
            <a:r>
              <a:rPr dirty="0" sz="2400" spc="-585">
                <a:latin typeface="Times New Roman"/>
                <a:cs typeface="Times New Roman"/>
              </a:rPr>
              <a:t> </a:t>
            </a:r>
            <a:r>
              <a:rPr dirty="0" sz="2400" spc="-5">
                <a:latin typeface="Times New Roman"/>
                <a:cs typeface="Times New Roman"/>
              </a:rPr>
              <a:t>and left </a:t>
            </a:r>
            <a:r>
              <a:rPr dirty="0" sz="2400">
                <a:latin typeface="Times New Roman"/>
                <a:cs typeface="Times New Roman"/>
              </a:rPr>
              <a:t>(14) </a:t>
            </a:r>
            <a:r>
              <a:rPr dirty="0" sz="2400" spc="-5">
                <a:latin typeface="Times New Roman"/>
                <a:cs typeface="Times New Roman"/>
              </a:rPr>
              <a:t>in</a:t>
            </a:r>
            <a:r>
              <a:rPr dirty="0" sz="2400">
                <a:latin typeface="Times New Roman"/>
                <a:cs typeface="Times New Roman"/>
              </a:rPr>
              <a:t> </a:t>
            </a:r>
            <a:r>
              <a:rPr dirty="0" sz="2400" spc="-5">
                <a:latin typeface="Times New Roman"/>
                <a:cs typeface="Times New Roman"/>
              </a:rPr>
              <a:t>pixels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0">
              <a:lnSpc>
                <a:spcPts val="1630"/>
              </a:lnSpc>
            </a:pPr>
            <a:fld id="{81D60167-4931-47E6-BA6A-407CBD079E47}" type="slidenum">
              <a:rPr dirty="0"/>
              <a:t>33</a:t>
            </a:fld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343250" y="6204365"/>
            <a:ext cx="4821555" cy="3670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635"/>
              </a:lnSpc>
            </a:pPr>
            <a:r>
              <a:rPr dirty="0" sz="2200" b="1">
                <a:solidFill>
                  <a:srgbClr val="808080"/>
                </a:solidFill>
                <a:latin typeface="Calibri"/>
                <a:cs typeface="Calibri"/>
              </a:rPr>
              <a:t>// </a:t>
            </a:r>
            <a:r>
              <a:rPr dirty="0" sz="2200" spc="-15" b="1">
                <a:solidFill>
                  <a:srgbClr val="808080"/>
                </a:solidFill>
                <a:latin typeface="Calibri"/>
                <a:cs typeface="Calibri"/>
              </a:rPr>
              <a:t>Create</a:t>
            </a:r>
            <a:r>
              <a:rPr dirty="0" sz="2200" spc="5" b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2200" b="1">
                <a:solidFill>
                  <a:srgbClr val="808080"/>
                </a:solidFill>
                <a:latin typeface="Calibri"/>
                <a:cs typeface="Calibri"/>
              </a:rPr>
              <a:t>a </a:t>
            </a:r>
            <a:r>
              <a:rPr dirty="0" sz="2200" spc="-5" b="1">
                <a:solidFill>
                  <a:srgbClr val="808080"/>
                </a:solidFill>
                <a:latin typeface="Calibri"/>
                <a:cs typeface="Calibri"/>
              </a:rPr>
              <a:t>scene</a:t>
            </a:r>
            <a:r>
              <a:rPr dirty="0" sz="2200" spc="5" b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2200" spc="-5" b="1">
                <a:solidFill>
                  <a:srgbClr val="808080"/>
                </a:solidFill>
                <a:latin typeface="Calibri"/>
                <a:cs typeface="Calibri"/>
              </a:rPr>
              <a:t>and place</a:t>
            </a:r>
            <a:r>
              <a:rPr dirty="0" sz="2200" spc="5" b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2200" spc="-5" b="1">
                <a:solidFill>
                  <a:srgbClr val="808080"/>
                </a:solidFill>
                <a:latin typeface="Calibri"/>
                <a:cs typeface="Calibri"/>
              </a:rPr>
              <a:t>it</a:t>
            </a:r>
            <a:r>
              <a:rPr dirty="0" sz="2200" b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2200" spc="-5" b="1">
                <a:solidFill>
                  <a:srgbClr val="808080"/>
                </a:solidFill>
                <a:latin typeface="Calibri"/>
                <a:cs typeface="Calibri"/>
              </a:rPr>
              <a:t>in the</a:t>
            </a:r>
            <a:r>
              <a:rPr dirty="0" sz="2200" spc="5" b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2200" spc="-20" b="1">
                <a:solidFill>
                  <a:srgbClr val="808080"/>
                </a:solidFill>
                <a:latin typeface="Calibri"/>
                <a:cs typeface="Calibri"/>
              </a:rPr>
              <a:t>stage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0">
              <a:lnSpc>
                <a:spcPts val="1630"/>
              </a:lnSpc>
            </a:pPr>
            <a:fld id="{81D60167-4931-47E6-BA6A-407CBD079E47}" type="slidenum">
              <a:rPr dirty="0"/>
              <a:t>42</a:t>
            </a:fld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49525" y="446532"/>
            <a:ext cx="4044950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ShowFlowPane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9249" y="1161796"/>
            <a:ext cx="6941820" cy="4719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2630"/>
              </a:lnSpc>
              <a:spcBef>
                <a:spcPts val="100"/>
              </a:spcBef>
            </a:pPr>
            <a:r>
              <a:rPr dirty="0" sz="2200" spc="-10" b="1">
                <a:solidFill>
                  <a:srgbClr val="CC7832"/>
                </a:solidFill>
                <a:latin typeface="Calibri"/>
                <a:cs typeface="Calibri"/>
              </a:rPr>
              <a:t>public</a:t>
            </a:r>
            <a:r>
              <a:rPr dirty="0" sz="2200" spc="10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200" spc="-10" b="1">
                <a:solidFill>
                  <a:srgbClr val="CC7832"/>
                </a:solidFill>
                <a:latin typeface="Calibri"/>
                <a:cs typeface="Calibri"/>
              </a:rPr>
              <a:t>void</a:t>
            </a:r>
            <a:r>
              <a:rPr dirty="0" sz="2200" spc="5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200" spc="-15" b="1">
                <a:solidFill>
                  <a:srgbClr val="FFC66D"/>
                </a:solidFill>
                <a:latin typeface="Calibri"/>
                <a:cs typeface="Calibri"/>
              </a:rPr>
              <a:t>start</a:t>
            </a:r>
            <a:r>
              <a:rPr dirty="0" sz="2200" spc="-15" b="1">
                <a:latin typeface="Calibri"/>
                <a:cs typeface="Calibri"/>
              </a:rPr>
              <a:t>(Stage</a:t>
            </a:r>
            <a:r>
              <a:rPr dirty="0" sz="2200" spc="10" b="1">
                <a:latin typeface="Calibri"/>
                <a:cs typeface="Calibri"/>
              </a:rPr>
              <a:t> </a:t>
            </a:r>
            <a:r>
              <a:rPr dirty="0" sz="2200" spc="-10" b="1">
                <a:latin typeface="Calibri"/>
                <a:cs typeface="Calibri"/>
              </a:rPr>
              <a:t>primaryStage)</a:t>
            </a:r>
            <a:r>
              <a:rPr dirty="0" sz="2200" spc="15" b="1">
                <a:latin typeface="Calibri"/>
                <a:cs typeface="Calibri"/>
              </a:rPr>
              <a:t> </a:t>
            </a:r>
            <a:r>
              <a:rPr dirty="0" sz="2200" b="1">
                <a:latin typeface="Calibri"/>
                <a:cs typeface="Calibri"/>
              </a:rPr>
              <a:t>{</a:t>
            </a:r>
            <a:endParaRPr sz="2200">
              <a:latin typeface="Calibri"/>
              <a:cs typeface="Calibri"/>
            </a:endParaRPr>
          </a:p>
          <a:p>
            <a:pPr marL="266700" marR="2245995">
              <a:lnSpc>
                <a:spcPts val="2590"/>
              </a:lnSpc>
              <a:spcBef>
                <a:spcPts val="114"/>
              </a:spcBef>
              <a:tabLst>
                <a:tab pos="4164329" algn="l"/>
              </a:tabLst>
            </a:pPr>
            <a:r>
              <a:rPr dirty="0" sz="2200" b="1">
                <a:solidFill>
                  <a:srgbClr val="808080"/>
                </a:solidFill>
                <a:latin typeface="Calibri"/>
                <a:cs typeface="Calibri"/>
              </a:rPr>
              <a:t>// </a:t>
            </a:r>
            <a:r>
              <a:rPr dirty="0" sz="2200" spc="-15" b="1">
                <a:solidFill>
                  <a:srgbClr val="808080"/>
                </a:solidFill>
                <a:latin typeface="Calibri"/>
                <a:cs typeface="Calibri"/>
              </a:rPr>
              <a:t>Create</a:t>
            </a:r>
            <a:r>
              <a:rPr dirty="0" sz="2200" b="1">
                <a:solidFill>
                  <a:srgbClr val="808080"/>
                </a:solidFill>
                <a:latin typeface="Calibri"/>
                <a:cs typeface="Calibri"/>
              </a:rPr>
              <a:t> a</a:t>
            </a:r>
            <a:r>
              <a:rPr dirty="0" sz="2200" spc="-5" b="1">
                <a:solidFill>
                  <a:srgbClr val="808080"/>
                </a:solidFill>
                <a:latin typeface="Calibri"/>
                <a:cs typeface="Calibri"/>
              </a:rPr>
              <a:t> pane</a:t>
            </a:r>
            <a:r>
              <a:rPr dirty="0" sz="2200" b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2200" spc="-5" b="1">
                <a:solidFill>
                  <a:srgbClr val="808080"/>
                </a:solidFill>
                <a:latin typeface="Calibri"/>
                <a:cs typeface="Calibri"/>
              </a:rPr>
              <a:t>and</a:t>
            </a:r>
            <a:r>
              <a:rPr dirty="0" sz="2200" spc="-10" b="1">
                <a:solidFill>
                  <a:srgbClr val="808080"/>
                </a:solidFill>
                <a:latin typeface="Calibri"/>
                <a:cs typeface="Calibri"/>
              </a:rPr>
              <a:t> set</a:t>
            </a:r>
            <a:r>
              <a:rPr dirty="0" sz="2200" spc="-5" b="1">
                <a:solidFill>
                  <a:srgbClr val="808080"/>
                </a:solidFill>
                <a:latin typeface="Calibri"/>
                <a:cs typeface="Calibri"/>
              </a:rPr>
              <a:t> its</a:t>
            </a:r>
            <a:r>
              <a:rPr dirty="0" sz="2200" spc="-10" b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2200" spc="-5" b="1">
                <a:solidFill>
                  <a:srgbClr val="808080"/>
                </a:solidFill>
                <a:latin typeface="Calibri"/>
                <a:cs typeface="Calibri"/>
              </a:rPr>
              <a:t>properties </a:t>
            </a:r>
            <a:r>
              <a:rPr dirty="0" sz="2200" spc="-484" b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2200" spc="-10" b="1">
                <a:latin typeface="Calibri"/>
                <a:cs typeface="Calibri"/>
              </a:rPr>
              <a:t>FlowPane</a:t>
            </a:r>
            <a:r>
              <a:rPr dirty="0" sz="2200" spc="10" b="1">
                <a:latin typeface="Calibri"/>
                <a:cs typeface="Calibri"/>
              </a:rPr>
              <a:t> </a:t>
            </a:r>
            <a:r>
              <a:rPr dirty="0" sz="2200" spc="-5" b="1">
                <a:latin typeface="Calibri"/>
                <a:cs typeface="Calibri"/>
              </a:rPr>
              <a:t>pane</a:t>
            </a:r>
            <a:r>
              <a:rPr dirty="0" sz="2200" spc="10" b="1">
                <a:latin typeface="Calibri"/>
                <a:cs typeface="Calibri"/>
              </a:rPr>
              <a:t> </a:t>
            </a:r>
            <a:r>
              <a:rPr dirty="0" sz="2200" b="1">
                <a:latin typeface="Calibri"/>
                <a:cs typeface="Calibri"/>
              </a:rPr>
              <a:t>=</a:t>
            </a:r>
            <a:r>
              <a:rPr dirty="0" sz="2200" spc="5" b="1">
                <a:latin typeface="Calibri"/>
                <a:cs typeface="Calibri"/>
              </a:rPr>
              <a:t> </a:t>
            </a:r>
            <a:r>
              <a:rPr dirty="0" sz="2200" spc="-5" b="1">
                <a:solidFill>
                  <a:srgbClr val="CC7832"/>
                </a:solidFill>
                <a:latin typeface="Calibri"/>
                <a:cs typeface="Calibri"/>
              </a:rPr>
              <a:t>new	</a:t>
            </a:r>
            <a:r>
              <a:rPr dirty="0" sz="2200" b="1">
                <a:solidFill>
                  <a:srgbClr val="CC7832"/>
                </a:solidFill>
                <a:latin typeface="Calibri"/>
                <a:cs typeface="Calibri"/>
              </a:rPr>
              <a:t>;</a:t>
            </a:r>
            <a:endParaRPr sz="2200">
              <a:latin typeface="Calibri"/>
              <a:cs typeface="Calibri"/>
            </a:endParaRPr>
          </a:p>
          <a:p>
            <a:pPr marL="266700" marR="1533525">
              <a:lnSpc>
                <a:spcPts val="2590"/>
              </a:lnSpc>
              <a:spcBef>
                <a:spcPts val="125"/>
              </a:spcBef>
            </a:pPr>
            <a:r>
              <a:rPr dirty="0" sz="2200" spc="-10" b="1">
                <a:latin typeface="Calibri"/>
                <a:cs typeface="Calibri"/>
              </a:rPr>
              <a:t>pane.setPadding(</a:t>
            </a:r>
            <a:r>
              <a:rPr dirty="0" sz="2200" spc="-10" b="1">
                <a:solidFill>
                  <a:srgbClr val="CC7832"/>
                </a:solidFill>
                <a:latin typeface="Calibri"/>
                <a:cs typeface="Calibri"/>
              </a:rPr>
              <a:t>new </a:t>
            </a:r>
            <a:r>
              <a:rPr dirty="0" sz="2200" spc="-5" b="1">
                <a:latin typeface="Calibri"/>
                <a:cs typeface="Calibri"/>
              </a:rPr>
              <a:t>Insets(</a:t>
            </a:r>
            <a:r>
              <a:rPr dirty="0" sz="2200" spc="-5" b="1">
                <a:solidFill>
                  <a:srgbClr val="6897BB"/>
                </a:solidFill>
                <a:latin typeface="Calibri"/>
                <a:cs typeface="Calibri"/>
              </a:rPr>
              <a:t>11</a:t>
            </a:r>
            <a:r>
              <a:rPr dirty="0" sz="2200" spc="-5" b="1">
                <a:solidFill>
                  <a:srgbClr val="CC7832"/>
                </a:solidFill>
                <a:latin typeface="Calibri"/>
                <a:cs typeface="Calibri"/>
              </a:rPr>
              <a:t>, </a:t>
            </a:r>
            <a:r>
              <a:rPr dirty="0" sz="2200" spc="-5" b="1">
                <a:solidFill>
                  <a:srgbClr val="6897BB"/>
                </a:solidFill>
                <a:latin typeface="Calibri"/>
                <a:cs typeface="Calibri"/>
              </a:rPr>
              <a:t>12</a:t>
            </a:r>
            <a:r>
              <a:rPr dirty="0" sz="2200" spc="-5" b="1">
                <a:solidFill>
                  <a:srgbClr val="CC7832"/>
                </a:solidFill>
                <a:latin typeface="Calibri"/>
                <a:cs typeface="Calibri"/>
              </a:rPr>
              <a:t>, </a:t>
            </a:r>
            <a:r>
              <a:rPr dirty="0" sz="2200" spc="-5" b="1">
                <a:solidFill>
                  <a:srgbClr val="6897BB"/>
                </a:solidFill>
                <a:latin typeface="Calibri"/>
                <a:cs typeface="Calibri"/>
              </a:rPr>
              <a:t>13</a:t>
            </a:r>
            <a:r>
              <a:rPr dirty="0" sz="2200" spc="-5" b="1">
                <a:solidFill>
                  <a:srgbClr val="CC7832"/>
                </a:solidFill>
                <a:latin typeface="Calibri"/>
                <a:cs typeface="Calibri"/>
              </a:rPr>
              <a:t>, </a:t>
            </a:r>
            <a:r>
              <a:rPr dirty="0" sz="2200" spc="-5" b="1">
                <a:solidFill>
                  <a:srgbClr val="6897BB"/>
                </a:solidFill>
                <a:latin typeface="Calibri"/>
                <a:cs typeface="Calibri"/>
              </a:rPr>
              <a:t>14</a:t>
            </a:r>
            <a:r>
              <a:rPr dirty="0" sz="2200" spc="-5" b="1">
                <a:latin typeface="Calibri"/>
                <a:cs typeface="Calibri"/>
              </a:rPr>
              <a:t>))</a:t>
            </a:r>
            <a:r>
              <a:rPr dirty="0" sz="2200" spc="-5" b="1">
                <a:solidFill>
                  <a:srgbClr val="CC7832"/>
                </a:solidFill>
                <a:latin typeface="Calibri"/>
                <a:cs typeface="Calibri"/>
              </a:rPr>
              <a:t>; </a:t>
            </a:r>
            <a:r>
              <a:rPr dirty="0" sz="2200" spc="-484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200" spc="-10" b="1">
                <a:latin typeface="Calibri"/>
                <a:cs typeface="Calibri"/>
              </a:rPr>
              <a:t>pane.setHgap(</a:t>
            </a:r>
            <a:r>
              <a:rPr dirty="0" sz="2200" spc="-10" b="1">
                <a:solidFill>
                  <a:srgbClr val="6897BB"/>
                </a:solidFill>
                <a:latin typeface="Calibri"/>
                <a:cs typeface="Calibri"/>
              </a:rPr>
              <a:t>5</a:t>
            </a:r>
            <a:r>
              <a:rPr dirty="0" sz="2200" spc="-10" b="1">
                <a:latin typeface="Calibri"/>
                <a:cs typeface="Calibri"/>
              </a:rPr>
              <a:t>)</a:t>
            </a:r>
            <a:r>
              <a:rPr dirty="0" sz="2200" spc="-10" b="1">
                <a:solidFill>
                  <a:srgbClr val="CC7832"/>
                </a:solidFill>
                <a:latin typeface="Calibri"/>
                <a:cs typeface="Calibri"/>
              </a:rPr>
              <a:t>;</a:t>
            </a:r>
            <a:endParaRPr sz="2200">
              <a:latin typeface="Calibri"/>
              <a:cs typeface="Calibri"/>
            </a:endParaRPr>
          </a:p>
          <a:p>
            <a:pPr marL="266700">
              <a:lnSpc>
                <a:spcPts val="2610"/>
              </a:lnSpc>
            </a:pPr>
            <a:r>
              <a:rPr dirty="0" sz="2200" spc="-15" b="1">
                <a:latin typeface="Calibri"/>
                <a:cs typeface="Calibri"/>
              </a:rPr>
              <a:t>pane.setVgap(</a:t>
            </a:r>
            <a:r>
              <a:rPr dirty="0" sz="2200" spc="-15" b="1">
                <a:solidFill>
                  <a:srgbClr val="6897BB"/>
                </a:solidFill>
                <a:latin typeface="Calibri"/>
                <a:cs typeface="Calibri"/>
              </a:rPr>
              <a:t>5</a:t>
            </a:r>
            <a:r>
              <a:rPr dirty="0" sz="2200" spc="-15" b="1">
                <a:latin typeface="Calibri"/>
                <a:cs typeface="Calibri"/>
              </a:rPr>
              <a:t>)</a:t>
            </a:r>
            <a:r>
              <a:rPr dirty="0" sz="2200" spc="-15" b="1">
                <a:solidFill>
                  <a:srgbClr val="CC7832"/>
                </a:solidFill>
                <a:latin typeface="Calibri"/>
                <a:cs typeface="Calibri"/>
              </a:rPr>
              <a:t>;</a:t>
            </a:r>
            <a:endParaRPr sz="22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100">
              <a:latin typeface="Calibri"/>
              <a:cs typeface="Calibri"/>
            </a:endParaRPr>
          </a:p>
          <a:p>
            <a:pPr marL="266700">
              <a:lnSpc>
                <a:spcPct val="100000"/>
              </a:lnSpc>
              <a:spcBef>
                <a:spcPts val="5"/>
              </a:spcBef>
            </a:pPr>
            <a:r>
              <a:rPr dirty="0" sz="2200" b="1">
                <a:solidFill>
                  <a:srgbClr val="808080"/>
                </a:solidFill>
                <a:latin typeface="Calibri"/>
                <a:cs typeface="Calibri"/>
              </a:rPr>
              <a:t>//</a:t>
            </a:r>
            <a:r>
              <a:rPr dirty="0" sz="2200" spc="-5" b="1">
                <a:solidFill>
                  <a:srgbClr val="808080"/>
                </a:solidFill>
                <a:latin typeface="Calibri"/>
                <a:cs typeface="Calibri"/>
              </a:rPr>
              <a:t> Place nodes</a:t>
            </a:r>
            <a:r>
              <a:rPr dirty="0" sz="2200" spc="-15" b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2200" spc="-5" b="1">
                <a:solidFill>
                  <a:srgbClr val="808080"/>
                </a:solidFill>
                <a:latin typeface="Calibri"/>
                <a:cs typeface="Calibri"/>
              </a:rPr>
              <a:t>in</a:t>
            </a:r>
            <a:r>
              <a:rPr dirty="0" sz="2200" spc="-10" b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2200" spc="-5" b="1">
                <a:solidFill>
                  <a:srgbClr val="808080"/>
                </a:solidFill>
                <a:latin typeface="Calibri"/>
                <a:cs typeface="Calibri"/>
              </a:rPr>
              <a:t>the pane</a:t>
            </a:r>
            <a:endParaRPr sz="2200">
              <a:latin typeface="Calibri"/>
              <a:cs typeface="Calibri"/>
            </a:endParaRPr>
          </a:p>
          <a:p>
            <a:pPr marL="774065" marR="600075" indent="-508000">
              <a:lnSpc>
                <a:spcPts val="2590"/>
              </a:lnSpc>
              <a:spcBef>
                <a:spcPts val="200"/>
              </a:spcBef>
              <a:tabLst>
                <a:tab pos="3249295" algn="l"/>
              </a:tabLst>
            </a:pPr>
            <a:r>
              <a:rPr dirty="0" sz="2200" spc="-5" b="1">
                <a:latin typeface="Calibri"/>
                <a:cs typeface="Calibri"/>
              </a:rPr>
              <a:t>pane.getChildren().	(</a:t>
            </a:r>
            <a:r>
              <a:rPr dirty="0" sz="2200" spc="-5" b="1">
                <a:solidFill>
                  <a:srgbClr val="CC7832"/>
                </a:solidFill>
                <a:latin typeface="Calibri"/>
                <a:cs typeface="Calibri"/>
              </a:rPr>
              <a:t>new </a:t>
            </a:r>
            <a:r>
              <a:rPr dirty="0" sz="2200" spc="-10" b="1">
                <a:latin typeface="Calibri"/>
                <a:cs typeface="Calibri"/>
              </a:rPr>
              <a:t>Label(</a:t>
            </a:r>
            <a:r>
              <a:rPr dirty="0" sz="2200" spc="-10" b="1">
                <a:solidFill>
                  <a:srgbClr val="6A8759"/>
                </a:solidFill>
                <a:latin typeface="Calibri"/>
                <a:cs typeface="Calibri"/>
              </a:rPr>
              <a:t>"First </a:t>
            </a:r>
            <a:r>
              <a:rPr dirty="0" sz="2200" spc="-5" b="1">
                <a:solidFill>
                  <a:srgbClr val="6A8759"/>
                </a:solidFill>
                <a:latin typeface="Calibri"/>
                <a:cs typeface="Calibri"/>
              </a:rPr>
              <a:t>Name:"</a:t>
            </a:r>
            <a:r>
              <a:rPr dirty="0" sz="2200" spc="-5" b="1">
                <a:latin typeface="Calibri"/>
                <a:cs typeface="Calibri"/>
              </a:rPr>
              <a:t>)</a:t>
            </a:r>
            <a:r>
              <a:rPr dirty="0" sz="2200" spc="-5" b="1">
                <a:solidFill>
                  <a:srgbClr val="CC7832"/>
                </a:solidFill>
                <a:latin typeface="Calibri"/>
                <a:cs typeface="Calibri"/>
              </a:rPr>
              <a:t>, </a:t>
            </a:r>
            <a:r>
              <a:rPr dirty="0" sz="2200" spc="-484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200" spc="-5" b="1">
                <a:solidFill>
                  <a:srgbClr val="CC7832"/>
                </a:solidFill>
                <a:latin typeface="Calibri"/>
                <a:cs typeface="Calibri"/>
              </a:rPr>
              <a:t>new</a:t>
            </a:r>
            <a:r>
              <a:rPr dirty="0" sz="2200" spc="-10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200" spc="-20" b="1">
                <a:latin typeface="Calibri"/>
                <a:cs typeface="Calibri"/>
              </a:rPr>
              <a:t>TextField()</a:t>
            </a:r>
            <a:r>
              <a:rPr dirty="0" sz="2200" spc="-20" b="1">
                <a:solidFill>
                  <a:srgbClr val="CC7832"/>
                </a:solidFill>
                <a:latin typeface="Calibri"/>
                <a:cs typeface="Calibri"/>
              </a:rPr>
              <a:t>,</a:t>
            </a:r>
            <a:r>
              <a:rPr dirty="0" sz="2200" spc="-5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200" spc="-10" b="1">
                <a:solidFill>
                  <a:srgbClr val="CC7832"/>
                </a:solidFill>
                <a:latin typeface="Calibri"/>
                <a:cs typeface="Calibri"/>
              </a:rPr>
              <a:t>new</a:t>
            </a:r>
            <a:r>
              <a:rPr dirty="0" sz="2200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200" spc="-5" b="1">
                <a:latin typeface="Calibri"/>
                <a:cs typeface="Calibri"/>
              </a:rPr>
              <a:t>Label(</a:t>
            </a:r>
            <a:r>
              <a:rPr dirty="0" sz="2200" spc="-5" b="1">
                <a:solidFill>
                  <a:srgbClr val="6A8759"/>
                </a:solidFill>
                <a:latin typeface="Calibri"/>
                <a:cs typeface="Calibri"/>
              </a:rPr>
              <a:t>"MI:"</a:t>
            </a:r>
            <a:r>
              <a:rPr dirty="0" sz="2200" spc="-5" b="1">
                <a:latin typeface="Calibri"/>
                <a:cs typeface="Calibri"/>
              </a:rPr>
              <a:t>))</a:t>
            </a:r>
            <a:r>
              <a:rPr dirty="0" sz="2200" spc="-5" b="1">
                <a:solidFill>
                  <a:srgbClr val="CC7832"/>
                </a:solidFill>
                <a:latin typeface="Calibri"/>
                <a:cs typeface="Calibri"/>
              </a:rPr>
              <a:t>;</a:t>
            </a:r>
            <a:endParaRPr sz="2200">
              <a:latin typeface="Calibri"/>
              <a:cs typeface="Calibri"/>
            </a:endParaRPr>
          </a:p>
          <a:p>
            <a:pPr marL="266700" marR="5080">
              <a:lnSpc>
                <a:spcPct val="98600"/>
              </a:lnSpc>
              <a:spcBef>
                <a:spcPts val="5"/>
              </a:spcBef>
            </a:pPr>
            <a:r>
              <a:rPr dirty="0" sz="2200" spc="-30" b="1">
                <a:latin typeface="Calibri"/>
                <a:cs typeface="Calibri"/>
              </a:rPr>
              <a:t>TextField</a:t>
            </a:r>
            <a:r>
              <a:rPr dirty="0" sz="2200" spc="-10" b="1">
                <a:latin typeface="Calibri"/>
                <a:cs typeface="Calibri"/>
              </a:rPr>
              <a:t> </a:t>
            </a:r>
            <a:r>
              <a:rPr dirty="0" sz="2200" b="1">
                <a:latin typeface="Calibri"/>
                <a:cs typeface="Calibri"/>
              </a:rPr>
              <a:t>tfMi</a:t>
            </a:r>
            <a:r>
              <a:rPr dirty="0" sz="2200" spc="-5" b="1">
                <a:latin typeface="Calibri"/>
                <a:cs typeface="Calibri"/>
              </a:rPr>
              <a:t> </a:t>
            </a:r>
            <a:r>
              <a:rPr dirty="0" sz="2200" b="1">
                <a:latin typeface="Calibri"/>
                <a:cs typeface="Calibri"/>
              </a:rPr>
              <a:t>=</a:t>
            </a:r>
            <a:r>
              <a:rPr dirty="0" sz="2200" spc="5" b="1">
                <a:latin typeface="Calibri"/>
                <a:cs typeface="Calibri"/>
              </a:rPr>
              <a:t> </a:t>
            </a:r>
            <a:r>
              <a:rPr dirty="0" sz="2200" spc="-5" b="1">
                <a:solidFill>
                  <a:srgbClr val="CC7832"/>
                </a:solidFill>
                <a:latin typeface="Calibri"/>
                <a:cs typeface="Calibri"/>
              </a:rPr>
              <a:t>new </a:t>
            </a:r>
            <a:r>
              <a:rPr dirty="0" sz="2200" spc="-20" b="1">
                <a:latin typeface="Calibri"/>
                <a:cs typeface="Calibri"/>
              </a:rPr>
              <a:t>TextField()</a:t>
            </a:r>
            <a:r>
              <a:rPr dirty="0" sz="2200" spc="-20" b="1">
                <a:solidFill>
                  <a:srgbClr val="CC7832"/>
                </a:solidFill>
                <a:latin typeface="Calibri"/>
                <a:cs typeface="Calibri"/>
              </a:rPr>
              <a:t>; </a:t>
            </a:r>
            <a:r>
              <a:rPr dirty="0" sz="2200" spc="-15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200" spc="-10" b="1">
                <a:latin typeface="Calibri"/>
                <a:cs typeface="Calibri"/>
              </a:rPr>
              <a:t>tfMi.setPrefColumnCount(</a:t>
            </a:r>
            <a:r>
              <a:rPr dirty="0" sz="2200" spc="-10" b="1">
                <a:solidFill>
                  <a:srgbClr val="6897BB"/>
                </a:solidFill>
                <a:latin typeface="Calibri"/>
                <a:cs typeface="Calibri"/>
              </a:rPr>
              <a:t>1</a:t>
            </a:r>
            <a:r>
              <a:rPr dirty="0" sz="2200" spc="-10" b="1">
                <a:latin typeface="Calibri"/>
                <a:cs typeface="Calibri"/>
              </a:rPr>
              <a:t>)</a:t>
            </a:r>
            <a:r>
              <a:rPr dirty="0" sz="2200" spc="-10" b="1">
                <a:solidFill>
                  <a:srgbClr val="CC7832"/>
                </a:solidFill>
                <a:latin typeface="Calibri"/>
                <a:cs typeface="Calibri"/>
              </a:rPr>
              <a:t>; </a:t>
            </a:r>
            <a:r>
              <a:rPr dirty="0" sz="2200" spc="-5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200" spc="-5" b="1">
                <a:latin typeface="Calibri"/>
                <a:cs typeface="Calibri"/>
              </a:rPr>
              <a:t>pane.getChildren().addAll(tfMi</a:t>
            </a:r>
            <a:r>
              <a:rPr dirty="0" sz="2200" spc="-5" b="1">
                <a:solidFill>
                  <a:srgbClr val="CC7832"/>
                </a:solidFill>
                <a:latin typeface="Calibri"/>
                <a:cs typeface="Calibri"/>
              </a:rPr>
              <a:t>, </a:t>
            </a:r>
            <a:r>
              <a:rPr dirty="0" sz="2200" spc="-10" b="1">
                <a:solidFill>
                  <a:srgbClr val="CC7832"/>
                </a:solidFill>
                <a:latin typeface="Calibri"/>
                <a:cs typeface="Calibri"/>
              </a:rPr>
              <a:t>new</a:t>
            </a:r>
            <a:r>
              <a:rPr dirty="0" sz="2200" spc="5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200" spc="-10" b="1">
                <a:latin typeface="Calibri"/>
                <a:cs typeface="Calibri"/>
              </a:rPr>
              <a:t>Label(</a:t>
            </a:r>
            <a:r>
              <a:rPr dirty="0" sz="2200" spc="-10" b="1">
                <a:solidFill>
                  <a:srgbClr val="6A8759"/>
                </a:solidFill>
                <a:latin typeface="Calibri"/>
                <a:cs typeface="Calibri"/>
              </a:rPr>
              <a:t>"Last</a:t>
            </a:r>
            <a:r>
              <a:rPr dirty="0" sz="2200" spc="5" b="1">
                <a:solidFill>
                  <a:srgbClr val="6A8759"/>
                </a:solidFill>
                <a:latin typeface="Calibri"/>
                <a:cs typeface="Calibri"/>
              </a:rPr>
              <a:t> </a:t>
            </a:r>
            <a:r>
              <a:rPr dirty="0" sz="2200" spc="-5" b="1">
                <a:solidFill>
                  <a:srgbClr val="6A8759"/>
                </a:solidFill>
                <a:latin typeface="Calibri"/>
                <a:cs typeface="Calibri"/>
              </a:rPr>
              <a:t>Name:"</a:t>
            </a:r>
            <a:r>
              <a:rPr dirty="0" sz="2200" spc="-5" b="1">
                <a:latin typeface="Calibri"/>
                <a:cs typeface="Calibri"/>
              </a:rPr>
              <a:t>)</a:t>
            </a:r>
            <a:r>
              <a:rPr dirty="0" sz="2200" spc="-5" b="1">
                <a:solidFill>
                  <a:srgbClr val="CC7832"/>
                </a:solidFill>
                <a:latin typeface="Calibri"/>
                <a:cs typeface="Calibri"/>
              </a:rPr>
              <a:t>,</a:t>
            </a:r>
            <a:endParaRPr sz="2200">
              <a:latin typeface="Calibri"/>
              <a:cs typeface="Calibri"/>
            </a:endParaRPr>
          </a:p>
          <a:p>
            <a:pPr marL="774065">
              <a:lnSpc>
                <a:spcPct val="100000"/>
              </a:lnSpc>
              <a:spcBef>
                <a:spcPts val="75"/>
              </a:spcBef>
            </a:pPr>
            <a:r>
              <a:rPr dirty="0" sz="2200" spc="-5" b="1">
                <a:solidFill>
                  <a:srgbClr val="CC7832"/>
                </a:solidFill>
                <a:latin typeface="Calibri"/>
                <a:cs typeface="Calibri"/>
              </a:rPr>
              <a:t>new</a:t>
            </a:r>
            <a:r>
              <a:rPr dirty="0" sz="2200" spc="-40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200" spc="-20" b="1">
                <a:latin typeface="Calibri"/>
                <a:cs typeface="Calibri"/>
              </a:rPr>
              <a:t>TextField())</a:t>
            </a:r>
            <a:r>
              <a:rPr dirty="0" sz="2200" spc="-20" b="1">
                <a:solidFill>
                  <a:srgbClr val="CC7832"/>
                </a:solidFill>
                <a:latin typeface="Calibri"/>
                <a:cs typeface="Calibri"/>
              </a:rPr>
              <a:t>;</a:t>
            </a:r>
            <a:endParaRPr sz="2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10"/>
          <p:cNvSpPr txBox="1"/>
          <p:nvPr/>
        </p:nvSpPr>
        <p:spPr>
          <a:xfrm>
            <a:off x="343250" y="6204365"/>
            <a:ext cx="4821555" cy="3670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635"/>
              </a:lnSpc>
            </a:pPr>
            <a:r>
              <a:rPr dirty="0" sz="2200" b="1">
                <a:solidFill>
                  <a:srgbClr val="808080"/>
                </a:solidFill>
                <a:latin typeface="Calibri"/>
                <a:cs typeface="Calibri"/>
              </a:rPr>
              <a:t>// </a:t>
            </a:r>
            <a:r>
              <a:rPr dirty="0" sz="2200" spc="-15" b="1">
                <a:solidFill>
                  <a:srgbClr val="808080"/>
                </a:solidFill>
                <a:latin typeface="Calibri"/>
                <a:cs typeface="Calibri"/>
              </a:rPr>
              <a:t>Create</a:t>
            </a:r>
            <a:r>
              <a:rPr dirty="0" sz="2200" spc="5" b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2200" b="1">
                <a:solidFill>
                  <a:srgbClr val="808080"/>
                </a:solidFill>
                <a:latin typeface="Calibri"/>
                <a:cs typeface="Calibri"/>
              </a:rPr>
              <a:t>a </a:t>
            </a:r>
            <a:r>
              <a:rPr dirty="0" sz="2200" spc="-5" b="1">
                <a:solidFill>
                  <a:srgbClr val="808080"/>
                </a:solidFill>
                <a:latin typeface="Calibri"/>
                <a:cs typeface="Calibri"/>
              </a:rPr>
              <a:t>scene</a:t>
            </a:r>
            <a:r>
              <a:rPr dirty="0" sz="2200" spc="5" b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2200" spc="-5" b="1">
                <a:solidFill>
                  <a:srgbClr val="808080"/>
                </a:solidFill>
                <a:latin typeface="Calibri"/>
                <a:cs typeface="Calibri"/>
              </a:rPr>
              <a:t>and place</a:t>
            </a:r>
            <a:r>
              <a:rPr dirty="0" sz="2200" spc="5" b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2200" spc="-5" b="1">
                <a:solidFill>
                  <a:srgbClr val="808080"/>
                </a:solidFill>
                <a:latin typeface="Calibri"/>
                <a:cs typeface="Calibri"/>
              </a:rPr>
              <a:t>it</a:t>
            </a:r>
            <a:r>
              <a:rPr dirty="0" sz="2200" b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2200" spc="-5" b="1">
                <a:solidFill>
                  <a:srgbClr val="808080"/>
                </a:solidFill>
                <a:latin typeface="Calibri"/>
                <a:cs typeface="Calibri"/>
              </a:rPr>
              <a:t>in the</a:t>
            </a:r>
            <a:r>
              <a:rPr dirty="0" sz="2200" spc="5" b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2200" spc="-20" b="1">
                <a:solidFill>
                  <a:srgbClr val="808080"/>
                </a:solidFill>
                <a:latin typeface="Calibri"/>
                <a:cs typeface="Calibri"/>
              </a:rPr>
              <a:t>stage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0">
              <a:lnSpc>
                <a:spcPts val="1630"/>
              </a:lnSpc>
            </a:pPr>
            <a:fld id="{81D60167-4931-47E6-BA6A-407CBD079E47}" type="slidenum">
              <a:rPr dirty="0"/>
              <a:t>42</a:t>
            </a:fld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49525" y="446532"/>
            <a:ext cx="4044950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ShowFlowPane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9249" y="1161796"/>
            <a:ext cx="4700905" cy="6934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2630"/>
              </a:lnSpc>
              <a:spcBef>
                <a:spcPts val="100"/>
              </a:spcBef>
            </a:pPr>
            <a:r>
              <a:rPr dirty="0" sz="2200" spc="-10" b="1">
                <a:solidFill>
                  <a:srgbClr val="CC7832"/>
                </a:solidFill>
                <a:latin typeface="Calibri"/>
                <a:cs typeface="Calibri"/>
              </a:rPr>
              <a:t>public</a:t>
            </a:r>
            <a:r>
              <a:rPr dirty="0" sz="2200" spc="10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200" spc="-10" b="1">
                <a:solidFill>
                  <a:srgbClr val="CC7832"/>
                </a:solidFill>
                <a:latin typeface="Calibri"/>
                <a:cs typeface="Calibri"/>
              </a:rPr>
              <a:t>void</a:t>
            </a:r>
            <a:r>
              <a:rPr dirty="0" sz="2200" spc="5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200" spc="-15" b="1">
                <a:solidFill>
                  <a:srgbClr val="FFC66D"/>
                </a:solidFill>
                <a:latin typeface="Calibri"/>
                <a:cs typeface="Calibri"/>
              </a:rPr>
              <a:t>start</a:t>
            </a:r>
            <a:r>
              <a:rPr dirty="0" sz="2200" spc="-15" b="1">
                <a:latin typeface="Calibri"/>
                <a:cs typeface="Calibri"/>
              </a:rPr>
              <a:t>(Stage</a:t>
            </a:r>
            <a:r>
              <a:rPr dirty="0" sz="2200" spc="10" b="1">
                <a:latin typeface="Calibri"/>
                <a:cs typeface="Calibri"/>
              </a:rPr>
              <a:t> </a:t>
            </a:r>
            <a:r>
              <a:rPr dirty="0" sz="2200" spc="-10" b="1">
                <a:latin typeface="Calibri"/>
                <a:cs typeface="Calibri"/>
              </a:rPr>
              <a:t>primaryStage)</a:t>
            </a:r>
            <a:r>
              <a:rPr dirty="0" sz="2200" spc="15" b="1">
                <a:latin typeface="Calibri"/>
                <a:cs typeface="Calibri"/>
              </a:rPr>
              <a:t> </a:t>
            </a:r>
            <a:r>
              <a:rPr dirty="0" sz="2200" b="1">
                <a:latin typeface="Calibri"/>
                <a:cs typeface="Calibri"/>
              </a:rPr>
              <a:t>{</a:t>
            </a:r>
            <a:endParaRPr sz="2200">
              <a:latin typeface="Calibri"/>
              <a:cs typeface="Calibri"/>
            </a:endParaRPr>
          </a:p>
          <a:p>
            <a:pPr marL="266700">
              <a:lnSpc>
                <a:spcPts val="2630"/>
              </a:lnSpc>
            </a:pPr>
            <a:r>
              <a:rPr dirty="0" sz="2200" b="1">
                <a:solidFill>
                  <a:srgbClr val="808080"/>
                </a:solidFill>
                <a:latin typeface="Calibri"/>
                <a:cs typeface="Calibri"/>
              </a:rPr>
              <a:t>// </a:t>
            </a:r>
            <a:r>
              <a:rPr dirty="0" sz="2200" spc="-15" b="1">
                <a:solidFill>
                  <a:srgbClr val="808080"/>
                </a:solidFill>
                <a:latin typeface="Calibri"/>
                <a:cs typeface="Calibri"/>
              </a:rPr>
              <a:t>Create</a:t>
            </a:r>
            <a:r>
              <a:rPr dirty="0" sz="2200" b="1">
                <a:solidFill>
                  <a:srgbClr val="808080"/>
                </a:solidFill>
                <a:latin typeface="Calibri"/>
                <a:cs typeface="Calibri"/>
              </a:rPr>
              <a:t> a</a:t>
            </a:r>
            <a:r>
              <a:rPr dirty="0" sz="2200" spc="-5" b="1">
                <a:solidFill>
                  <a:srgbClr val="808080"/>
                </a:solidFill>
                <a:latin typeface="Calibri"/>
                <a:cs typeface="Calibri"/>
              </a:rPr>
              <a:t> pane</a:t>
            </a:r>
            <a:r>
              <a:rPr dirty="0" sz="2200" b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2200" spc="-5" b="1">
                <a:solidFill>
                  <a:srgbClr val="808080"/>
                </a:solidFill>
                <a:latin typeface="Calibri"/>
                <a:cs typeface="Calibri"/>
              </a:rPr>
              <a:t>and</a:t>
            </a:r>
            <a:r>
              <a:rPr dirty="0" sz="2200" spc="-10" b="1">
                <a:solidFill>
                  <a:srgbClr val="808080"/>
                </a:solidFill>
                <a:latin typeface="Calibri"/>
                <a:cs typeface="Calibri"/>
              </a:rPr>
              <a:t> set</a:t>
            </a:r>
            <a:r>
              <a:rPr dirty="0" sz="2200" spc="-5" b="1">
                <a:solidFill>
                  <a:srgbClr val="808080"/>
                </a:solidFill>
                <a:latin typeface="Calibri"/>
                <a:cs typeface="Calibri"/>
              </a:rPr>
              <a:t> its</a:t>
            </a:r>
            <a:r>
              <a:rPr dirty="0" sz="2200" spc="-10" b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2200" spc="-5" b="1">
                <a:solidFill>
                  <a:srgbClr val="808080"/>
                </a:solidFill>
                <a:latin typeface="Calibri"/>
                <a:cs typeface="Calibri"/>
              </a:rPr>
              <a:t>properties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55950" y="1849120"/>
            <a:ext cx="3976370" cy="342900"/>
          </a:xfrm>
          <a:prstGeom prst="rect">
            <a:avLst/>
          </a:prstGeom>
          <a:solidFill>
            <a:srgbClr val="FFFF00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535"/>
              </a:lnSpc>
            </a:pPr>
            <a:r>
              <a:rPr dirty="0" sz="2200" spc="-10" b="1">
                <a:latin typeface="Calibri"/>
                <a:cs typeface="Calibri"/>
              </a:rPr>
              <a:t>FlowPane</a:t>
            </a:r>
            <a:r>
              <a:rPr dirty="0" sz="2200" spc="5" b="1">
                <a:latin typeface="Calibri"/>
                <a:cs typeface="Calibri"/>
              </a:rPr>
              <a:t> </a:t>
            </a:r>
            <a:r>
              <a:rPr dirty="0" sz="2200" spc="-5" b="1">
                <a:latin typeface="Calibri"/>
                <a:cs typeface="Calibri"/>
              </a:rPr>
              <a:t>pane</a:t>
            </a:r>
            <a:r>
              <a:rPr dirty="0" sz="2200" b="1">
                <a:latin typeface="Calibri"/>
                <a:cs typeface="Calibri"/>
              </a:rPr>
              <a:t> =</a:t>
            </a:r>
            <a:r>
              <a:rPr dirty="0" sz="2200" spc="5" b="1">
                <a:latin typeface="Calibri"/>
                <a:cs typeface="Calibri"/>
              </a:rPr>
              <a:t> </a:t>
            </a:r>
            <a:r>
              <a:rPr dirty="0" sz="2200" spc="-5" b="1">
                <a:solidFill>
                  <a:srgbClr val="CC7832"/>
                </a:solidFill>
                <a:latin typeface="Calibri"/>
                <a:cs typeface="Calibri"/>
              </a:rPr>
              <a:t>new</a:t>
            </a:r>
            <a:r>
              <a:rPr dirty="0" sz="2200" spc="-10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200" spc="-10" b="1">
                <a:latin typeface="Calibri"/>
                <a:cs typeface="Calibri"/>
              </a:rPr>
              <a:t>FlowPane()</a:t>
            </a:r>
            <a:r>
              <a:rPr dirty="0" sz="2200" spc="-10" b="1">
                <a:solidFill>
                  <a:srgbClr val="CC7832"/>
                </a:solidFill>
                <a:latin typeface="Calibri"/>
                <a:cs typeface="Calibri"/>
              </a:rPr>
              <a:t>;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55950" y="2192020"/>
            <a:ext cx="5134610" cy="342900"/>
          </a:xfrm>
          <a:prstGeom prst="rect">
            <a:avLst/>
          </a:prstGeom>
          <a:solidFill>
            <a:srgbClr val="FFFF00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550"/>
              </a:lnSpc>
            </a:pPr>
            <a:r>
              <a:rPr dirty="0" sz="2200" spc="-10" b="1">
                <a:latin typeface="Calibri"/>
                <a:cs typeface="Calibri"/>
              </a:rPr>
              <a:t>pane.setPadding(</a:t>
            </a:r>
            <a:r>
              <a:rPr dirty="0" sz="2200" spc="-10" b="1">
                <a:solidFill>
                  <a:srgbClr val="CC7832"/>
                </a:solidFill>
                <a:latin typeface="Calibri"/>
                <a:cs typeface="Calibri"/>
              </a:rPr>
              <a:t>new </a:t>
            </a:r>
            <a:r>
              <a:rPr dirty="0" sz="2200" spc="-5" b="1">
                <a:latin typeface="Calibri"/>
                <a:cs typeface="Calibri"/>
              </a:rPr>
              <a:t>Insets(</a:t>
            </a:r>
            <a:r>
              <a:rPr dirty="0" sz="2200" spc="-5" b="1">
                <a:solidFill>
                  <a:srgbClr val="6897BB"/>
                </a:solidFill>
                <a:latin typeface="Calibri"/>
                <a:cs typeface="Calibri"/>
              </a:rPr>
              <a:t>11</a:t>
            </a:r>
            <a:r>
              <a:rPr dirty="0" sz="2200" spc="-5" b="1">
                <a:solidFill>
                  <a:srgbClr val="CC7832"/>
                </a:solidFill>
                <a:latin typeface="Calibri"/>
                <a:cs typeface="Calibri"/>
              </a:rPr>
              <a:t>,</a:t>
            </a:r>
            <a:r>
              <a:rPr dirty="0" sz="2200" spc="-10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200" spc="-5" b="1">
                <a:solidFill>
                  <a:srgbClr val="6897BB"/>
                </a:solidFill>
                <a:latin typeface="Calibri"/>
                <a:cs typeface="Calibri"/>
              </a:rPr>
              <a:t>12</a:t>
            </a:r>
            <a:r>
              <a:rPr dirty="0" sz="2200" spc="-5" b="1">
                <a:solidFill>
                  <a:srgbClr val="CC7832"/>
                </a:solidFill>
                <a:latin typeface="Calibri"/>
                <a:cs typeface="Calibri"/>
              </a:rPr>
              <a:t>,</a:t>
            </a:r>
            <a:r>
              <a:rPr dirty="0" sz="2200" spc="-10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200" spc="-5" b="1">
                <a:solidFill>
                  <a:srgbClr val="6897BB"/>
                </a:solidFill>
                <a:latin typeface="Calibri"/>
                <a:cs typeface="Calibri"/>
              </a:rPr>
              <a:t>13</a:t>
            </a:r>
            <a:r>
              <a:rPr dirty="0" sz="2200" spc="-5" b="1">
                <a:solidFill>
                  <a:srgbClr val="CC7832"/>
                </a:solidFill>
                <a:latin typeface="Calibri"/>
                <a:cs typeface="Calibri"/>
              </a:rPr>
              <a:t>,</a:t>
            </a:r>
            <a:r>
              <a:rPr dirty="0" sz="2200" spc="-10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200" spc="-5" b="1">
                <a:solidFill>
                  <a:srgbClr val="6897BB"/>
                </a:solidFill>
                <a:latin typeface="Calibri"/>
                <a:cs typeface="Calibri"/>
              </a:rPr>
              <a:t>14</a:t>
            </a:r>
            <a:r>
              <a:rPr dirty="0" sz="2200" spc="-5" b="1">
                <a:latin typeface="Calibri"/>
                <a:cs typeface="Calibri"/>
              </a:rPr>
              <a:t>))</a:t>
            </a:r>
            <a:r>
              <a:rPr dirty="0" sz="2200" spc="-5" b="1">
                <a:solidFill>
                  <a:srgbClr val="CC7832"/>
                </a:solidFill>
                <a:latin typeface="Calibri"/>
                <a:cs typeface="Calibri"/>
              </a:rPr>
              <a:t>;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43250" y="2496820"/>
            <a:ext cx="3081020" cy="1363980"/>
          </a:xfrm>
          <a:prstGeom prst="rect">
            <a:avLst/>
          </a:prstGeom>
        </p:spPr>
        <p:txBody>
          <a:bodyPr wrap="square" lIns="0" tIns="6350" rIns="0" bIns="0" rtlCol="0" vert="horz">
            <a:spAutoFit/>
          </a:bodyPr>
          <a:lstStyle/>
          <a:p>
            <a:pPr marL="12700" marR="1076960">
              <a:lnSpc>
                <a:spcPct val="101800"/>
              </a:lnSpc>
              <a:spcBef>
                <a:spcPts val="50"/>
              </a:spcBef>
            </a:pPr>
            <a:r>
              <a:rPr dirty="0" sz="2200" spc="-10" b="1">
                <a:latin typeface="Calibri"/>
                <a:cs typeface="Calibri"/>
              </a:rPr>
              <a:t>p</a:t>
            </a:r>
            <a:r>
              <a:rPr dirty="0" sz="2200" b="1">
                <a:latin typeface="Calibri"/>
                <a:cs typeface="Calibri"/>
              </a:rPr>
              <a:t>a</a:t>
            </a:r>
            <a:r>
              <a:rPr dirty="0" sz="2200" spc="-10" b="1">
                <a:latin typeface="Calibri"/>
                <a:cs typeface="Calibri"/>
              </a:rPr>
              <a:t>n</a:t>
            </a:r>
            <a:r>
              <a:rPr dirty="0" sz="2200" spc="5" b="1">
                <a:latin typeface="Calibri"/>
                <a:cs typeface="Calibri"/>
              </a:rPr>
              <a:t>e</a:t>
            </a:r>
            <a:r>
              <a:rPr dirty="0" sz="2200" spc="-5" b="1">
                <a:latin typeface="Calibri"/>
                <a:cs typeface="Calibri"/>
              </a:rPr>
              <a:t>.s</a:t>
            </a:r>
            <a:r>
              <a:rPr dirty="0" sz="2200" spc="-10" b="1">
                <a:latin typeface="Calibri"/>
                <a:cs typeface="Calibri"/>
              </a:rPr>
              <a:t>e</a:t>
            </a:r>
            <a:r>
              <a:rPr dirty="0" sz="2200" spc="-5" b="1">
                <a:latin typeface="Calibri"/>
                <a:cs typeface="Calibri"/>
              </a:rPr>
              <a:t>tH</a:t>
            </a:r>
            <a:r>
              <a:rPr dirty="0" sz="2200" spc="-45" b="1">
                <a:latin typeface="Calibri"/>
                <a:cs typeface="Calibri"/>
              </a:rPr>
              <a:t>g</a:t>
            </a:r>
            <a:r>
              <a:rPr dirty="0" sz="2200" b="1">
                <a:latin typeface="Calibri"/>
                <a:cs typeface="Calibri"/>
              </a:rPr>
              <a:t>a</a:t>
            </a:r>
            <a:r>
              <a:rPr dirty="0" sz="2200" spc="-10" b="1">
                <a:latin typeface="Calibri"/>
                <a:cs typeface="Calibri"/>
              </a:rPr>
              <a:t>p</a:t>
            </a:r>
            <a:r>
              <a:rPr dirty="0" sz="2200" b="1">
                <a:latin typeface="Calibri"/>
                <a:cs typeface="Calibri"/>
              </a:rPr>
              <a:t>(</a:t>
            </a:r>
            <a:r>
              <a:rPr dirty="0" sz="2200" spc="-5" b="1">
                <a:solidFill>
                  <a:srgbClr val="6897BB"/>
                </a:solidFill>
                <a:latin typeface="Calibri"/>
                <a:cs typeface="Calibri"/>
              </a:rPr>
              <a:t>5</a:t>
            </a:r>
            <a:r>
              <a:rPr dirty="0" sz="2200" b="1">
                <a:latin typeface="Calibri"/>
                <a:cs typeface="Calibri"/>
              </a:rPr>
              <a:t>)</a:t>
            </a:r>
            <a:r>
              <a:rPr dirty="0" sz="2200" b="1">
                <a:solidFill>
                  <a:srgbClr val="CC7832"/>
                </a:solidFill>
                <a:latin typeface="Calibri"/>
                <a:cs typeface="Calibri"/>
              </a:rPr>
              <a:t>;  </a:t>
            </a:r>
            <a:r>
              <a:rPr dirty="0" sz="2200" spc="-15" b="1">
                <a:latin typeface="Calibri"/>
                <a:cs typeface="Calibri"/>
              </a:rPr>
              <a:t>pane.setVgap(</a:t>
            </a:r>
            <a:r>
              <a:rPr dirty="0" sz="2200" spc="-15" b="1">
                <a:solidFill>
                  <a:srgbClr val="6897BB"/>
                </a:solidFill>
                <a:latin typeface="Calibri"/>
                <a:cs typeface="Calibri"/>
              </a:rPr>
              <a:t>5</a:t>
            </a:r>
            <a:r>
              <a:rPr dirty="0" sz="2200" spc="-15" b="1">
                <a:latin typeface="Calibri"/>
                <a:cs typeface="Calibri"/>
              </a:rPr>
              <a:t>)</a:t>
            </a:r>
            <a:r>
              <a:rPr dirty="0" sz="2200" spc="-15" b="1">
                <a:solidFill>
                  <a:srgbClr val="CC7832"/>
                </a:solidFill>
                <a:latin typeface="Calibri"/>
                <a:cs typeface="Calibri"/>
              </a:rPr>
              <a:t>;</a:t>
            </a:r>
            <a:endParaRPr sz="2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dirty="0" sz="2200" b="1">
                <a:solidFill>
                  <a:srgbClr val="808080"/>
                </a:solidFill>
                <a:latin typeface="Calibri"/>
                <a:cs typeface="Calibri"/>
              </a:rPr>
              <a:t>//</a:t>
            </a:r>
            <a:r>
              <a:rPr dirty="0" sz="2200" spc="-10" b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2200" spc="-5" b="1">
                <a:solidFill>
                  <a:srgbClr val="808080"/>
                </a:solidFill>
                <a:latin typeface="Calibri"/>
                <a:cs typeface="Calibri"/>
              </a:rPr>
              <a:t>Place nodes</a:t>
            </a:r>
            <a:r>
              <a:rPr dirty="0" sz="2200" spc="-15" b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2200" spc="-5" b="1">
                <a:solidFill>
                  <a:srgbClr val="808080"/>
                </a:solidFill>
                <a:latin typeface="Calibri"/>
                <a:cs typeface="Calibri"/>
              </a:rPr>
              <a:t>in</a:t>
            </a:r>
            <a:r>
              <a:rPr dirty="0" sz="2200" spc="-15" b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2200" spc="-5" b="1">
                <a:solidFill>
                  <a:srgbClr val="808080"/>
                </a:solidFill>
                <a:latin typeface="Calibri"/>
                <a:cs typeface="Calibri"/>
              </a:rPr>
              <a:t>the pane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55950" y="3868420"/>
            <a:ext cx="6078855" cy="342900"/>
          </a:xfrm>
          <a:prstGeom prst="rect">
            <a:avLst/>
          </a:prstGeom>
          <a:solidFill>
            <a:srgbClr val="FFFF00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550"/>
              </a:lnSpc>
            </a:pPr>
            <a:r>
              <a:rPr dirty="0" sz="2200" spc="-5" b="1">
                <a:latin typeface="Calibri"/>
                <a:cs typeface="Calibri"/>
              </a:rPr>
              <a:t>pane.getChildren().addAll(</a:t>
            </a:r>
            <a:r>
              <a:rPr dirty="0" sz="2200" spc="-5" b="1">
                <a:solidFill>
                  <a:srgbClr val="CC7832"/>
                </a:solidFill>
                <a:latin typeface="Calibri"/>
                <a:cs typeface="Calibri"/>
              </a:rPr>
              <a:t>new</a:t>
            </a:r>
            <a:r>
              <a:rPr dirty="0" sz="2200" spc="-20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200" spc="-10" b="1">
                <a:latin typeface="Calibri"/>
                <a:cs typeface="Calibri"/>
              </a:rPr>
              <a:t>Label(</a:t>
            </a:r>
            <a:r>
              <a:rPr dirty="0" sz="2200" spc="-10" b="1">
                <a:solidFill>
                  <a:srgbClr val="6A8759"/>
                </a:solidFill>
                <a:latin typeface="Calibri"/>
                <a:cs typeface="Calibri"/>
              </a:rPr>
              <a:t>"First </a:t>
            </a:r>
            <a:r>
              <a:rPr dirty="0" sz="2200" spc="-5" b="1">
                <a:solidFill>
                  <a:srgbClr val="6A8759"/>
                </a:solidFill>
                <a:latin typeface="Calibri"/>
                <a:cs typeface="Calibri"/>
              </a:rPr>
              <a:t>Name:"</a:t>
            </a:r>
            <a:r>
              <a:rPr dirty="0" sz="2200" spc="-5" b="1">
                <a:latin typeface="Calibri"/>
                <a:cs typeface="Calibri"/>
              </a:rPr>
              <a:t>)</a:t>
            </a:r>
            <a:r>
              <a:rPr dirty="0" sz="2200" spc="-5" b="1">
                <a:solidFill>
                  <a:srgbClr val="CC7832"/>
                </a:solidFill>
                <a:latin typeface="Calibri"/>
                <a:cs typeface="Calibri"/>
              </a:rPr>
              <a:t>,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63949" y="4211320"/>
            <a:ext cx="4058285" cy="330200"/>
          </a:xfrm>
          <a:prstGeom prst="rect">
            <a:avLst/>
          </a:prstGeom>
          <a:solidFill>
            <a:srgbClr val="FFFF00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440"/>
              </a:lnSpc>
            </a:pPr>
            <a:r>
              <a:rPr dirty="0" sz="2200" spc="-5" b="1">
                <a:solidFill>
                  <a:srgbClr val="CC7832"/>
                </a:solidFill>
                <a:latin typeface="Calibri"/>
                <a:cs typeface="Calibri"/>
              </a:rPr>
              <a:t>new</a:t>
            </a:r>
            <a:r>
              <a:rPr dirty="0" sz="2200" spc="-15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200" spc="-20" b="1">
                <a:latin typeface="Calibri"/>
                <a:cs typeface="Calibri"/>
              </a:rPr>
              <a:t>TextField()</a:t>
            </a:r>
            <a:r>
              <a:rPr dirty="0" sz="2200" spc="-20" b="1">
                <a:solidFill>
                  <a:srgbClr val="CC7832"/>
                </a:solidFill>
                <a:latin typeface="Calibri"/>
                <a:cs typeface="Calibri"/>
              </a:rPr>
              <a:t>,</a:t>
            </a:r>
            <a:r>
              <a:rPr dirty="0" sz="2200" spc="-15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200" spc="-10" b="1">
                <a:solidFill>
                  <a:srgbClr val="CC7832"/>
                </a:solidFill>
                <a:latin typeface="Calibri"/>
                <a:cs typeface="Calibri"/>
              </a:rPr>
              <a:t>new</a:t>
            </a:r>
            <a:r>
              <a:rPr dirty="0" sz="2200" spc="-5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200" spc="-5" b="1">
                <a:latin typeface="Calibri"/>
                <a:cs typeface="Calibri"/>
              </a:rPr>
              <a:t>Label(</a:t>
            </a:r>
            <a:r>
              <a:rPr dirty="0" sz="2200" spc="-5" b="1">
                <a:solidFill>
                  <a:srgbClr val="6A8759"/>
                </a:solidFill>
                <a:latin typeface="Calibri"/>
                <a:cs typeface="Calibri"/>
              </a:rPr>
              <a:t>"MI:"</a:t>
            </a:r>
            <a:r>
              <a:rPr dirty="0" sz="2200" spc="-5" b="1">
                <a:latin typeface="Calibri"/>
                <a:cs typeface="Calibri"/>
              </a:rPr>
              <a:t>))</a:t>
            </a:r>
            <a:r>
              <a:rPr dirty="0" sz="2200" spc="-5" b="1">
                <a:solidFill>
                  <a:srgbClr val="CC7832"/>
                </a:solidFill>
                <a:latin typeface="Calibri"/>
                <a:cs typeface="Calibri"/>
              </a:rPr>
              <a:t>;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43250" y="4514596"/>
            <a:ext cx="6687820" cy="136652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 marR="5080">
              <a:lnSpc>
                <a:spcPct val="98600"/>
              </a:lnSpc>
              <a:spcBef>
                <a:spcPts val="135"/>
              </a:spcBef>
            </a:pPr>
            <a:r>
              <a:rPr dirty="0" sz="2200" spc="-30" b="1">
                <a:latin typeface="Calibri"/>
                <a:cs typeface="Calibri"/>
              </a:rPr>
              <a:t>TextField</a:t>
            </a:r>
            <a:r>
              <a:rPr dirty="0" sz="2200" spc="-10" b="1">
                <a:latin typeface="Calibri"/>
                <a:cs typeface="Calibri"/>
              </a:rPr>
              <a:t> </a:t>
            </a:r>
            <a:r>
              <a:rPr dirty="0" sz="2200" b="1">
                <a:latin typeface="Calibri"/>
                <a:cs typeface="Calibri"/>
              </a:rPr>
              <a:t>tfMi</a:t>
            </a:r>
            <a:r>
              <a:rPr dirty="0" sz="2200" spc="-5" b="1">
                <a:latin typeface="Calibri"/>
                <a:cs typeface="Calibri"/>
              </a:rPr>
              <a:t> </a:t>
            </a:r>
            <a:r>
              <a:rPr dirty="0" sz="2200" b="1">
                <a:latin typeface="Calibri"/>
                <a:cs typeface="Calibri"/>
              </a:rPr>
              <a:t>=</a:t>
            </a:r>
            <a:r>
              <a:rPr dirty="0" sz="2200" spc="5" b="1">
                <a:latin typeface="Calibri"/>
                <a:cs typeface="Calibri"/>
              </a:rPr>
              <a:t> </a:t>
            </a:r>
            <a:r>
              <a:rPr dirty="0" sz="2200" spc="-5" b="1">
                <a:solidFill>
                  <a:srgbClr val="CC7832"/>
                </a:solidFill>
                <a:latin typeface="Calibri"/>
                <a:cs typeface="Calibri"/>
              </a:rPr>
              <a:t>new </a:t>
            </a:r>
            <a:r>
              <a:rPr dirty="0" sz="2200" spc="-20" b="1">
                <a:latin typeface="Calibri"/>
                <a:cs typeface="Calibri"/>
              </a:rPr>
              <a:t>TextField()</a:t>
            </a:r>
            <a:r>
              <a:rPr dirty="0" sz="2200" spc="-20" b="1">
                <a:solidFill>
                  <a:srgbClr val="CC7832"/>
                </a:solidFill>
                <a:latin typeface="Calibri"/>
                <a:cs typeface="Calibri"/>
              </a:rPr>
              <a:t>; </a:t>
            </a:r>
            <a:r>
              <a:rPr dirty="0" sz="2200" spc="-15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200" spc="-10" b="1">
                <a:latin typeface="Calibri"/>
                <a:cs typeface="Calibri"/>
              </a:rPr>
              <a:t>tfMi.setPrefColumnCount(</a:t>
            </a:r>
            <a:r>
              <a:rPr dirty="0" sz="2200" spc="-10" b="1">
                <a:solidFill>
                  <a:srgbClr val="6897BB"/>
                </a:solidFill>
                <a:latin typeface="Calibri"/>
                <a:cs typeface="Calibri"/>
              </a:rPr>
              <a:t>1</a:t>
            </a:r>
            <a:r>
              <a:rPr dirty="0" sz="2200" spc="-10" b="1">
                <a:latin typeface="Calibri"/>
                <a:cs typeface="Calibri"/>
              </a:rPr>
              <a:t>)</a:t>
            </a:r>
            <a:r>
              <a:rPr dirty="0" sz="2200" spc="-10" b="1">
                <a:solidFill>
                  <a:srgbClr val="CC7832"/>
                </a:solidFill>
                <a:latin typeface="Calibri"/>
                <a:cs typeface="Calibri"/>
              </a:rPr>
              <a:t>; </a:t>
            </a:r>
            <a:r>
              <a:rPr dirty="0" sz="2200" spc="-5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200" spc="-5" b="1">
                <a:latin typeface="Calibri"/>
                <a:cs typeface="Calibri"/>
              </a:rPr>
              <a:t>pane.getChildren().addAll(tfMi</a:t>
            </a:r>
            <a:r>
              <a:rPr dirty="0" sz="2200" spc="-5" b="1">
                <a:solidFill>
                  <a:srgbClr val="CC7832"/>
                </a:solidFill>
                <a:latin typeface="Calibri"/>
                <a:cs typeface="Calibri"/>
              </a:rPr>
              <a:t>, </a:t>
            </a:r>
            <a:r>
              <a:rPr dirty="0" sz="2200" spc="-10" b="1">
                <a:solidFill>
                  <a:srgbClr val="CC7832"/>
                </a:solidFill>
                <a:latin typeface="Calibri"/>
                <a:cs typeface="Calibri"/>
              </a:rPr>
              <a:t>new</a:t>
            </a:r>
            <a:r>
              <a:rPr dirty="0" sz="2200" spc="5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200" spc="-10" b="1">
                <a:latin typeface="Calibri"/>
                <a:cs typeface="Calibri"/>
              </a:rPr>
              <a:t>Label(</a:t>
            </a:r>
            <a:r>
              <a:rPr dirty="0" sz="2200" spc="-10" b="1">
                <a:solidFill>
                  <a:srgbClr val="6A8759"/>
                </a:solidFill>
                <a:latin typeface="Calibri"/>
                <a:cs typeface="Calibri"/>
              </a:rPr>
              <a:t>"Last</a:t>
            </a:r>
            <a:r>
              <a:rPr dirty="0" sz="2200" spc="5" b="1">
                <a:solidFill>
                  <a:srgbClr val="6A8759"/>
                </a:solidFill>
                <a:latin typeface="Calibri"/>
                <a:cs typeface="Calibri"/>
              </a:rPr>
              <a:t> </a:t>
            </a:r>
            <a:r>
              <a:rPr dirty="0" sz="2200" spc="-5" b="1">
                <a:solidFill>
                  <a:srgbClr val="6A8759"/>
                </a:solidFill>
                <a:latin typeface="Calibri"/>
                <a:cs typeface="Calibri"/>
              </a:rPr>
              <a:t>Name:"</a:t>
            </a:r>
            <a:r>
              <a:rPr dirty="0" sz="2200" spc="-5" b="1">
                <a:latin typeface="Calibri"/>
                <a:cs typeface="Calibri"/>
              </a:rPr>
              <a:t>)</a:t>
            </a:r>
            <a:r>
              <a:rPr dirty="0" sz="2200" spc="-5" b="1">
                <a:solidFill>
                  <a:srgbClr val="CC7832"/>
                </a:solidFill>
                <a:latin typeface="Calibri"/>
                <a:cs typeface="Calibri"/>
              </a:rPr>
              <a:t>,</a:t>
            </a:r>
            <a:endParaRPr sz="2200">
              <a:latin typeface="Calibri"/>
              <a:cs typeface="Calibri"/>
            </a:endParaRPr>
          </a:p>
          <a:p>
            <a:pPr marL="520065">
              <a:lnSpc>
                <a:spcPct val="100000"/>
              </a:lnSpc>
              <a:spcBef>
                <a:spcPts val="70"/>
              </a:spcBef>
            </a:pPr>
            <a:r>
              <a:rPr dirty="0" sz="2200" spc="-5" b="1">
                <a:solidFill>
                  <a:srgbClr val="CC7832"/>
                </a:solidFill>
                <a:latin typeface="Calibri"/>
                <a:cs typeface="Calibri"/>
              </a:rPr>
              <a:t>new</a:t>
            </a:r>
            <a:r>
              <a:rPr dirty="0" sz="2200" spc="-40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200" spc="-20" b="1">
                <a:latin typeface="Calibri"/>
                <a:cs typeface="Calibri"/>
              </a:rPr>
              <a:t>TextField())</a:t>
            </a:r>
            <a:r>
              <a:rPr dirty="0" sz="2200" spc="-20" b="1">
                <a:solidFill>
                  <a:srgbClr val="CC7832"/>
                </a:solidFill>
                <a:latin typeface="Calibri"/>
                <a:cs typeface="Calibri"/>
              </a:rPr>
              <a:t>;</a:t>
            </a:r>
            <a:endParaRPr sz="2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84020" y="862654"/>
            <a:ext cx="8844280" cy="5577840"/>
            <a:chOff x="184020" y="862654"/>
            <a:chExt cx="8844280" cy="557784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4020" y="862654"/>
              <a:ext cx="7705983" cy="557766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7239000" y="2895599"/>
              <a:ext cx="1789430" cy="381000"/>
            </a:xfrm>
            <a:custGeom>
              <a:avLst/>
              <a:gdLst/>
              <a:ahLst/>
              <a:cxnLst/>
              <a:rect l="l" t="t" r="r" b="b"/>
              <a:pathLst>
                <a:path w="1789429" h="381000">
                  <a:moveTo>
                    <a:pt x="1789112" y="0"/>
                  </a:moveTo>
                  <a:lnTo>
                    <a:pt x="0" y="0"/>
                  </a:lnTo>
                  <a:lnTo>
                    <a:pt x="0" y="381000"/>
                  </a:lnTo>
                  <a:lnTo>
                    <a:pt x="1789112" y="381000"/>
                  </a:lnTo>
                  <a:lnTo>
                    <a:pt x="1789112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504406" y="160019"/>
            <a:ext cx="2136140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 b="0">
                <a:latin typeface="Times New Roman"/>
                <a:cs typeface="Times New Roman"/>
              </a:rPr>
              <a:t>GridPane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0">
              <a:lnSpc>
                <a:spcPts val="1630"/>
              </a:lnSpc>
            </a:pPr>
            <a:fld id="{81D60167-4931-47E6-BA6A-407CBD079E47}" type="slidenum">
              <a:rPr dirty="0"/>
              <a:t>44</a:t>
            </a:fld>
          </a:p>
        </p:txBody>
      </p:sp>
      <p:sp>
        <p:nvSpPr>
          <p:cNvPr id="6" name="object 6"/>
          <p:cNvSpPr txBox="1"/>
          <p:nvPr/>
        </p:nvSpPr>
        <p:spPr>
          <a:xfrm>
            <a:off x="7351712" y="2915411"/>
            <a:ext cx="1564005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5">
                <a:latin typeface="Times New Roman"/>
                <a:cs typeface="Times New Roman"/>
              </a:rPr>
              <a:t>ShowGridPane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49525" y="160019"/>
            <a:ext cx="4044950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ShowGridPane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28600" y="1676400"/>
            <a:ext cx="8915400" cy="3403600"/>
            <a:chOff x="228600" y="1676400"/>
            <a:chExt cx="8915400" cy="34036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8600" y="1752600"/>
              <a:ext cx="4165600" cy="33274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72279" y="1676400"/>
              <a:ext cx="4871720" cy="3378200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0">
              <a:lnSpc>
                <a:spcPts val="1630"/>
              </a:lnSpc>
            </a:pPr>
            <a:fld id="{81D60167-4931-47E6-BA6A-407CBD079E47}" type="slidenum">
              <a:rPr dirty="0"/>
              <a:t>44</a:t>
            </a:fld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49525" y="160019"/>
            <a:ext cx="4044950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ShowGridPane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8739" y="782319"/>
            <a:ext cx="5434330" cy="40735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900" b="1">
                <a:solidFill>
                  <a:srgbClr val="CC7832"/>
                </a:solidFill>
                <a:latin typeface="Calibri"/>
                <a:cs typeface="Calibri"/>
              </a:rPr>
              <a:t>public</a:t>
            </a:r>
            <a:r>
              <a:rPr dirty="0" sz="1900" spc="-10" b="1">
                <a:solidFill>
                  <a:srgbClr val="CC7832"/>
                </a:solidFill>
                <a:latin typeface="Calibri"/>
                <a:cs typeface="Calibri"/>
              </a:rPr>
              <a:t> void</a:t>
            </a:r>
            <a:r>
              <a:rPr dirty="0" sz="1900" spc="-15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1900" spc="-10" b="1">
                <a:solidFill>
                  <a:srgbClr val="FFC66D"/>
                </a:solidFill>
                <a:latin typeface="Calibri"/>
                <a:cs typeface="Calibri"/>
              </a:rPr>
              <a:t>start</a:t>
            </a:r>
            <a:r>
              <a:rPr dirty="0" sz="1900" spc="-10" b="1">
                <a:latin typeface="Calibri"/>
                <a:cs typeface="Calibri"/>
              </a:rPr>
              <a:t>(Stage</a:t>
            </a:r>
            <a:r>
              <a:rPr dirty="0" sz="1900" spc="-15" b="1">
                <a:latin typeface="Calibri"/>
                <a:cs typeface="Calibri"/>
              </a:rPr>
              <a:t> </a:t>
            </a:r>
            <a:r>
              <a:rPr dirty="0" sz="1900" spc="-5" b="1">
                <a:latin typeface="Calibri"/>
                <a:cs typeface="Calibri"/>
              </a:rPr>
              <a:t>primaryStage)</a:t>
            </a:r>
            <a:r>
              <a:rPr dirty="0" sz="1900" spc="-20" b="1">
                <a:latin typeface="Calibri"/>
                <a:cs typeface="Calibri"/>
              </a:rPr>
              <a:t> </a:t>
            </a:r>
            <a:r>
              <a:rPr dirty="0" sz="1900" b="1">
                <a:latin typeface="Calibri"/>
                <a:cs typeface="Calibri"/>
              </a:rPr>
              <a:t>{</a:t>
            </a:r>
            <a:endParaRPr sz="1900">
              <a:latin typeface="Calibri"/>
              <a:cs typeface="Calibri"/>
            </a:endParaRPr>
          </a:p>
          <a:p>
            <a:pPr marL="228600" marR="1376045">
              <a:lnSpc>
                <a:spcPts val="2180"/>
              </a:lnSpc>
              <a:spcBef>
                <a:spcPts val="180"/>
              </a:spcBef>
              <a:tabLst>
                <a:tab pos="3494404" algn="l"/>
              </a:tabLst>
            </a:pPr>
            <a:r>
              <a:rPr dirty="0" sz="1900" spc="-5" b="1">
                <a:solidFill>
                  <a:srgbClr val="808080"/>
                </a:solidFill>
                <a:latin typeface="Calibri"/>
                <a:cs typeface="Calibri"/>
              </a:rPr>
              <a:t>//</a:t>
            </a:r>
            <a:r>
              <a:rPr dirty="0" sz="1900" spc="-15" b="1">
                <a:solidFill>
                  <a:srgbClr val="808080"/>
                </a:solidFill>
                <a:latin typeface="Calibri"/>
                <a:cs typeface="Calibri"/>
              </a:rPr>
              <a:t> Create</a:t>
            </a:r>
            <a:r>
              <a:rPr dirty="0" sz="1900" b="1">
                <a:solidFill>
                  <a:srgbClr val="808080"/>
                </a:solidFill>
                <a:latin typeface="Calibri"/>
                <a:cs typeface="Calibri"/>
              </a:rPr>
              <a:t> a</a:t>
            </a:r>
            <a:r>
              <a:rPr dirty="0" sz="1900" spc="-5" b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900" b="1">
                <a:solidFill>
                  <a:srgbClr val="808080"/>
                </a:solidFill>
                <a:latin typeface="Calibri"/>
                <a:cs typeface="Calibri"/>
              </a:rPr>
              <a:t>pane</a:t>
            </a:r>
            <a:r>
              <a:rPr dirty="0" sz="1900" spc="-5" b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900" b="1">
                <a:solidFill>
                  <a:srgbClr val="808080"/>
                </a:solidFill>
                <a:latin typeface="Calibri"/>
                <a:cs typeface="Calibri"/>
              </a:rPr>
              <a:t>and </a:t>
            </a:r>
            <a:r>
              <a:rPr dirty="0" sz="1900" spc="-5" b="1">
                <a:solidFill>
                  <a:srgbClr val="808080"/>
                </a:solidFill>
                <a:latin typeface="Calibri"/>
                <a:cs typeface="Calibri"/>
              </a:rPr>
              <a:t>set its</a:t>
            </a:r>
            <a:r>
              <a:rPr dirty="0" sz="1900" b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900" spc="-5" b="1">
                <a:solidFill>
                  <a:srgbClr val="808080"/>
                </a:solidFill>
                <a:latin typeface="Calibri"/>
                <a:cs typeface="Calibri"/>
              </a:rPr>
              <a:t>properties </a:t>
            </a:r>
            <a:r>
              <a:rPr dirty="0" sz="1900" spc="-415" b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900" spc="-10" b="1">
                <a:latin typeface="Calibri"/>
                <a:cs typeface="Calibri"/>
              </a:rPr>
              <a:t>GridPane</a:t>
            </a:r>
            <a:r>
              <a:rPr dirty="0" sz="1900" spc="5" b="1">
                <a:latin typeface="Calibri"/>
                <a:cs typeface="Calibri"/>
              </a:rPr>
              <a:t> </a:t>
            </a:r>
            <a:r>
              <a:rPr dirty="0" sz="1900" b="1">
                <a:latin typeface="Calibri"/>
                <a:cs typeface="Calibri"/>
              </a:rPr>
              <a:t>pane</a:t>
            </a:r>
            <a:r>
              <a:rPr dirty="0" sz="1900" spc="5" b="1">
                <a:latin typeface="Calibri"/>
                <a:cs typeface="Calibri"/>
              </a:rPr>
              <a:t> </a:t>
            </a:r>
            <a:r>
              <a:rPr dirty="0" sz="1900" b="1">
                <a:latin typeface="Calibri"/>
                <a:cs typeface="Calibri"/>
              </a:rPr>
              <a:t>= </a:t>
            </a:r>
            <a:r>
              <a:rPr dirty="0" sz="1900" b="1">
                <a:solidFill>
                  <a:srgbClr val="CC7832"/>
                </a:solidFill>
                <a:latin typeface="Calibri"/>
                <a:cs typeface="Calibri"/>
              </a:rPr>
              <a:t>new	;</a:t>
            </a:r>
            <a:endParaRPr sz="1900">
              <a:latin typeface="Calibri"/>
              <a:cs typeface="Calibri"/>
            </a:endParaRPr>
          </a:p>
          <a:p>
            <a:pPr marL="228600" marR="5080">
              <a:lnSpc>
                <a:spcPts val="2300"/>
              </a:lnSpc>
              <a:spcBef>
                <a:spcPts val="30"/>
              </a:spcBef>
              <a:tabLst>
                <a:tab pos="3401695" algn="l"/>
              </a:tabLst>
            </a:pPr>
            <a:r>
              <a:rPr dirty="0" sz="1900" spc="-5" b="1">
                <a:latin typeface="Calibri"/>
                <a:cs typeface="Calibri"/>
              </a:rPr>
              <a:t>pane.setAlignment(Pos.	)</a:t>
            </a:r>
            <a:r>
              <a:rPr dirty="0" sz="1900" spc="-5" b="1">
                <a:solidFill>
                  <a:srgbClr val="CC7832"/>
                </a:solidFill>
                <a:latin typeface="Calibri"/>
                <a:cs typeface="Calibri"/>
              </a:rPr>
              <a:t>; </a:t>
            </a:r>
            <a:r>
              <a:rPr dirty="0" sz="1900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1900" spc="-5" b="1">
                <a:latin typeface="Calibri"/>
                <a:cs typeface="Calibri"/>
              </a:rPr>
              <a:t>pane.setPadding(</a:t>
            </a:r>
            <a:r>
              <a:rPr dirty="0" sz="1900" spc="-5" b="1">
                <a:solidFill>
                  <a:srgbClr val="CC7832"/>
                </a:solidFill>
                <a:latin typeface="Calibri"/>
                <a:cs typeface="Calibri"/>
              </a:rPr>
              <a:t>new</a:t>
            </a:r>
            <a:r>
              <a:rPr dirty="0" sz="1900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1900" spc="-5" b="1">
                <a:latin typeface="Calibri"/>
                <a:cs typeface="Calibri"/>
              </a:rPr>
              <a:t>Insets(</a:t>
            </a:r>
            <a:r>
              <a:rPr dirty="0" sz="1900" spc="-5" b="1">
                <a:solidFill>
                  <a:srgbClr val="6897BB"/>
                </a:solidFill>
                <a:latin typeface="Calibri"/>
                <a:cs typeface="Calibri"/>
              </a:rPr>
              <a:t>11.5</a:t>
            </a:r>
            <a:r>
              <a:rPr dirty="0" sz="1900" spc="-5" b="1">
                <a:solidFill>
                  <a:srgbClr val="CC7832"/>
                </a:solidFill>
                <a:latin typeface="Calibri"/>
                <a:cs typeface="Calibri"/>
              </a:rPr>
              <a:t>,</a:t>
            </a:r>
            <a:r>
              <a:rPr dirty="0" sz="1900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1900" spc="-5" b="1">
                <a:solidFill>
                  <a:srgbClr val="6897BB"/>
                </a:solidFill>
                <a:latin typeface="Calibri"/>
                <a:cs typeface="Calibri"/>
              </a:rPr>
              <a:t>12.5</a:t>
            </a:r>
            <a:r>
              <a:rPr dirty="0" sz="1900" spc="-5" b="1">
                <a:solidFill>
                  <a:srgbClr val="CC7832"/>
                </a:solidFill>
                <a:latin typeface="Calibri"/>
                <a:cs typeface="Calibri"/>
              </a:rPr>
              <a:t>,</a:t>
            </a:r>
            <a:r>
              <a:rPr dirty="0" sz="1900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1900" spc="-5" b="1">
                <a:solidFill>
                  <a:srgbClr val="6897BB"/>
                </a:solidFill>
                <a:latin typeface="Calibri"/>
                <a:cs typeface="Calibri"/>
              </a:rPr>
              <a:t>13.5</a:t>
            </a:r>
            <a:r>
              <a:rPr dirty="0" sz="1900" spc="-5" b="1">
                <a:solidFill>
                  <a:srgbClr val="CC7832"/>
                </a:solidFill>
                <a:latin typeface="Calibri"/>
                <a:cs typeface="Calibri"/>
              </a:rPr>
              <a:t>,</a:t>
            </a:r>
            <a:r>
              <a:rPr dirty="0" sz="1900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1900" spc="-5" b="1">
                <a:solidFill>
                  <a:srgbClr val="6897BB"/>
                </a:solidFill>
                <a:latin typeface="Calibri"/>
                <a:cs typeface="Calibri"/>
              </a:rPr>
              <a:t>14.5</a:t>
            </a:r>
            <a:r>
              <a:rPr dirty="0" sz="1900" spc="-5" b="1">
                <a:latin typeface="Calibri"/>
                <a:cs typeface="Calibri"/>
              </a:rPr>
              <a:t>))</a:t>
            </a:r>
            <a:r>
              <a:rPr dirty="0" sz="1900" spc="-5" b="1">
                <a:solidFill>
                  <a:srgbClr val="CC7832"/>
                </a:solidFill>
                <a:latin typeface="Calibri"/>
                <a:cs typeface="Calibri"/>
              </a:rPr>
              <a:t>; </a:t>
            </a:r>
            <a:r>
              <a:rPr dirty="0" sz="1900" spc="-415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1900" spc="-5" b="1">
                <a:latin typeface="Calibri"/>
                <a:cs typeface="Calibri"/>
              </a:rPr>
              <a:t>pane.setHgap(</a:t>
            </a:r>
            <a:r>
              <a:rPr dirty="0" sz="1900" spc="-5" b="1">
                <a:solidFill>
                  <a:srgbClr val="6897BB"/>
                </a:solidFill>
                <a:latin typeface="Calibri"/>
                <a:cs typeface="Calibri"/>
              </a:rPr>
              <a:t>5.5</a:t>
            </a:r>
            <a:r>
              <a:rPr dirty="0" sz="1900" spc="-5" b="1">
                <a:latin typeface="Calibri"/>
                <a:cs typeface="Calibri"/>
              </a:rPr>
              <a:t>)</a:t>
            </a:r>
            <a:r>
              <a:rPr dirty="0" sz="1900" spc="-5" b="1">
                <a:solidFill>
                  <a:srgbClr val="CC7832"/>
                </a:solidFill>
                <a:latin typeface="Calibri"/>
                <a:cs typeface="Calibri"/>
              </a:rPr>
              <a:t>;</a:t>
            </a:r>
            <a:r>
              <a:rPr dirty="0" sz="1900" spc="415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1900" spc="-10" b="1">
                <a:latin typeface="Calibri"/>
                <a:cs typeface="Calibri"/>
              </a:rPr>
              <a:t>pane.setVgap(</a:t>
            </a:r>
            <a:r>
              <a:rPr dirty="0" sz="1900" spc="-10" b="1">
                <a:solidFill>
                  <a:srgbClr val="6897BB"/>
                </a:solidFill>
                <a:latin typeface="Calibri"/>
                <a:cs typeface="Calibri"/>
              </a:rPr>
              <a:t>5.5</a:t>
            </a:r>
            <a:r>
              <a:rPr dirty="0" sz="1900" spc="-10" b="1">
                <a:latin typeface="Calibri"/>
                <a:cs typeface="Calibri"/>
              </a:rPr>
              <a:t>)</a:t>
            </a:r>
            <a:r>
              <a:rPr dirty="0" sz="1900" spc="-10" b="1">
                <a:solidFill>
                  <a:srgbClr val="CC7832"/>
                </a:solidFill>
                <a:latin typeface="Calibri"/>
                <a:cs typeface="Calibri"/>
              </a:rPr>
              <a:t>;</a:t>
            </a:r>
            <a:endParaRPr sz="19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750">
              <a:latin typeface="Calibri"/>
              <a:cs typeface="Calibri"/>
            </a:endParaRPr>
          </a:p>
          <a:p>
            <a:pPr marL="228600">
              <a:lnSpc>
                <a:spcPct val="100000"/>
              </a:lnSpc>
            </a:pPr>
            <a:r>
              <a:rPr dirty="0" sz="1900" spc="-5" b="1">
                <a:solidFill>
                  <a:srgbClr val="808080"/>
                </a:solidFill>
                <a:latin typeface="Calibri"/>
                <a:cs typeface="Calibri"/>
              </a:rPr>
              <a:t>//</a:t>
            </a:r>
            <a:r>
              <a:rPr dirty="0" sz="1900" spc="-20" b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900" b="1">
                <a:solidFill>
                  <a:srgbClr val="808080"/>
                </a:solidFill>
                <a:latin typeface="Calibri"/>
                <a:cs typeface="Calibri"/>
              </a:rPr>
              <a:t>Place</a:t>
            </a:r>
            <a:r>
              <a:rPr dirty="0" sz="1900" spc="-10" b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900" b="1">
                <a:solidFill>
                  <a:srgbClr val="808080"/>
                </a:solidFill>
                <a:latin typeface="Calibri"/>
                <a:cs typeface="Calibri"/>
              </a:rPr>
              <a:t>nodes</a:t>
            </a:r>
            <a:r>
              <a:rPr dirty="0" sz="1900" spc="-10" b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900" spc="-5" b="1">
                <a:solidFill>
                  <a:srgbClr val="808080"/>
                </a:solidFill>
                <a:latin typeface="Calibri"/>
                <a:cs typeface="Calibri"/>
              </a:rPr>
              <a:t>in</a:t>
            </a:r>
            <a:r>
              <a:rPr dirty="0" sz="1900" spc="-15" b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900" b="1">
                <a:solidFill>
                  <a:srgbClr val="808080"/>
                </a:solidFill>
                <a:latin typeface="Calibri"/>
                <a:cs typeface="Calibri"/>
              </a:rPr>
              <a:t>the</a:t>
            </a:r>
            <a:r>
              <a:rPr dirty="0" sz="1900" spc="-10" b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900" b="1">
                <a:solidFill>
                  <a:srgbClr val="808080"/>
                </a:solidFill>
                <a:latin typeface="Calibri"/>
                <a:cs typeface="Calibri"/>
              </a:rPr>
              <a:t>pane</a:t>
            </a:r>
            <a:endParaRPr sz="1900">
              <a:latin typeface="Calibri"/>
              <a:cs typeface="Calibri"/>
            </a:endParaRPr>
          </a:p>
          <a:p>
            <a:pPr marL="228600" marR="1032510">
              <a:lnSpc>
                <a:spcPct val="100000"/>
              </a:lnSpc>
              <a:spcBef>
                <a:spcPts val="25"/>
              </a:spcBef>
              <a:tabLst>
                <a:tab pos="3129915" algn="l"/>
                <a:tab pos="3251835" algn="l"/>
                <a:tab pos="3446779" algn="l"/>
                <a:tab pos="4220210" algn="l"/>
                <a:tab pos="4251960" algn="l"/>
              </a:tabLst>
            </a:pPr>
            <a:r>
              <a:rPr dirty="0" sz="1900" spc="5" b="1">
                <a:latin typeface="Calibri"/>
                <a:cs typeface="Calibri"/>
              </a:rPr>
              <a:t>p</a:t>
            </a:r>
            <a:r>
              <a:rPr dirty="0" sz="1900" spc="-5" b="1">
                <a:latin typeface="Calibri"/>
                <a:cs typeface="Calibri"/>
              </a:rPr>
              <a:t>a</a:t>
            </a:r>
            <a:r>
              <a:rPr dirty="0" sz="1900" spc="5" b="1">
                <a:latin typeface="Calibri"/>
                <a:cs typeface="Calibri"/>
              </a:rPr>
              <a:t>ne</a:t>
            </a:r>
            <a:r>
              <a:rPr dirty="0" sz="1900" b="1">
                <a:latin typeface="Calibri"/>
                <a:cs typeface="Calibri"/>
              </a:rPr>
              <a:t>.</a:t>
            </a:r>
            <a:r>
              <a:rPr dirty="0" sz="1900" spc="-5" b="1">
                <a:latin typeface="Calibri"/>
                <a:cs typeface="Calibri"/>
              </a:rPr>
              <a:t>a</a:t>
            </a:r>
            <a:r>
              <a:rPr dirty="0" sz="1900" spc="5" b="1">
                <a:latin typeface="Calibri"/>
                <a:cs typeface="Calibri"/>
              </a:rPr>
              <a:t>d</a:t>
            </a:r>
            <a:r>
              <a:rPr dirty="0" sz="1900" b="1">
                <a:latin typeface="Calibri"/>
                <a:cs typeface="Calibri"/>
              </a:rPr>
              <a:t>d</a:t>
            </a:r>
            <a:r>
              <a:rPr dirty="0" sz="1900" spc="-5" b="1">
                <a:latin typeface="Calibri"/>
                <a:cs typeface="Calibri"/>
              </a:rPr>
              <a:t>(</a:t>
            </a:r>
            <a:r>
              <a:rPr dirty="0" sz="1900" spc="5" b="1">
                <a:solidFill>
                  <a:srgbClr val="CC7832"/>
                </a:solidFill>
                <a:latin typeface="Calibri"/>
                <a:cs typeface="Calibri"/>
              </a:rPr>
              <a:t>n</a:t>
            </a:r>
            <a:r>
              <a:rPr dirty="0" sz="1900" spc="-5" b="1">
                <a:solidFill>
                  <a:srgbClr val="CC7832"/>
                </a:solidFill>
                <a:latin typeface="Calibri"/>
                <a:cs typeface="Calibri"/>
              </a:rPr>
              <a:t>e</a:t>
            </a:r>
            <a:r>
              <a:rPr dirty="0" sz="1900" b="1">
                <a:solidFill>
                  <a:srgbClr val="CC7832"/>
                </a:solidFill>
                <a:latin typeface="Calibri"/>
                <a:cs typeface="Calibri"/>
              </a:rPr>
              <a:t>w</a:t>
            </a:r>
            <a:r>
              <a:rPr dirty="0" sz="1900" spc="-10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1900" spc="-5" b="1">
                <a:latin typeface="Calibri"/>
                <a:cs typeface="Calibri"/>
              </a:rPr>
              <a:t>La</a:t>
            </a:r>
            <a:r>
              <a:rPr dirty="0" sz="1900" b="1">
                <a:latin typeface="Calibri"/>
                <a:cs typeface="Calibri"/>
              </a:rPr>
              <a:t>b</a:t>
            </a:r>
            <a:r>
              <a:rPr dirty="0" sz="1900" spc="5" b="1">
                <a:latin typeface="Calibri"/>
                <a:cs typeface="Calibri"/>
              </a:rPr>
              <a:t>e</a:t>
            </a:r>
            <a:r>
              <a:rPr dirty="0" sz="1900" spc="-5" b="1">
                <a:latin typeface="Calibri"/>
                <a:cs typeface="Calibri"/>
              </a:rPr>
              <a:t>l(</a:t>
            </a:r>
            <a:r>
              <a:rPr dirty="0" sz="1900" b="1">
                <a:solidFill>
                  <a:srgbClr val="6A8759"/>
                </a:solidFill>
                <a:latin typeface="Calibri"/>
                <a:cs typeface="Calibri"/>
              </a:rPr>
              <a:t>"F</a:t>
            </a:r>
            <a:r>
              <a:rPr dirty="0" sz="1900" spc="-5" b="1">
                <a:solidFill>
                  <a:srgbClr val="6A8759"/>
                </a:solidFill>
                <a:latin typeface="Calibri"/>
                <a:cs typeface="Calibri"/>
              </a:rPr>
              <a:t>i</a:t>
            </a:r>
            <a:r>
              <a:rPr dirty="0" sz="1900" spc="-25" b="1">
                <a:solidFill>
                  <a:srgbClr val="6A8759"/>
                </a:solidFill>
                <a:latin typeface="Calibri"/>
                <a:cs typeface="Calibri"/>
              </a:rPr>
              <a:t>r</a:t>
            </a:r>
            <a:r>
              <a:rPr dirty="0" sz="1900" spc="-20" b="1">
                <a:solidFill>
                  <a:srgbClr val="6A8759"/>
                </a:solidFill>
                <a:latin typeface="Calibri"/>
                <a:cs typeface="Calibri"/>
              </a:rPr>
              <a:t>s</a:t>
            </a:r>
            <a:r>
              <a:rPr dirty="0" sz="1900" b="1">
                <a:solidFill>
                  <a:srgbClr val="6A8759"/>
                </a:solidFill>
                <a:latin typeface="Calibri"/>
                <a:cs typeface="Calibri"/>
              </a:rPr>
              <a:t>t</a:t>
            </a:r>
            <a:r>
              <a:rPr dirty="0" sz="1900" spc="-5" b="1">
                <a:solidFill>
                  <a:srgbClr val="6A8759"/>
                </a:solidFill>
                <a:latin typeface="Calibri"/>
                <a:cs typeface="Calibri"/>
              </a:rPr>
              <a:t> N</a:t>
            </a:r>
            <a:r>
              <a:rPr dirty="0" sz="1900" b="1">
                <a:solidFill>
                  <a:srgbClr val="6A8759"/>
                </a:solidFill>
                <a:latin typeface="Calibri"/>
                <a:cs typeface="Calibri"/>
              </a:rPr>
              <a:t>am</a:t>
            </a:r>
            <a:r>
              <a:rPr dirty="0" sz="1900" spc="5" b="1">
                <a:solidFill>
                  <a:srgbClr val="6A8759"/>
                </a:solidFill>
                <a:latin typeface="Calibri"/>
                <a:cs typeface="Calibri"/>
              </a:rPr>
              <a:t>e</a:t>
            </a:r>
            <a:r>
              <a:rPr dirty="0" sz="1900" spc="-5" b="1">
                <a:solidFill>
                  <a:srgbClr val="6A8759"/>
                </a:solidFill>
                <a:latin typeface="Calibri"/>
                <a:cs typeface="Calibri"/>
              </a:rPr>
              <a:t>:</a:t>
            </a:r>
            <a:r>
              <a:rPr dirty="0" sz="1900" b="1">
                <a:solidFill>
                  <a:srgbClr val="6A8759"/>
                </a:solidFill>
                <a:latin typeface="Calibri"/>
                <a:cs typeface="Calibri"/>
              </a:rPr>
              <a:t>"</a:t>
            </a:r>
            <a:r>
              <a:rPr dirty="0" sz="1900" spc="-5" b="1">
                <a:latin typeface="Calibri"/>
                <a:cs typeface="Calibri"/>
              </a:rPr>
              <a:t>)</a:t>
            </a:r>
            <a:r>
              <a:rPr dirty="0" sz="1900" b="1">
                <a:solidFill>
                  <a:srgbClr val="CC7832"/>
                </a:solidFill>
                <a:latin typeface="Calibri"/>
                <a:cs typeface="Calibri"/>
              </a:rPr>
              <a:t>,		</a:t>
            </a:r>
            <a:r>
              <a:rPr dirty="0" sz="1900" spc="-5" b="1">
                <a:latin typeface="Calibri"/>
                <a:cs typeface="Calibri"/>
              </a:rPr>
              <a:t>)</a:t>
            </a:r>
            <a:r>
              <a:rPr dirty="0" sz="1900" b="1">
                <a:solidFill>
                  <a:srgbClr val="CC7832"/>
                </a:solidFill>
                <a:latin typeface="Calibri"/>
                <a:cs typeface="Calibri"/>
              </a:rPr>
              <a:t>;  </a:t>
            </a:r>
            <a:r>
              <a:rPr dirty="0" sz="1900" b="1">
                <a:latin typeface="Calibri"/>
                <a:cs typeface="Calibri"/>
              </a:rPr>
              <a:t>pane.add(</a:t>
            </a:r>
            <a:r>
              <a:rPr dirty="0" sz="1900" b="1">
                <a:solidFill>
                  <a:srgbClr val="CC7832"/>
                </a:solidFill>
                <a:latin typeface="Calibri"/>
                <a:cs typeface="Calibri"/>
              </a:rPr>
              <a:t>new </a:t>
            </a:r>
            <a:r>
              <a:rPr dirty="0" sz="1900" spc="-20" b="1">
                <a:latin typeface="Calibri"/>
                <a:cs typeface="Calibri"/>
              </a:rPr>
              <a:t>TextField()</a:t>
            </a:r>
            <a:r>
              <a:rPr dirty="0" sz="1900" spc="-20" b="1">
                <a:solidFill>
                  <a:srgbClr val="CC7832"/>
                </a:solidFill>
                <a:latin typeface="Calibri"/>
                <a:cs typeface="Calibri"/>
              </a:rPr>
              <a:t>,		</a:t>
            </a:r>
            <a:r>
              <a:rPr dirty="0" sz="1900" spc="-5" b="1">
                <a:latin typeface="Calibri"/>
                <a:cs typeface="Calibri"/>
              </a:rPr>
              <a:t>)</a:t>
            </a:r>
            <a:r>
              <a:rPr dirty="0" sz="1900" spc="-5" b="1">
                <a:solidFill>
                  <a:srgbClr val="CC7832"/>
                </a:solidFill>
                <a:latin typeface="Calibri"/>
                <a:cs typeface="Calibri"/>
              </a:rPr>
              <a:t>; </a:t>
            </a:r>
            <a:r>
              <a:rPr dirty="0" sz="1900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1900" b="1">
                <a:latin typeface="Calibri"/>
                <a:cs typeface="Calibri"/>
              </a:rPr>
              <a:t>pane.add(</a:t>
            </a:r>
            <a:r>
              <a:rPr dirty="0" sz="1900" b="1">
                <a:solidFill>
                  <a:srgbClr val="CC7832"/>
                </a:solidFill>
                <a:latin typeface="Calibri"/>
                <a:cs typeface="Calibri"/>
              </a:rPr>
              <a:t>new</a:t>
            </a:r>
            <a:r>
              <a:rPr dirty="0" sz="1900" spc="10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1900" spc="-5" b="1">
                <a:latin typeface="Calibri"/>
                <a:cs typeface="Calibri"/>
              </a:rPr>
              <a:t>Label(</a:t>
            </a:r>
            <a:r>
              <a:rPr dirty="0" sz="1900" spc="-5" b="1">
                <a:solidFill>
                  <a:srgbClr val="6A8759"/>
                </a:solidFill>
                <a:latin typeface="Calibri"/>
                <a:cs typeface="Calibri"/>
              </a:rPr>
              <a:t>"MI:"</a:t>
            </a:r>
            <a:r>
              <a:rPr dirty="0" sz="1900" spc="-5" b="1">
                <a:latin typeface="Calibri"/>
                <a:cs typeface="Calibri"/>
              </a:rPr>
              <a:t>)</a:t>
            </a:r>
            <a:r>
              <a:rPr dirty="0" sz="1900" spc="-5" b="1">
                <a:solidFill>
                  <a:srgbClr val="CC7832"/>
                </a:solidFill>
                <a:latin typeface="Calibri"/>
                <a:cs typeface="Calibri"/>
              </a:rPr>
              <a:t>,			</a:t>
            </a:r>
            <a:r>
              <a:rPr dirty="0" sz="1900" spc="-5" b="1">
                <a:latin typeface="Calibri"/>
                <a:cs typeface="Calibri"/>
              </a:rPr>
              <a:t>)</a:t>
            </a:r>
            <a:r>
              <a:rPr dirty="0" sz="1900" spc="-5" b="1">
                <a:solidFill>
                  <a:srgbClr val="CC7832"/>
                </a:solidFill>
                <a:latin typeface="Calibri"/>
                <a:cs typeface="Calibri"/>
              </a:rPr>
              <a:t>; </a:t>
            </a:r>
            <a:r>
              <a:rPr dirty="0" sz="1900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1900" b="1">
                <a:latin typeface="Calibri"/>
                <a:cs typeface="Calibri"/>
              </a:rPr>
              <a:t>pane.add(</a:t>
            </a:r>
            <a:r>
              <a:rPr dirty="0" sz="1900" b="1">
                <a:solidFill>
                  <a:srgbClr val="CC7832"/>
                </a:solidFill>
                <a:latin typeface="Calibri"/>
                <a:cs typeface="Calibri"/>
              </a:rPr>
              <a:t>new </a:t>
            </a:r>
            <a:r>
              <a:rPr dirty="0" sz="1900" spc="-20" b="1">
                <a:latin typeface="Calibri"/>
                <a:cs typeface="Calibri"/>
              </a:rPr>
              <a:t>TextField()</a:t>
            </a:r>
            <a:r>
              <a:rPr dirty="0" sz="1900" spc="-20" b="1">
                <a:solidFill>
                  <a:srgbClr val="CC7832"/>
                </a:solidFill>
                <a:latin typeface="Calibri"/>
                <a:cs typeface="Calibri"/>
              </a:rPr>
              <a:t>,		</a:t>
            </a:r>
            <a:r>
              <a:rPr dirty="0" sz="1900" spc="-5" b="1">
                <a:latin typeface="Calibri"/>
                <a:cs typeface="Calibri"/>
              </a:rPr>
              <a:t>)</a:t>
            </a:r>
            <a:r>
              <a:rPr dirty="0" sz="1900" spc="-5" b="1">
                <a:solidFill>
                  <a:srgbClr val="CC7832"/>
                </a:solidFill>
                <a:latin typeface="Calibri"/>
                <a:cs typeface="Calibri"/>
              </a:rPr>
              <a:t>; </a:t>
            </a:r>
            <a:r>
              <a:rPr dirty="0" sz="1900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1900" b="1">
                <a:latin typeface="Calibri"/>
                <a:cs typeface="Calibri"/>
              </a:rPr>
              <a:t>pane.add(</a:t>
            </a:r>
            <a:r>
              <a:rPr dirty="0" sz="1900" b="1">
                <a:solidFill>
                  <a:srgbClr val="CC7832"/>
                </a:solidFill>
                <a:latin typeface="Calibri"/>
                <a:cs typeface="Calibri"/>
              </a:rPr>
              <a:t>new </a:t>
            </a:r>
            <a:r>
              <a:rPr dirty="0" sz="1900" spc="-5" b="1">
                <a:latin typeface="Calibri"/>
                <a:cs typeface="Calibri"/>
              </a:rPr>
              <a:t>Label(</a:t>
            </a:r>
            <a:r>
              <a:rPr dirty="0" sz="1900" spc="-5" b="1">
                <a:solidFill>
                  <a:srgbClr val="6A8759"/>
                </a:solidFill>
                <a:latin typeface="Calibri"/>
                <a:cs typeface="Calibri"/>
              </a:rPr>
              <a:t>"Last</a:t>
            </a:r>
            <a:r>
              <a:rPr dirty="0" sz="1900" spc="5" b="1">
                <a:solidFill>
                  <a:srgbClr val="6A8759"/>
                </a:solidFill>
                <a:latin typeface="Calibri"/>
                <a:cs typeface="Calibri"/>
              </a:rPr>
              <a:t> </a:t>
            </a:r>
            <a:r>
              <a:rPr dirty="0" sz="1900" spc="-5" b="1">
                <a:solidFill>
                  <a:srgbClr val="6A8759"/>
                </a:solidFill>
                <a:latin typeface="Calibri"/>
                <a:cs typeface="Calibri"/>
              </a:rPr>
              <a:t>Name:"</a:t>
            </a:r>
            <a:r>
              <a:rPr dirty="0" sz="1900" spc="-5" b="1">
                <a:latin typeface="Calibri"/>
                <a:cs typeface="Calibri"/>
              </a:rPr>
              <a:t>)</a:t>
            </a:r>
            <a:r>
              <a:rPr dirty="0" sz="1900" spc="-5" b="1">
                <a:solidFill>
                  <a:srgbClr val="CC7832"/>
                </a:solidFill>
                <a:latin typeface="Calibri"/>
                <a:cs typeface="Calibri"/>
              </a:rPr>
              <a:t>,	</a:t>
            </a:r>
            <a:r>
              <a:rPr dirty="0" sz="1900" spc="-5" b="1">
                <a:latin typeface="Calibri"/>
                <a:cs typeface="Calibri"/>
              </a:rPr>
              <a:t>)</a:t>
            </a:r>
            <a:r>
              <a:rPr dirty="0" sz="1900" spc="-5" b="1">
                <a:solidFill>
                  <a:srgbClr val="CC7832"/>
                </a:solidFill>
                <a:latin typeface="Calibri"/>
                <a:cs typeface="Calibri"/>
              </a:rPr>
              <a:t>; </a:t>
            </a:r>
            <a:r>
              <a:rPr dirty="0" sz="1900" spc="-415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1900" b="1">
                <a:latin typeface="Calibri"/>
                <a:cs typeface="Calibri"/>
              </a:rPr>
              <a:t>pane.add(</a:t>
            </a:r>
            <a:r>
              <a:rPr dirty="0" sz="1900" b="1">
                <a:solidFill>
                  <a:srgbClr val="CC7832"/>
                </a:solidFill>
                <a:latin typeface="Calibri"/>
                <a:cs typeface="Calibri"/>
              </a:rPr>
              <a:t>new </a:t>
            </a:r>
            <a:r>
              <a:rPr dirty="0" sz="1900" spc="-20" b="1">
                <a:latin typeface="Calibri"/>
                <a:cs typeface="Calibri"/>
              </a:rPr>
              <a:t>TextField()</a:t>
            </a:r>
            <a:r>
              <a:rPr dirty="0" sz="1900" spc="-20" b="1">
                <a:solidFill>
                  <a:srgbClr val="CC7832"/>
                </a:solidFill>
                <a:latin typeface="Calibri"/>
                <a:cs typeface="Calibri"/>
              </a:rPr>
              <a:t>,	</a:t>
            </a:r>
            <a:r>
              <a:rPr dirty="0" sz="1900" spc="-5" b="1">
                <a:latin typeface="Calibri"/>
                <a:cs typeface="Calibri"/>
              </a:rPr>
              <a:t>)</a:t>
            </a:r>
            <a:r>
              <a:rPr dirty="0" sz="1900" spc="-5" b="1">
                <a:solidFill>
                  <a:srgbClr val="CC7832"/>
                </a:solidFill>
                <a:latin typeface="Calibri"/>
                <a:cs typeface="Calibri"/>
              </a:rPr>
              <a:t>;</a:t>
            </a:r>
            <a:endParaRPr sz="19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94640" y="4833111"/>
            <a:ext cx="4275455" cy="900430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12700" marR="5080">
              <a:lnSpc>
                <a:spcPct val="101099"/>
              </a:lnSpc>
              <a:spcBef>
                <a:spcPts val="75"/>
              </a:spcBef>
              <a:tabLst>
                <a:tab pos="2129155" algn="l"/>
                <a:tab pos="3164840" algn="l"/>
              </a:tabLst>
            </a:pPr>
            <a:r>
              <a:rPr dirty="0" sz="1900" spc="-10" b="1">
                <a:latin typeface="Calibri"/>
                <a:cs typeface="Calibri"/>
              </a:rPr>
              <a:t>Button </a:t>
            </a:r>
            <a:r>
              <a:rPr dirty="0" sz="1900" spc="-5" b="1">
                <a:latin typeface="Calibri"/>
                <a:cs typeface="Calibri"/>
              </a:rPr>
              <a:t>btAdd </a:t>
            </a:r>
            <a:r>
              <a:rPr dirty="0" sz="1900" b="1">
                <a:latin typeface="Calibri"/>
                <a:cs typeface="Calibri"/>
              </a:rPr>
              <a:t>= </a:t>
            </a:r>
            <a:r>
              <a:rPr dirty="0" sz="1900" b="1">
                <a:solidFill>
                  <a:srgbClr val="CC7832"/>
                </a:solidFill>
                <a:latin typeface="Calibri"/>
                <a:cs typeface="Calibri"/>
              </a:rPr>
              <a:t>new </a:t>
            </a:r>
            <a:r>
              <a:rPr dirty="0" sz="1900" spc="-5" b="1">
                <a:latin typeface="Calibri"/>
                <a:cs typeface="Calibri"/>
              </a:rPr>
              <a:t>Button(</a:t>
            </a:r>
            <a:r>
              <a:rPr dirty="0" sz="1900" spc="-5" b="1">
                <a:solidFill>
                  <a:srgbClr val="6A8759"/>
                </a:solidFill>
                <a:latin typeface="Calibri"/>
                <a:cs typeface="Calibri"/>
              </a:rPr>
              <a:t>"Add Name"</a:t>
            </a:r>
            <a:r>
              <a:rPr dirty="0" sz="1900" spc="-5" b="1">
                <a:latin typeface="Calibri"/>
                <a:cs typeface="Calibri"/>
              </a:rPr>
              <a:t>)</a:t>
            </a:r>
            <a:r>
              <a:rPr dirty="0" sz="1900" spc="-5" b="1">
                <a:solidFill>
                  <a:srgbClr val="CC7832"/>
                </a:solidFill>
                <a:latin typeface="Calibri"/>
                <a:cs typeface="Calibri"/>
              </a:rPr>
              <a:t>; </a:t>
            </a:r>
            <a:r>
              <a:rPr dirty="0" sz="1900" spc="-415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1900" b="1">
                <a:latin typeface="Calibri"/>
                <a:cs typeface="Calibri"/>
              </a:rPr>
              <a:t>pane.add(btAdd</a:t>
            </a:r>
            <a:r>
              <a:rPr dirty="0" sz="1900" b="1">
                <a:solidFill>
                  <a:srgbClr val="CC7832"/>
                </a:solidFill>
                <a:latin typeface="Calibri"/>
                <a:cs typeface="Calibri"/>
              </a:rPr>
              <a:t>,	</a:t>
            </a:r>
            <a:r>
              <a:rPr dirty="0" sz="1900" spc="-5" b="1">
                <a:latin typeface="Calibri"/>
                <a:cs typeface="Calibri"/>
              </a:rPr>
              <a:t>)</a:t>
            </a:r>
            <a:r>
              <a:rPr dirty="0" sz="1900" spc="-5" b="1">
                <a:solidFill>
                  <a:srgbClr val="CC7832"/>
                </a:solidFill>
                <a:latin typeface="Calibri"/>
                <a:cs typeface="Calibri"/>
              </a:rPr>
              <a:t>; </a:t>
            </a:r>
            <a:r>
              <a:rPr dirty="0" sz="1900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1900" spc="-5" b="1">
                <a:latin typeface="Calibri"/>
                <a:cs typeface="Calibri"/>
              </a:rPr>
              <a:t>GridPane.</a:t>
            </a:r>
            <a:r>
              <a:rPr dirty="0" sz="1900" spc="-5" b="1" i="1">
                <a:latin typeface="Calibri"/>
                <a:cs typeface="Calibri"/>
              </a:rPr>
              <a:t>setHalignment</a:t>
            </a:r>
            <a:r>
              <a:rPr dirty="0" sz="1900" spc="-5" b="1">
                <a:latin typeface="Calibri"/>
                <a:cs typeface="Calibri"/>
              </a:rPr>
              <a:t>(	</a:t>
            </a:r>
            <a:r>
              <a:rPr dirty="0" sz="1900" b="1">
                <a:solidFill>
                  <a:srgbClr val="CC7832"/>
                </a:solidFill>
                <a:latin typeface="Calibri"/>
                <a:cs typeface="Calibri"/>
              </a:rPr>
              <a:t>,</a:t>
            </a:r>
            <a:r>
              <a:rPr dirty="0" sz="1900" spc="-25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1900" spc="-5" b="1">
                <a:latin typeface="Calibri"/>
                <a:cs typeface="Calibri"/>
              </a:rPr>
              <a:t>HPos.</a:t>
            </a:r>
            <a:endParaRPr sz="19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759578" y="5418328"/>
            <a:ext cx="167005" cy="3149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900" spc="-5" b="1">
                <a:latin typeface="Calibri"/>
                <a:cs typeface="Calibri"/>
              </a:rPr>
              <a:t>)</a:t>
            </a:r>
            <a:r>
              <a:rPr dirty="0" sz="1900" b="1">
                <a:solidFill>
                  <a:srgbClr val="CC7832"/>
                </a:solidFill>
                <a:latin typeface="Calibri"/>
                <a:cs typeface="Calibri"/>
              </a:rPr>
              <a:t>;</a:t>
            </a:r>
            <a:endParaRPr sz="19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81027" y="2362200"/>
            <a:ext cx="4162972" cy="3327399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294640" y="5999850"/>
            <a:ext cx="4170679" cy="320040"/>
          </a:xfrm>
          <a:prstGeom prst="rect">
            <a:avLst/>
          </a:prstGeom>
        </p:spPr>
        <p:txBody>
          <a:bodyPr wrap="square" lIns="0" tIns="12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dirty="0" sz="1900" spc="-5" b="1">
                <a:solidFill>
                  <a:srgbClr val="808080"/>
                </a:solidFill>
                <a:latin typeface="Calibri"/>
                <a:cs typeface="Calibri"/>
              </a:rPr>
              <a:t>//</a:t>
            </a:r>
            <a:r>
              <a:rPr dirty="0" sz="1900" spc="-15" b="1">
                <a:solidFill>
                  <a:srgbClr val="808080"/>
                </a:solidFill>
                <a:latin typeface="Calibri"/>
                <a:cs typeface="Calibri"/>
              </a:rPr>
              <a:t> Create</a:t>
            </a:r>
            <a:r>
              <a:rPr dirty="0" sz="1900" spc="-5" b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900" b="1">
                <a:solidFill>
                  <a:srgbClr val="808080"/>
                </a:solidFill>
                <a:latin typeface="Calibri"/>
                <a:cs typeface="Calibri"/>
              </a:rPr>
              <a:t>a</a:t>
            </a:r>
            <a:r>
              <a:rPr dirty="0" sz="1900" spc="-5" b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900" b="1">
                <a:solidFill>
                  <a:srgbClr val="808080"/>
                </a:solidFill>
                <a:latin typeface="Calibri"/>
                <a:cs typeface="Calibri"/>
              </a:rPr>
              <a:t>scene</a:t>
            </a:r>
            <a:r>
              <a:rPr dirty="0" sz="1900" spc="-5" b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900" b="1">
                <a:solidFill>
                  <a:srgbClr val="808080"/>
                </a:solidFill>
                <a:latin typeface="Calibri"/>
                <a:cs typeface="Calibri"/>
              </a:rPr>
              <a:t>and</a:t>
            </a:r>
            <a:r>
              <a:rPr dirty="0" sz="1900" spc="-5" b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900" b="1">
                <a:solidFill>
                  <a:srgbClr val="808080"/>
                </a:solidFill>
                <a:latin typeface="Calibri"/>
                <a:cs typeface="Calibri"/>
              </a:rPr>
              <a:t>place </a:t>
            </a:r>
            <a:r>
              <a:rPr dirty="0" sz="1900" spc="-5" b="1">
                <a:solidFill>
                  <a:srgbClr val="808080"/>
                </a:solidFill>
                <a:latin typeface="Calibri"/>
                <a:cs typeface="Calibri"/>
              </a:rPr>
              <a:t>it</a:t>
            </a:r>
            <a:r>
              <a:rPr dirty="0" sz="1900" spc="-10" b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900" spc="-5" b="1">
                <a:solidFill>
                  <a:srgbClr val="808080"/>
                </a:solidFill>
                <a:latin typeface="Calibri"/>
                <a:cs typeface="Calibri"/>
              </a:rPr>
              <a:t>in </a:t>
            </a:r>
            <a:r>
              <a:rPr dirty="0" sz="1900" b="1">
                <a:solidFill>
                  <a:srgbClr val="808080"/>
                </a:solidFill>
                <a:latin typeface="Calibri"/>
                <a:cs typeface="Calibri"/>
              </a:rPr>
              <a:t>the </a:t>
            </a:r>
            <a:r>
              <a:rPr dirty="0" sz="1900" spc="-15" b="1">
                <a:solidFill>
                  <a:srgbClr val="808080"/>
                </a:solidFill>
                <a:latin typeface="Calibri"/>
                <a:cs typeface="Calibri"/>
              </a:rPr>
              <a:t>stage</a:t>
            </a:r>
            <a:endParaRPr sz="19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8739" y="6292458"/>
            <a:ext cx="108585" cy="320040"/>
          </a:xfrm>
          <a:prstGeom prst="rect">
            <a:avLst/>
          </a:prstGeom>
        </p:spPr>
        <p:txBody>
          <a:bodyPr wrap="square" lIns="0" tIns="12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dirty="0" sz="1900" b="1">
                <a:latin typeface="Calibri"/>
                <a:cs typeface="Calibri"/>
              </a:rPr>
              <a:t>}</a:t>
            </a:r>
            <a:endParaRPr sz="1900">
              <a:latin typeface="Calibri"/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0">
              <a:lnSpc>
                <a:spcPts val="1630"/>
              </a:lnSpc>
            </a:pPr>
            <a:fld id="{81D60167-4931-47E6-BA6A-407CBD079E47}" type="slidenum">
              <a:rPr dirty="0"/>
              <a:t>46</a:t>
            </a:fld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49525" y="160019"/>
            <a:ext cx="4044950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ShowGridPane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8739" y="782319"/>
            <a:ext cx="4063365" cy="6076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900" b="1">
                <a:solidFill>
                  <a:srgbClr val="CC7832"/>
                </a:solidFill>
                <a:latin typeface="Calibri"/>
                <a:cs typeface="Calibri"/>
              </a:rPr>
              <a:t>public</a:t>
            </a:r>
            <a:r>
              <a:rPr dirty="0" sz="1900" spc="-10" b="1">
                <a:solidFill>
                  <a:srgbClr val="CC7832"/>
                </a:solidFill>
                <a:latin typeface="Calibri"/>
                <a:cs typeface="Calibri"/>
              </a:rPr>
              <a:t> void</a:t>
            </a:r>
            <a:r>
              <a:rPr dirty="0" sz="1900" spc="-15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1900" spc="-10" b="1">
                <a:solidFill>
                  <a:srgbClr val="FFC66D"/>
                </a:solidFill>
                <a:latin typeface="Calibri"/>
                <a:cs typeface="Calibri"/>
              </a:rPr>
              <a:t>start</a:t>
            </a:r>
            <a:r>
              <a:rPr dirty="0" sz="1900" spc="-10" b="1">
                <a:latin typeface="Calibri"/>
                <a:cs typeface="Calibri"/>
              </a:rPr>
              <a:t>(Stage</a:t>
            </a:r>
            <a:r>
              <a:rPr dirty="0" sz="1900" spc="-15" b="1">
                <a:latin typeface="Calibri"/>
                <a:cs typeface="Calibri"/>
              </a:rPr>
              <a:t> </a:t>
            </a:r>
            <a:r>
              <a:rPr dirty="0" sz="1900" spc="-5" b="1">
                <a:latin typeface="Calibri"/>
                <a:cs typeface="Calibri"/>
              </a:rPr>
              <a:t>primaryStage)</a:t>
            </a:r>
            <a:r>
              <a:rPr dirty="0" sz="1900" spc="-20" b="1">
                <a:latin typeface="Calibri"/>
                <a:cs typeface="Calibri"/>
              </a:rPr>
              <a:t> </a:t>
            </a:r>
            <a:r>
              <a:rPr dirty="0" sz="1900" b="1">
                <a:latin typeface="Calibri"/>
                <a:cs typeface="Calibri"/>
              </a:rPr>
              <a:t>{</a:t>
            </a:r>
            <a:endParaRPr sz="1900">
              <a:latin typeface="Calibri"/>
              <a:cs typeface="Calibri"/>
            </a:endParaRPr>
          </a:p>
          <a:p>
            <a:pPr marL="228600">
              <a:lnSpc>
                <a:spcPct val="100000"/>
              </a:lnSpc>
              <a:spcBef>
                <a:spcPts val="25"/>
              </a:spcBef>
            </a:pPr>
            <a:r>
              <a:rPr dirty="0" sz="1900" spc="-5" b="1">
                <a:solidFill>
                  <a:srgbClr val="808080"/>
                </a:solidFill>
                <a:latin typeface="Calibri"/>
                <a:cs typeface="Calibri"/>
              </a:rPr>
              <a:t>//</a:t>
            </a:r>
            <a:r>
              <a:rPr dirty="0" sz="1900" spc="-15" b="1">
                <a:solidFill>
                  <a:srgbClr val="808080"/>
                </a:solidFill>
                <a:latin typeface="Calibri"/>
                <a:cs typeface="Calibri"/>
              </a:rPr>
              <a:t> Create</a:t>
            </a:r>
            <a:r>
              <a:rPr dirty="0" sz="1900" b="1">
                <a:solidFill>
                  <a:srgbClr val="808080"/>
                </a:solidFill>
                <a:latin typeface="Calibri"/>
                <a:cs typeface="Calibri"/>
              </a:rPr>
              <a:t> a</a:t>
            </a:r>
            <a:r>
              <a:rPr dirty="0" sz="1900" spc="-5" b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900" b="1">
                <a:solidFill>
                  <a:srgbClr val="808080"/>
                </a:solidFill>
                <a:latin typeface="Calibri"/>
                <a:cs typeface="Calibri"/>
              </a:rPr>
              <a:t>pane</a:t>
            </a:r>
            <a:r>
              <a:rPr dirty="0" sz="1900" spc="-5" b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900" b="1">
                <a:solidFill>
                  <a:srgbClr val="808080"/>
                </a:solidFill>
                <a:latin typeface="Calibri"/>
                <a:cs typeface="Calibri"/>
              </a:rPr>
              <a:t>and </a:t>
            </a:r>
            <a:r>
              <a:rPr dirty="0" sz="1900" spc="-5" b="1">
                <a:solidFill>
                  <a:srgbClr val="808080"/>
                </a:solidFill>
                <a:latin typeface="Calibri"/>
                <a:cs typeface="Calibri"/>
              </a:rPr>
              <a:t>set its</a:t>
            </a:r>
            <a:r>
              <a:rPr dirty="0" sz="1900" b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900" spc="-5" b="1">
                <a:solidFill>
                  <a:srgbClr val="808080"/>
                </a:solidFill>
                <a:latin typeface="Calibri"/>
                <a:cs typeface="Calibri"/>
              </a:rPr>
              <a:t>properties</a:t>
            </a:r>
            <a:endParaRPr sz="19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07340" y="1379219"/>
            <a:ext cx="3340735" cy="291465"/>
          </a:xfrm>
          <a:prstGeom prst="rect">
            <a:avLst/>
          </a:prstGeom>
          <a:solidFill>
            <a:srgbClr val="FFFF00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170"/>
              </a:lnSpc>
            </a:pPr>
            <a:r>
              <a:rPr dirty="0" sz="1900" spc="-10" b="1">
                <a:latin typeface="Calibri"/>
                <a:cs typeface="Calibri"/>
              </a:rPr>
              <a:t>GridPane </a:t>
            </a:r>
            <a:r>
              <a:rPr dirty="0" sz="1900" b="1">
                <a:latin typeface="Calibri"/>
                <a:cs typeface="Calibri"/>
              </a:rPr>
              <a:t>pane</a:t>
            </a:r>
            <a:r>
              <a:rPr dirty="0" sz="1900" spc="-10" b="1">
                <a:latin typeface="Calibri"/>
                <a:cs typeface="Calibri"/>
              </a:rPr>
              <a:t> </a:t>
            </a:r>
            <a:r>
              <a:rPr dirty="0" sz="1900" b="1">
                <a:latin typeface="Calibri"/>
                <a:cs typeface="Calibri"/>
              </a:rPr>
              <a:t>=</a:t>
            </a:r>
            <a:r>
              <a:rPr dirty="0" sz="1900" spc="-15" b="1">
                <a:latin typeface="Calibri"/>
                <a:cs typeface="Calibri"/>
              </a:rPr>
              <a:t> </a:t>
            </a:r>
            <a:r>
              <a:rPr dirty="0" sz="1900" b="1">
                <a:solidFill>
                  <a:srgbClr val="CC7832"/>
                </a:solidFill>
                <a:latin typeface="Calibri"/>
                <a:cs typeface="Calibri"/>
              </a:rPr>
              <a:t>new</a:t>
            </a:r>
            <a:r>
              <a:rPr dirty="0" sz="1900" spc="-20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1900" spc="-5" b="1">
                <a:latin typeface="Calibri"/>
                <a:cs typeface="Calibri"/>
              </a:rPr>
              <a:t>GridPane()</a:t>
            </a:r>
            <a:r>
              <a:rPr dirty="0" sz="1900" spc="-5" b="1">
                <a:solidFill>
                  <a:srgbClr val="CC7832"/>
                </a:solidFill>
                <a:latin typeface="Calibri"/>
                <a:cs typeface="Calibri"/>
              </a:rPr>
              <a:t>;</a:t>
            </a:r>
            <a:endParaRPr sz="19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07340" y="1670124"/>
            <a:ext cx="3315335" cy="293370"/>
          </a:xfrm>
          <a:prstGeom prst="rect">
            <a:avLst/>
          </a:prstGeom>
          <a:solidFill>
            <a:srgbClr val="FFFF00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180"/>
              </a:lnSpc>
            </a:pPr>
            <a:r>
              <a:rPr dirty="0" sz="1900" spc="-5" b="1">
                <a:latin typeface="Calibri"/>
                <a:cs typeface="Calibri"/>
              </a:rPr>
              <a:t>pane.setAlignment(Pos.</a:t>
            </a:r>
            <a:r>
              <a:rPr dirty="0" sz="1900" spc="-5" b="1" i="1">
                <a:solidFill>
                  <a:srgbClr val="9876AA"/>
                </a:solidFill>
                <a:latin typeface="Calibri"/>
                <a:cs typeface="Calibri"/>
              </a:rPr>
              <a:t>CENTER</a:t>
            </a:r>
            <a:r>
              <a:rPr dirty="0" sz="1900" spc="-5" b="1">
                <a:latin typeface="Calibri"/>
                <a:cs typeface="Calibri"/>
              </a:rPr>
              <a:t>)</a:t>
            </a:r>
            <a:r>
              <a:rPr dirty="0" sz="1900" spc="-5" b="1">
                <a:solidFill>
                  <a:srgbClr val="CC7832"/>
                </a:solidFill>
                <a:latin typeface="Calibri"/>
                <a:cs typeface="Calibri"/>
              </a:rPr>
              <a:t>;</a:t>
            </a:r>
            <a:endParaRPr sz="19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94640" y="1937511"/>
            <a:ext cx="5218430" cy="117792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12700" marR="5080">
              <a:lnSpc>
                <a:spcPct val="101099"/>
              </a:lnSpc>
              <a:spcBef>
                <a:spcPts val="75"/>
              </a:spcBef>
            </a:pPr>
            <a:r>
              <a:rPr dirty="0" sz="1900" spc="-5" b="1">
                <a:latin typeface="Calibri"/>
                <a:cs typeface="Calibri"/>
              </a:rPr>
              <a:t>pane.setPadding(</a:t>
            </a:r>
            <a:r>
              <a:rPr dirty="0" sz="1900" spc="-5" b="1">
                <a:solidFill>
                  <a:srgbClr val="CC7832"/>
                </a:solidFill>
                <a:latin typeface="Calibri"/>
                <a:cs typeface="Calibri"/>
              </a:rPr>
              <a:t>new</a:t>
            </a:r>
            <a:r>
              <a:rPr dirty="0" sz="1900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1900" spc="-5" b="1">
                <a:latin typeface="Calibri"/>
                <a:cs typeface="Calibri"/>
              </a:rPr>
              <a:t>Insets(</a:t>
            </a:r>
            <a:r>
              <a:rPr dirty="0" sz="1900" spc="-5" b="1">
                <a:solidFill>
                  <a:srgbClr val="6897BB"/>
                </a:solidFill>
                <a:latin typeface="Calibri"/>
                <a:cs typeface="Calibri"/>
              </a:rPr>
              <a:t>11.5</a:t>
            </a:r>
            <a:r>
              <a:rPr dirty="0" sz="1900" spc="-5" b="1">
                <a:solidFill>
                  <a:srgbClr val="CC7832"/>
                </a:solidFill>
                <a:latin typeface="Calibri"/>
                <a:cs typeface="Calibri"/>
              </a:rPr>
              <a:t>,</a:t>
            </a:r>
            <a:r>
              <a:rPr dirty="0" sz="1900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1900" spc="-5" b="1">
                <a:solidFill>
                  <a:srgbClr val="6897BB"/>
                </a:solidFill>
                <a:latin typeface="Calibri"/>
                <a:cs typeface="Calibri"/>
              </a:rPr>
              <a:t>12.5</a:t>
            </a:r>
            <a:r>
              <a:rPr dirty="0" sz="1900" spc="-5" b="1">
                <a:solidFill>
                  <a:srgbClr val="CC7832"/>
                </a:solidFill>
                <a:latin typeface="Calibri"/>
                <a:cs typeface="Calibri"/>
              </a:rPr>
              <a:t>,</a:t>
            </a:r>
            <a:r>
              <a:rPr dirty="0" sz="1900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1900" spc="-5" b="1">
                <a:solidFill>
                  <a:srgbClr val="6897BB"/>
                </a:solidFill>
                <a:latin typeface="Calibri"/>
                <a:cs typeface="Calibri"/>
              </a:rPr>
              <a:t>13.5</a:t>
            </a:r>
            <a:r>
              <a:rPr dirty="0" sz="1900" spc="-5" b="1">
                <a:solidFill>
                  <a:srgbClr val="CC7832"/>
                </a:solidFill>
                <a:latin typeface="Calibri"/>
                <a:cs typeface="Calibri"/>
              </a:rPr>
              <a:t>,</a:t>
            </a:r>
            <a:r>
              <a:rPr dirty="0" sz="1900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1900" spc="-5" b="1">
                <a:solidFill>
                  <a:srgbClr val="6897BB"/>
                </a:solidFill>
                <a:latin typeface="Calibri"/>
                <a:cs typeface="Calibri"/>
              </a:rPr>
              <a:t>14.5</a:t>
            </a:r>
            <a:r>
              <a:rPr dirty="0" sz="1900" spc="-5" b="1">
                <a:latin typeface="Calibri"/>
                <a:cs typeface="Calibri"/>
              </a:rPr>
              <a:t>))</a:t>
            </a:r>
            <a:r>
              <a:rPr dirty="0" sz="1900" spc="-5" b="1">
                <a:solidFill>
                  <a:srgbClr val="CC7832"/>
                </a:solidFill>
                <a:latin typeface="Calibri"/>
                <a:cs typeface="Calibri"/>
              </a:rPr>
              <a:t>; </a:t>
            </a:r>
            <a:r>
              <a:rPr dirty="0" sz="1900" spc="-415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1900" spc="-5" b="1">
                <a:latin typeface="Calibri"/>
                <a:cs typeface="Calibri"/>
              </a:rPr>
              <a:t>pane.setHgap(</a:t>
            </a:r>
            <a:r>
              <a:rPr dirty="0" sz="1900" spc="-5" b="1">
                <a:solidFill>
                  <a:srgbClr val="6897BB"/>
                </a:solidFill>
                <a:latin typeface="Calibri"/>
                <a:cs typeface="Calibri"/>
              </a:rPr>
              <a:t>5.5</a:t>
            </a:r>
            <a:r>
              <a:rPr dirty="0" sz="1900" spc="-5" b="1">
                <a:latin typeface="Calibri"/>
                <a:cs typeface="Calibri"/>
              </a:rPr>
              <a:t>)</a:t>
            </a:r>
            <a:r>
              <a:rPr dirty="0" sz="1900" spc="-5" b="1">
                <a:solidFill>
                  <a:srgbClr val="CC7832"/>
                </a:solidFill>
                <a:latin typeface="Calibri"/>
                <a:cs typeface="Calibri"/>
              </a:rPr>
              <a:t>;</a:t>
            </a:r>
            <a:r>
              <a:rPr dirty="0" sz="1900" spc="415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1900" spc="-10" b="1">
                <a:latin typeface="Calibri"/>
                <a:cs typeface="Calibri"/>
              </a:rPr>
              <a:t>pane.setVgap(</a:t>
            </a:r>
            <a:r>
              <a:rPr dirty="0" sz="1900" spc="-10" b="1">
                <a:solidFill>
                  <a:srgbClr val="6897BB"/>
                </a:solidFill>
                <a:latin typeface="Calibri"/>
                <a:cs typeface="Calibri"/>
              </a:rPr>
              <a:t>5.5</a:t>
            </a:r>
            <a:r>
              <a:rPr dirty="0" sz="1900" spc="-10" b="1">
                <a:latin typeface="Calibri"/>
                <a:cs typeface="Calibri"/>
              </a:rPr>
              <a:t>)</a:t>
            </a:r>
            <a:r>
              <a:rPr dirty="0" sz="1900" spc="-10" b="1">
                <a:solidFill>
                  <a:srgbClr val="CC7832"/>
                </a:solidFill>
                <a:latin typeface="Calibri"/>
                <a:cs typeface="Calibri"/>
              </a:rPr>
              <a:t>;</a:t>
            </a:r>
            <a:endParaRPr sz="19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dirty="0" sz="1900" spc="-5" b="1">
                <a:solidFill>
                  <a:srgbClr val="808080"/>
                </a:solidFill>
                <a:latin typeface="Calibri"/>
                <a:cs typeface="Calibri"/>
              </a:rPr>
              <a:t>//</a:t>
            </a:r>
            <a:r>
              <a:rPr dirty="0" sz="1900" spc="-20" b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900" b="1">
                <a:solidFill>
                  <a:srgbClr val="808080"/>
                </a:solidFill>
                <a:latin typeface="Calibri"/>
                <a:cs typeface="Calibri"/>
              </a:rPr>
              <a:t>Place</a:t>
            </a:r>
            <a:r>
              <a:rPr dirty="0" sz="1900" spc="-10" b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900" b="1">
                <a:solidFill>
                  <a:srgbClr val="808080"/>
                </a:solidFill>
                <a:latin typeface="Calibri"/>
                <a:cs typeface="Calibri"/>
              </a:rPr>
              <a:t>nodes</a:t>
            </a:r>
            <a:r>
              <a:rPr dirty="0" sz="1900" spc="-10" b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900" spc="-5" b="1">
                <a:solidFill>
                  <a:srgbClr val="808080"/>
                </a:solidFill>
                <a:latin typeface="Calibri"/>
                <a:cs typeface="Calibri"/>
              </a:rPr>
              <a:t>in</a:t>
            </a:r>
            <a:r>
              <a:rPr dirty="0" sz="1900" spc="-15" b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900" b="1">
                <a:solidFill>
                  <a:srgbClr val="808080"/>
                </a:solidFill>
                <a:latin typeface="Calibri"/>
                <a:cs typeface="Calibri"/>
              </a:rPr>
              <a:t>the</a:t>
            </a:r>
            <a:r>
              <a:rPr dirty="0" sz="1900" spc="-10" b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900" b="1">
                <a:solidFill>
                  <a:srgbClr val="808080"/>
                </a:solidFill>
                <a:latin typeface="Calibri"/>
                <a:cs typeface="Calibri"/>
              </a:rPr>
              <a:t>pane</a:t>
            </a:r>
            <a:endParaRPr sz="19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07340" y="3119120"/>
            <a:ext cx="4174490" cy="292100"/>
          </a:xfrm>
          <a:prstGeom prst="rect">
            <a:avLst/>
          </a:prstGeom>
          <a:solidFill>
            <a:srgbClr val="FFFF00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170"/>
              </a:lnSpc>
            </a:pPr>
            <a:r>
              <a:rPr dirty="0" sz="1900" b="1">
                <a:latin typeface="Calibri"/>
                <a:cs typeface="Calibri"/>
              </a:rPr>
              <a:t>pane.add(</a:t>
            </a:r>
            <a:r>
              <a:rPr dirty="0" sz="1900" b="1">
                <a:solidFill>
                  <a:srgbClr val="CC7832"/>
                </a:solidFill>
                <a:latin typeface="Calibri"/>
                <a:cs typeface="Calibri"/>
              </a:rPr>
              <a:t>new</a:t>
            </a:r>
            <a:r>
              <a:rPr dirty="0" sz="1900" spc="-10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1900" spc="-10" b="1">
                <a:latin typeface="Calibri"/>
                <a:cs typeface="Calibri"/>
              </a:rPr>
              <a:t>Label(</a:t>
            </a:r>
            <a:r>
              <a:rPr dirty="0" sz="1900" spc="-10" b="1">
                <a:solidFill>
                  <a:srgbClr val="6A8759"/>
                </a:solidFill>
                <a:latin typeface="Calibri"/>
                <a:cs typeface="Calibri"/>
              </a:rPr>
              <a:t>"First</a:t>
            </a:r>
            <a:r>
              <a:rPr dirty="0" sz="1900" spc="-5" b="1">
                <a:solidFill>
                  <a:srgbClr val="6A8759"/>
                </a:solidFill>
                <a:latin typeface="Calibri"/>
                <a:cs typeface="Calibri"/>
              </a:rPr>
              <a:t> Name:"</a:t>
            </a:r>
            <a:r>
              <a:rPr dirty="0" sz="1900" spc="-5" b="1">
                <a:latin typeface="Calibri"/>
                <a:cs typeface="Calibri"/>
              </a:rPr>
              <a:t>)</a:t>
            </a:r>
            <a:r>
              <a:rPr dirty="0" sz="1900" spc="-5" b="1">
                <a:solidFill>
                  <a:srgbClr val="CC7832"/>
                </a:solidFill>
                <a:latin typeface="Calibri"/>
                <a:cs typeface="Calibri"/>
              </a:rPr>
              <a:t>,</a:t>
            </a:r>
            <a:r>
              <a:rPr dirty="0" sz="1900" spc="-10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1900" spc="-5" b="1">
                <a:solidFill>
                  <a:srgbClr val="6897BB"/>
                </a:solidFill>
                <a:latin typeface="Calibri"/>
                <a:cs typeface="Calibri"/>
              </a:rPr>
              <a:t>0</a:t>
            </a:r>
            <a:r>
              <a:rPr dirty="0" sz="1900" spc="-5" b="1">
                <a:solidFill>
                  <a:srgbClr val="CC7832"/>
                </a:solidFill>
                <a:latin typeface="Calibri"/>
                <a:cs typeface="Calibri"/>
              </a:rPr>
              <a:t>,</a:t>
            </a:r>
            <a:r>
              <a:rPr dirty="0" sz="1900" spc="-10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1900" spc="-5" b="1">
                <a:solidFill>
                  <a:srgbClr val="6897BB"/>
                </a:solidFill>
                <a:latin typeface="Calibri"/>
                <a:cs typeface="Calibri"/>
              </a:rPr>
              <a:t>0</a:t>
            </a:r>
            <a:r>
              <a:rPr dirty="0" sz="1900" spc="-5" b="1">
                <a:latin typeface="Calibri"/>
                <a:cs typeface="Calibri"/>
              </a:rPr>
              <a:t>)</a:t>
            </a:r>
            <a:r>
              <a:rPr dirty="0" sz="1900" spc="-5" b="1">
                <a:solidFill>
                  <a:srgbClr val="CC7832"/>
                </a:solidFill>
                <a:latin typeface="Calibri"/>
                <a:cs typeface="Calibri"/>
              </a:rPr>
              <a:t>;</a:t>
            </a:r>
            <a:endParaRPr sz="19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1439" y="3411220"/>
            <a:ext cx="3381375" cy="292100"/>
          </a:xfrm>
          <a:prstGeom prst="rect">
            <a:avLst/>
          </a:prstGeom>
          <a:solidFill>
            <a:srgbClr val="FFFF00"/>
          </a:solidFill>
        </p:spPr>
        <p:txBody>
          <a:bodyPr wrap="square" lIns="0" tIns="0" rIns="0" bIns="0" rtlCol="0" vert="horz">
            <a:spAutoFit/>
          </a:bodyPr>
          <a:lstStyle/>
          <a:p>
            <a:pPr marL="215900">
              <a:lnSpc>
                <a:spcPts val="2175"/>
              </a:lnSpc>
            </a:pPr>
            <a:r>
              <a:rPr dirty="0" sz="1900" b="1">
                <a:latin typeface="Calibri"/>
                <a:cs typeface="Calibri"/>
              </a:rPr>
              <a:t>pane.add(</a:t>
            </a:r>
            <a:r>
              <a:rPr dirty="0" sz="1900" b="1">
                <a:solidFill>
                  <a:srgbClr val="CC7832"/>
                </a:solidFill>
                <a:latin typeface="Calibri"/>
                <a:cs typeface="Calibri"/>
              </a:rPr>
              <a:t>new</a:t>
            </a:r>
            <a:r>
              <a:rPr dirty="0" sz="1900" spc="-15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1900" spc="-20" b="1">
                <a:latin typeface="Calibri"/>
                <a:cs typeface="Calibri"/>
              </a:rPr>
              <a:t>TextField()</a:t>
            </a:r>
            <a:r>
              <a:rPr dirty="0" sz="1900" spc="-20" b="1">
                <a:solidFill>
                  <a:srgbClr val="CC7832"/>
                </a:solidFill>
                <a:latin typeface="Calibri"/>
                <a:cs typeface="Calibri"/>
              </a:rPr>
              <a:t>,</a:t>
            </a:r>
            <a:r>
              <a:rPr dirty="0" sz="1900" spc="-15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1900" spc="-5" b="1">
                <a:solidFill>
                  <a:srgbClr val="6897BB"/>
                </a:solidFill>
                <a:latin typeface="Calibri"/>
                <a:cs typeface="Calibri"/>
              </a:rPr>
              <a:t>1</a:t>
            </a:r>
            <a:r>
              <a:rPr dirty="0" sz="1900" spc="-5" b="1">
                <a:solidFill>
                  <a:srgbClr val="CC7832"/>
                </a:solidFill>
                <a:latin typeface="Calibri"/>
                <a:cs typeface="Calibri"/>
              </a:rPr>
              <a:t>,</a:t>
            </a:r>
            <a:r>
              <a:rPr dirty="0" sz="1900" spc="-15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1900" spc="-5" b="1">
                <a:solidFill>
                  <a:srgbClr val="6897BB"/>
                </a:solidFill>
                <a:latin typeface="Calibri"/>
                <a:cs typeface="Calibri"/>
              </a:rPr>
              <a:t>0</a:t>
            </a:r>
            <a:r>
              <a:rPr dirty="0" sz="1900" spc="-5" b="1">
                <a:latin typeface="Calibri"/>
                <a:cs typeface="Calibri"/>
              </a:rPr>
              <a:t>)</a:t>
            </a:r>
            <a:r>
              <a:rPr dirty="0" sz="1900" spc="-5" b="1">
                <a:solidFill>
                  <a:srgbClr val="CC7832"/>
                </a:solidFill>
                <a:latin typeface="Calibri"/>
                <a:cs typeface="Calibri"/>
              </a:rPr>
              <a:t>;</a:t>
            </a:r>
            <a:endParaRPr sz="19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1439" y="3703320"/>
            <a:ext cx="3575685" cy="292100"/>
          </a:xfrm>
          <a:prstGeom prst="rect">
            <a:avLst/>
          </a:prstGeom>
          <a:solidFill>
            <a:srgbClr val="FFFF00"/>
          </a:solidFill>
        </p:spPr>
        <p:txBody>
          <a:bodyPr wrap="square" lIns="0" tIns="0" rIns="0" bIns="0" rtlCol="0" vert="horz">
            <a:spAutoFit/>
          </a:bodyPr>
          <a:lstStyle/>
          <a:p>
            <a:pPr marL="215900">
              <a:lnSpc>
                <a:spcPts val="2180"/>
              </a:lnSpc>
            </a:pPr>
            <a:r>
              <a:rPr dirty="0" sz="1900" b="1">
                <a:latin typeface="Calibri"/>
                <a:cs typeface="Calibri"/>
              </a:rPr>
              <a:t>pane.add(</a:t>
            </a:r>
            <a:r>
              <a:rPr dirty="0" sz="1900" b="1">
                <a:solidFill>
                  <a:srgbClr val="CC7832"/>
                </a:solidFill>
                <a:latin typeface="Calibri"/>
                <a:cs typeface="Calibri"/>
              </a:rPr>
              <a:t>new</a:t>
            </a:r>
            <a:r>
              <a:rPr dirty="0" sz="1900" spc="-10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1900" spc="-5" b="1">
                <a:latin typeface="Calibri"/>
                <a:cs typeface="Calibri"/>
              </a:rPr>
              <a:t>Label(</a:t>
            </a:r>
            <a:r>
              <a:rPr dirty="0" sz="1900" spc="-5" b="1">
                <a:solidFill>
                  <a:srgbClr val="6A8759"/>
                </a:solidFill>
                <a:latin typeface="Calibri"/>
                <a:cs typeface="Calibri"/>
              </a:rPr>
              <a:t>"MI:"</a:t>
            </a:r>
            <a:r>
              <a:rPr dirty="0" sz="1900" spc="-5" b="1">
                <a:latin typeface="Calibri"/>
                <a:cs typeface="Calibri"/>
              </a:rPr>
              <a:t>)</a:t>
            </a:r>
            <a:r>
              <a:rPr dirty="0" sz="1900" spc="-5" b="1">
                <a:solidFill>
                  <a:srgbClr val="CC7832"/>
                </a:solidFill>
                <a:latin typeface="Calibri"/>
                <a:cs typeface="Calibri"/>
              </a:rPr>
              <a:t>,</a:t>
            </a:r>
            <a:r>
              <a:rPr dirty="0" sz="1900" spc="-10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1900" spc="-5" b="1">
                <a:solidFill>
                  <a:srgbClr val="6897BB"/>
                </a:solidFill>
                <a:latin typeface="Calibri"/>
                <a:cs typeface="Calibri"/>
              </a:rPr>
              <a:t>0</a:t>
            </a:r>
            <a:r>
              <a:rPr dirty="0" sz="1900" spc="-5" b="1">
                <a:solidFill>
                  <a:srgbClr val="CC7832"/>
                </a:solidFill>
                <a:latin typeface="Calibri"/>
                <a:cs typeface="Calibri"/>
              </a:rPr>
              <a:t>,</a:t>
            </a:r>
            <a:r>
              <a:rPr dirty="0" sz="1900" spc="-10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1900" spc="-5" b="1">
                <a:solidFill>
                  <a:srgbClr val="6897BB"/>
                </a:solidFill>
                <a:latin typeface="Calibri"/>
                <a:cs typeface="Calibri"/>
              </a:rPr>
              <a:t>1</a:t>
            </a:r>
            <a:r>
              <a:rPr dirty="0" sz="1900" spc="-5" b="1">
                <a:latin typeface="Calibri"/>
                <a:cs typeface="Calibri"/>
              </a:rPr>
              <a:t>)</a:t>
            </a:r>
            <a:r>
              <a:rPr dirty="0" sz="1900" spc="-5" b="1">
                <a:solidFill>
                  <a:srgbClr val="CC7832"/>
                </a:solidFill>
                <a:latin typeface="Calibri"/>
                <a:cs typeface="Calibri"/>
              </a:rPr>
              <a:t>;</a:t>
            </a:r>
            <a:endParaRPr sz="19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1439" y="3995420"/>
            <a:ext cx="3381375" cy="292100"/>
          </a:xfrm>
          <a:prstGeom prst="rect">
            <a:avLst/>
          </a:prstGeom>
          <a:solidFill>
            <a:srgbClr val="FFFF00"/>
          </a:solidFill>
        </p:spPr>
        <p:txBody>
          <a:bodyPr wrap="square" lIns="0" tIns="0" rIns="0" bIns="0" rtlCol="0" vert="horz">
            <a:spAutoFit/>
          </a:bodyPr>
          <a:lstStyle/>
          <a:p>
            <a:pPr marL="215900">
              <a:lnSpc>
                <a:spcPts val="2185"/>
              </a:lnSpc>
            </a:pPr>
            <a:r>
              <a:rPr dirty="0" sz="1900" b="1">
                <a:latin typeface="Calibri"/>
                <a:cs typeface="Calibri"/>
              </a:rPr>
              <a:t>pane.add(</a:t>
            </a:r>
            <a:r>
              <a:rPr dirty="0" sz="1900" b="1">
                <a:solidFill>
                  <a:srgbClr val="CC7832"/>
                </a:solidFill>
                <a:latin typeface="Calibri"/>
                <a:cs typeface="Calibri"/>
              </a:rPr>
              <a:t>new</a:t>
            </a:r>
            <a:r>
              <a:rPr dirty="0" sz="1900" spc="-15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1900" spc="-20" b="1">
                <a:latin typeface="Calibri"/>
                <a:cs typeface="Calibri"/>
              </a:rPr>
              <a:t>TextField()</a:t>
            </a:r>
            <a:r>
              <a:rPr dirty="0" sz="1900" spc="-20" b="1">
                <a:solidFill>
                  <a:srgbClr val="CC7832"/>
                </a:solidFill>
                <a:latin typeface="Calibri"/>
                <a:cs typeface="Calibri"/>
              </a:rPr>
              <a:t>,</a:t>
            </a:r>
            <a:r>
              <a:rPr dirty="0" sz="1900" spc="-15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1900" spc="-5" b="1">
                <a:solidFill>
                  <a:srgbClr val="6897BB"/>
                </a:solidFill>
                <a:latin typeface="Calibri"/>
                <a:cs typeface="Calibri"/>
              </a:rPr>
              <a:t>1</a:t>
            </a:r>
            <a:r>
              <a:rPr dirty="0" sz="1900" spc="-5" b="1">
                <a:solidFill>
                  <a:srgbClr val="CC7832"/>
                </a:solidFill>
                <a:latin typeface="Calibri"/>
                <a:cs typeface="Calibri"/>
              </a:rPr>
              <a:t>,</a:t>
            </a:r>
            <a:r>
              <a:rPr dirty="0" sz="1900" spc="-15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1900" spc="-5" b="1">
                <a:solidFill>
                  <a:srgbClr val="6897BB"/>
                </a:solidFill>
                <a:latin typeface="Calibri"/>
                <a:cs typeface="Calibri"/>
              </a:rPr>
              <a:t>1</a:t>
            </a:r>
            <a:r>
              <a:rPr dirty="0" sz="1900" spc="-5" b="1">
                <a:latin typeface="Calibri"/>
                <a:cs typeface="Calibri"/>
              </a:rPr>
              <a:t>)</a:t>
            </a:r>
            <a:r>
              <a:rPr dirty="0" sz="1900" spc="-5" b="1">
                <a:solidFill>
                  <a:srgbClr val="CC7832"/>
                </a:solidFill>
                <a:latin typeface="Calibri"/>
                <a:cs typeface="Calibri"/>
              </a:rPr>
              <a:t>;</a:t>
            </a:r>
            <a:endParaRPr sz="19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1439" y="4287520"/>
            <a:ext cx="4364990" cy="279400"/>
          </a:xfrm>
          <a:prstGeom prst="rect">
            <a:avLst/>
          </a:prstGeom>
          <a:solidFill>
            <a:srgbClr val="FFFF00"/>
          </a:solidFill>
        </p:spPr>
        <p:txBody>
          <a:bodyPr wrap="square" lIns="0" tIns="0" rIns="0" bIns="0" rtlCol="0" vert="horz">
            <a:spAutoFit/>
          </a:bodyPr>
          <a:lstStyle/>
          <a:p>
            <a:pPr marL="215900">
              <a:lnSpc>
                <a:spcPts val="2070"/>
              </a:lnSpc>
            </a:pPr>
            <a:r>
              <a:rPr dirty="0" sz="1900" b="1">
                <a:latin typeface="Calibri"/>
                <a:cs typeface="Calibri"/>
              </a:rPr>
              <a:t>pane.add(</a:t>
            </a:r>
            <a:r>
              <a:rPr dirty="0" sz="1900" b="1">
                <a:solidFill>
                  <a:srgbClr val="CC7832"/>
                </a:solidFill>
                <a:latin typeface="Calibri"/>
                <a:cs typeface="Calibri"/>
              </a:rPr>
              <a:t>new</a:t>
            </a:r>
            <a:r>
              <a:rPr dirty="0" sz="1900" spc="-20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1900" spc="-5" b="1">
                <a:latin typeface="Calibri"/>
                <a:cs typeface="Calibri"/>
              </a:rPr>
              <a:t>Label(</a:t>
            </a:r>
            <a:r>
              <a:rPr dirty="0" sz="1900" spc="-5" b="1">
                <a:solidFill>
                  <a:srgbClr val="6A8759"/>
                </a:solidFill>
                <a:latin typeface="Calibri"/>
                <a:cs typeface="Calibri"/>
              </a:rPr>
              <a:t>"Last</a:t>
            </a:r>
            <a:r>
              <a:rPr dirty="0" sz="1900" spc="-15" b="1">
                <a:solidFill>
                  <a:srgbClr val="6A8759"/>
                </a:solidFill>
                <a:latin typeface="Calibri"/>
                <a:cs typeface="Calibri"/>
              </a:rPr>
              <a:t> </a:t>
            </a:r>
            <a:r>
              <a:rPr dirty="0" sz="1900" spc="-5" b="1">
                <a:solidFill>
                  <a:srgbClr val="6A8759"/>
                </a:solidFill>
                <a:latin typeface="Calibri"/>
                <a:cs typeface="Calibri"/>
              </a:rPr>
              <a:t>Name:"</a:t>
            </a:r>
            <a:r>
              <a:rPr dirty="0" sz="1900" spc="-5" b="1">
                <a:latin typeface="Calibri"/>
                <a:cs typeface="Calibri"/>
              </a:rPr>
              <a:t>)</a:t>
            </a:r>
            <a:r>
              <a:rPr dirty="0" sz="1900" spc="-5" b="1">
                <a:solidFill>
                  <a:srgbClr val="CC7832"/>
                </a:solidFill>
                <a:latin typeface="Calibri"/>
                <a:cs typeface="Calibri"/>
              </a:rPr>
              <a:t>,</a:t>
            </a:r>
            <a:r>
              <a:rPr dirty="0" sz="1900" spc="-20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1900" spc="-5" b="1">
                <a:solidFill>
                  <a:srgbClr val="6897BB"/>
                </a:solidFill>
                <a:latin typeface="Calibri"/>
                <a:cs typeface="Calibri"/>
              </a:rPr>
              <a:t>0</a:t>
            </a:r>
            <a:r>
              <a:rPr dirty="0" sz="1900" spc="-5" b="1">
                <a:solidFill>
                  <a:srgbClr val="CC7832"/>
                </a:solidFill>
                <a:latin typeface="Calibri"/>
                <a:cs typeface="Calibri"/>
              </a:rPr>
              <a:t>,</a:t>
            </a:r>
            <a:r>
              <a:rPr dirty="0" sz="1900" spc="-20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1900" spc="-5" b="1">
                <a:solidFill>
                  <a:srgbClr val="6897BB"/>
                </a:solidFill>
                <a:latin typeface="Calibri"/>
                <a:cs typeface="Calibri"/>
              </a:rPr>
              <a:t>2</a:t>
            </a:r>
            <a:r>
              <a:rPr dirty="0" sz="1900" spc="-5" b="1">
                <a:latin typeface="Calibri"/>
                <a:cs typeface="Calibri"/>
              </a:rPr>
              <a:t>)</a:t>
            </a:r>
            <a:r>
              <a:rPr dirty="0" sz="1900" spc="-5" b="1">
                <a:solidFill>
                  <a:srgbClr val="CC7832"/>
                </a:solidFill>
                <a:latin typeface="Calibri"/>
                <a:cs typeface="Calibri"/>
              </a:rPr>
              <a:t>;</a:t>
            </a:r>
            <a:endParaRPr sz="19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1439" y="4566920"/>
            <a:ext cx="3381375" cy="292100"/>
          </a:xfrm>
          <a:prstGeom prst="rect">
            <a:avLst/>
          </a:prstGeom>
          <a:solidFill>
            <a:srgbClr val="FFFF00"/>
          </a:solidFill>
        </p:spPr>
        <p:txBody>
          <a:bodyPr wrap="square" lIns="0" tIns="0" rIns="0" bIns="0" rtlCol="0" vert="horz">
            <a:spAutoFit/>
          </a:bodyPr>
          <a:lstStyle/>
          <a:p>
            <a:pPr marL="215900">
              <a:lnSpc>
                <a:spcPts val="2170"/>
              </a:lnSpc>
            </a:pPr>
            <a:r>
              <a:rPr dirty="0" sz="1900" b="1">
                <a:latin typeface="Calibri"/>
                <a:cs typeface="Calibri"/>
              </a:rPr>
              <a:t>pane.add(</a:t>
            </a:r>
            <a:r>
              <a:rPr dirty="0" sz="1900" b="1">
                <a:solidFill>
                  <a:srgbClr val="CC7832"/>
                </a:solidFill>
                <a:latin typeface="Calibri"/>
                <a:cs typeface="Calibri"/>
              </a:rPr>
              <a:t>new</a:t>
            </a:r>
            <a:r>
              <a:rPr dirty="0" sz="1900" spc="-15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1900" spc="-20" b="1">
                <a:latin typeface="Calibri"/>
                <a:cs typeface="Calibri"/>
              </a:rPr>
              <a:t>TextField()</a:t>
            </a:r>
            <a:r>
              <a:rPr dirty="0" sz="1900" spc="-20" b="1">
                <a:solidFill>
                  <a:srgbClr val="CC7832"/>
                </a:solidFill>
                <a:latin typeface="Calibri"/>
                <a:cs typeface="Calibri"/>
              </a:rPr>
              <a:t>,</a:t>
            </a:r>
            <a:r>
              <a:rPr dirty="0" sz="1900" spc="-15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1900" spc="-5" b="1">
                <a:solidFill>
                  <a:srgbClr val="6897BB"/>
                </a:solidFill>
                <a:latin typeface="Calibri"/>
                <a:cs typeface="Calibri"/>
              </a:rPr>
              <a:t>1</a:t>
            </a:r>
            <a:r>
              <a:rPr dirty="0" sz="1900" spc="-5" b="1">
                <a:solidFill>
                  <a:srgbClr val="CC7832"/>
                </a:solidFill>
                <a:latin typeface="Calibri"/>
                <a:cs typeface="Calibri"/>
              </a:rPr>
              <a:t>,</a:t>
            </a:r>
            <a:r>
              <a:rPr dirty="0" sz="1900" spc="-15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1900" spc="-5" b="1">
                <a:solidFill>
                  <a:srgbClr val="6897BB"/>
                </a:solidFill>
                <a:latin typeface="Calibri"/>
                <a:cs typeface="Calibri"/>
              </a:rPr>
              <a:t>2</a:t>
            </a:r>
            <a:r>
              <a:rPr dirty="0" sz="1900" spc="-5" b="1">
                <a:latin typeface="Calibri"/>
                <a:cs typeface="Calibri"/>
              </a:rPr>
              <a:t>)</a:t>
            </a:r>
            <a:r>
              <a:rPr dirty="0" sz="1900" spc="-5" b="1">
                <a:solidFill>
                  <a:srgbClr val="CC7832"/>
                </a:solidFill>
                <a:latin typeface="Calibri"/>
                <a:cs typeface="Calibri"/>
              </a:rPr>
              <a:t>;</a:t>
            </a:r>
            <a:endParaRPr sz="19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1439" y="4859020"/>
            <a:ext cx="4465955" cy="292100"/>
          </a:xfrm>
          <a:prstGeom prst="rect">
            <a:avLst/>
          </a:prstGeom>
          <a:solidFill>
            <a:srgbClr val="FFFF00"/>
          </a:solidFill>
        </p:spPr>
        <p:txBody>
          <a:bodyPr wrap="square" lIns="0" tIns="0" rIns="0" bIns="0" rtlCol="0" vert="horz">
            <a:spAutoFit/>
          </a:bodyPr>
          <a:lstStyle/>
          <a:p>
            <a:pPr marL="215900">
              <a:lnSpc>
                <a:spcPts val="2175"/>
              </a:lnSpc>
            </a:pPr>
            <a:r>
              <a:rPr dirty="0" sz="1900" spc="-10" b="1">
                <a:latin typeface="Calibri"/>
                <a:cs typeface="Calibri"/>
              </a:rPr>
              <a:t>Button</a:t>
            </a:r>
            <a:r>
              <a:rPr dirty="0" sz="1900" b="1">
                <a:latin typeface="Calibri"/>
                <a:cs typeface="Calibri"/>
              </a:rPr>
              <a:t> </a:t>
            </a:r>
            <a:r>
              <a:rPr dirty="0" sz="1900" spc="-5" b="1">
                <a:latin typeface="Calibri"/>
                <a:cs typeface="Calibri"/>
              </a:rPr>
              <a:t>btAdd</a:t>
            </a:r>
            <a:r>
              <a:rPr dirty="0" sz="1900" spc="5" b="1">
                <a:latin typeface="Calibri"/>
                <a:cs typeface="Calibri"/>
              </a:rPr>
              <a:t> </a:t>
            </a:r>
            <a:r>
              <a:rPr dirty="0" sz="1900" b="1">
                <a:latin typeface="Calibri"/>
                <a:cs typeface="Calibri"/>
              </a:rPr>
              <a:t>= </a:t>
            </a:r>
            <a:r>
              <a:rPr dirty="0" sz="1900" b="1">
                <a:solidFill>
                  <a:srgbClr val="CC7832"/>
                </a:solidFill>
                <a:latin typeface="Calibri"/>
                <a:cs typeface="Calibri"/>
              </a:rPr>
              <a:t>new</a:t>
            </a:r>
            <a:r>
              <a:rPr dirty="0" sz="1900" spc="-5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1900" spc="-5" b="1">
                <a:latin typeface="Calibri"/>
                <a:cs typeface="Calibri"/>
              </a:rPr>
              <a:t>Button(</a:t>
            </a:r>
            <a:r>
              <a:rPr dirty="0" sz="1900" spc="-5" b="1">
                <a:solidFill>
                  <a:srgbClr val="6A8759"/>
                </a:solidFill>
                <a:latin typeface="Calibri"/>
                <a:cs typeface="Calibri"/>
              </a:rPr>
              <a:t>"Add</a:t>
            </a:r>
            <a:r>
              <a:rPr dirty="0" sz="1900" spc="5" b="1">
                <a:solidFill>
                  <a:srgbClr val="6A8759"/>
                </a:solidFill>
                <a:latin typeface="Calibri"/>
                <a:cs typeface="Calibri"/>
              </a:rPr>
              <a:t> </a:t>
            </a:r>
            <a:r>
              <a:rPr dirty="0" sz="1900" spc="-5" b="1">
                <a:solidFill>
                  <a:srgbClr val="6A8759"/>
                </a:solidFill>
                <a:latin typeface="Calibri"/>
                <a:cs typeface="Calibri"/>
              </a:rPr>
              <a:t>Name"</a:t>
            </a:r>
            <a:r>
              <a:rPr dirty="0" sz="1900" spc="-5" b="1">
                <a:latin typeface="Calibri"/>
                <a:cs typeface="Calibri"/>
              </a:rPr>
              <a:t>)</a:t>
            </a:r>
            <a:r>
              <a:rPr dirty="0" sz="1900" spc="-5" b="1">
                <a:solidFill>
                  <a:srgbClr val="CC7832"/>
                </a:solidFill>
                <a:latin typeface="Calibri"/>
                <a:cs typeface="Calibri"/>
              </a:rPr>
              <a:t>;</a:t>
            </a:r>
            <a:endParaRPr sz="19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91439" y="5151120"/>
            <a:ext cx="2473960" cy="292100"/>
          </a:xfrm>
          <a:prstGeom prst="rect">
            <a:avLst/>
          </a:prstGeom>
          <a:solidFill>
            <a:srgbClr val="FFFF00"/>
          </a:solidFill>
        </p:spPr>
        <p:txBody>
          <a:bodyPr wrap="square" lIns="0" tIns="0" rIns="0" bIns="0" rtlCol="0" vert="horz">
            <a:spAutoFit/>
          </a:bodyPr>
          <a:lstStyle/>
          <a:p>
            <a:pPr marL="215900">
              <a:lnSpc>
                <a:spcPts val="2180"/>
              </a:lnSpc>
            </a:pPr>
            <a:r>
              <a:rPr dirty="0" sz="1900" b="1">
                <a:latin typeface="Calibri"/>
                <a:cs typeface="Calibri"/>
              </a:rPr>
              <a:t>pane.add(btAdd</a:t>
            </a:r>
            <a:r>
              <a:rPr dirty="0" sz="1900" b="1">
                <a:solidFill>
                  <a:srgbClr val="CC7832"/>
                </a:solidFill>
                <a:latin typeface="Calibri"/>
                <a:cs typeface="Calibri"/>
              </a:rPr>
              <a:t>,</a:t>
            </a:r>
            <a:r>
              <a:rPr dirty="0" sz="1900" spc="-30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1900" spc="-5" b="1">
                <a:solidFill>
                  <a:srgbClr val="6897BB"/>
                </a:solidFill>
                <a:latin typeface="Calibri"/>
                <a:cs typeface="Calibri"/>
              </a:rPr>
              <a:t>1</a:t>
            </a:r>
            <a:r>
              <a:rPr dirty="0" sz="1900" spc="-5" b="1">
                <a:solidFill>
                  <a:srgbClr val="CC7832"/>
                </a:solidFill>
                <a:latin typeface="Calibri"/>
                <a:cs typeface="Calibri"/>
              </a:rPr>
              <a:t>,</a:t>
            </a:r>
            <a:r>
              <a:rPr dirty="0" sz="1900" spc="-30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1900" spc="-5" b="1">
                <a:solidFill>
                  <a:srgbClr val="6897BB"/>
                </a:solidFill>
                <a:latin typeface="Calibri"/>
                <a:cs typeface="Calibri"/>
              </a:rPr>
              <a:t>3</a:t>
            </a:r>
            <a:r>
              <a:rPr dirty="0" sz="1900" spc="-5" b="1">
                <a:latin typeface="Calibri"/>
                <a:cs typeface="Calibri"/>
              </a:rPr>
              <a:t>)</a:t>
            </a:r>
            <a:r>
              <a:rPr dirty="0" sz="1900" spc="-5" b="1">
                <a:solidFill>
                  <a:srgbClr val="CC7832"/>
                </a:solidFill>
                <a:latin typeface="Calibri"/>
                <a:cs typeface="Calibri"/>
              </a:rPr>
              <a:t>;</a:t>
            </a:r>
            <a:endParaRPr sz="19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91439" y="5443220"/>
            <a:ext cx="4822190" cy="292100"/>
          </a:xfrm>
          <a:prstGeom prst="rect">
            <a:avLst/>
          </a:prstGeom>
          <a:solidFill>
            <a:srgbClr val="FFFF00"/>
          </a:solidFill>
        </p:spPr>
        <p:txBody>
          <a:bodyPr wrap="square" lIns="0" tIns="0" rIns="0" bIns="0" rtlCol="0" vert="horz">
            <a:spAutoFit/>
          </a:bodyPr>
          <a:lstStyle/>
          <a:p>
            <a:pPr marL="215900">
              <a:lnSpc>
                <a:spcPts val="2185"/>
              </a:lnSpc>
            </a:pPr>
            <a:r>
              <a:rPr dirty="0" sz="1900" spc="-5" b="1">
                <a:latin typeface="Calibri"/>
                <a:cs typeface="Calibri"/>
              </a:rPr>
              <a:t>GridPane.</a:t>
            </a:r>
            <a:r>
              <a:rPr dirty="0" sz="1900" spc="-5" b="1" i="1">
                <a:latin typeface="Calibri"/>
                <a:cs typeface="Calibri"/>
              </a:rPr>
              <a:t>setHalignment</a:t>
            </a:r>
            <a:r>
              <a:rPr dirty="0" sz="1900" spc="-5" b="1">
                <a:latin typeface="Calibri"/>
                <a:cs typeface="Calibri"/>
              </a:rPr>
              <a:t>(btAdd</a:t>
            </a:r>
            <a:r>
              <a:rPr dirty="0" sz="1900" spc="-5" b="1">
                <a:solidFill>
                  <a:srgbClr val="CC7832"/>
                </a:solidFill>
                <a:latin typeface="Calibri"/>
                <a:cs typeface="Calibri"/>
              </a:rPr>
              <a:t>,</a:t>
            </a:r>
            <a:r>
              <a:rPr dirty="0" sz="1900" spc="-30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1900" spc="-5" b="1">
                <a:latin typeface="Calibri"/>
                <a:cs typeface="Calibri"/>
              </a:rPr>
              <a:t>HPos.</a:t>
            </a:r>
            <a:r>
              <a:rPr dirty="0" sz="1900" spc="-5" b="1" i="1">
                <a:solidFill>
                  <a:srgbClr val="9876AA"/>
                </a:solidFill>
                <a:latin typeface="Calibri"/>
                <a:cs typeface="Calibri"/>
              </a:rPr>
              <a:t>RIGHT</a:t>
            </a:r>
            <a:r>
              <a:rPr dirty="0" sz="1900" spc="-5" b="1">
                <a:latin typeface="Calibri"/>
                <a:cs typeface="Calibri"/>
              </a:rPr>
              <a:t>)</a:t>
            </a:r>
            <a:r>
              <a:rPr dirty="0" sz="1900" spc="-5" b="1">
                <a:solidFill>
                  <a:srgbClr val="CC7832"/>
                </a:solidFill>
                <a:latin typeface="Calibri"/>
                <a:cs typeface="Calibri"/>
              </a:rPr>
              <a:t>;</a:t>
            </a:r>
            <a:endParaRPr sz="1900">
              <a:latin typeface="Calibri"/>
              <a:cs typeface="Calibri"/>
            </a:endParaRPr>
          </a:p>
        </p:txBody>
      </p:sp>
      <p:pic>
        <p:nvPicPr>
          <p:cNvPr id="16" name="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81027" y="2362200"/>
            <a:ext cx="4162972" cy="3327399"/>
          </a:xfrm>
          <a:prstGeom prst="rect">
            <a:avLst/>
          </a:prstGeom>
        </p:spPr>
      </p:pic>
      <p:sp>
        <p:nvSpPr>
          <p:cNvPr id="17" name="object 17"/>
          <p:cNvSpPr txBox="1"/>
          <p:nvPr/>
        </p:nvSpPr>
        <p:spPr>
          <a:xfrm>
            <a:off x="294640" y="5999850"/>
            <a:ext cx="4170679" cy="320040"/>
          </a:xfrm>
          <a:prstGeom prst="rect">
            <a:avLst/>
          </a:prstGeom>
        </p:spPr>
        <p:txBody>
          <a:bodyPr wrap="square" lIns="0" tIns="12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dirty="0" sz="1900" spc="-5" b="1">
                <a:solidFill>
                  <a:srgbClr val="808080"/>
                </a:solidFill>
                <a:latin typeface="Calibri"/>
                <a:cs typeface="Calibri"/>
              </a:rPr>
              <a:t>//</a:t>
            </a:r>
            <a:r>
              <a:rPr dirty="0" sz="1900" spc="-15" b="1">
                <a:solidFill>
                  <a:srgbClr val="808080"/>
                </a:solidFill>
                <a:latin typeface="Calibri"/>
                <a:cs typeface="Calibri"/>
              </a:rPr>
              <a:t> Create</a:t>
            </a:r>
            <a:r>
              <a:rPr dirty="0" sz="1900" spc="-5" b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900" b="1">
                <a:solidFill>
                  <a:srgbClr val="808080"/>
                </a:solidFill>
                <a:latin typeface="Calibri"/>
                <a:cs typeface="Calibri"/>
              </a:rPr>
              <a:t>a</a:t>
            </a:r>
            <a:r>
              <a:rPr dirty="0" sz="1900" spc="-5" b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900" b="1">
                <a:solidFill>
                  <a:srgbClr val="808080"/>
                </a:solidFill>
                <a:latin typeface="Calibri"/>
                <a:cs typeface="Calibri"/>
              </a:rPr>
              <a:t>scene</a:t>
            </a:r>
            <a:r>
              <a:rPr dirty="0" sz="1900" spc="-5" b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900" b="1">
                <a:solidFill>
                  <a:srgbClr val="808080"/>
                </a:solidFill>
                <a:latin typeface="Calibri"/>
                <a:cs typeface="Calibri"/>
              </a:rPr>
              <a:t>and</a:t>
            </a:r>
            <a:r>
              <a:rPr dirty="0" sz="1900" spc="-5" b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900" b="1">
                <a:solidFill>
                  <a:srgbClr val="808080"/>
                </a:solidFill>
                <a:latin typeface="Calibri"/>
                <a:cs typeface="Calibri"/>
              </a:rPr>
              <a:t>place </a:t>
            </a:r>
            <a:r>
              <a:rPr dirty="0" sz="1900" spc="-5" b="1">
                <a:solidFill>
                  <a:srgbClr val="808080"/>
                </a:solidFill>
                <a:latin typeface="Calibri"/>
                <a:cs typeface="Calibri"/>
              </a:rPr>
              <a:t>it</a:t>
            </a:r>
            <a:r>
              <a:rPr dirty="0" sz="1900" spc="-10" b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900" spc="-5" b="1">
                <a:solidFill>
                  <a:srgbClr val="808080"/>
                </a:solidFill>
                <a:latin typeface="Calibri"/>
                <a:cs typeface="Calibri"/>
              </a:rPr>
              <a:t>in </a:t>
            </a:r>
            <a:r>
              <a:rPr dirty="0" sz="1900" b="1">
                <a:solidFill>
                  <a:srgbClr val="808080"/>
                </a:solidFill>
                <a:latin typeface="Calibri"/>
                <a:cs typeface="Calibri"/>
              </a:rPr>
              <a:t>the </a:t>
            </a:r>
            <a:r>
              <a:rPr dirty="0" sz="1900" spc="-15" b="1">
                <a:solidFill>
                  <a:srgbClr val="808080"/>
                </a:solidFill>
                <a:latin typeface="Calibri"/>
                <a:cs typeface="Calibri"/>
              </a:rPr>
              <a:t>stage</a:t>
            </a:r>
            <a:endParaRPr sz="19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8739" y="6292458"/>
            <a:ext cx="108585" cy="320040"/>
          </a:xfrm>
          <a:prstGeom prst="rect">
            <a:avLst/>
          </a:prstGeom>
        </p:spPr>
        <p:txBody>
          <a:bodyPr wrap="square" lIns="0" tIns="12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dirty="0" sz="1900" b="1">
                <a:latin typeface="Calibri"/>
                <a:cs typeface="Calibri"/>
              </a:rPr>
              <a:t>}</a:t>
            </a:r>
            <a:endParaRPr sz="1900">
              <a:latin typeface="Calibri"/>
              <a:cs typeface="Calibri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0">
              <a:lnSpc>
                <a:spcPts val="1630"/>
              </a:lnSpc>
            </a:pPr>
            <a:fld id="{81D60167-4931-47E6-BA6A-407CBD079E47}" type="slidenum">
              <a:rPr dirty="0"/>
              <a:t>46</a:t>
            </a:fld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40881" y="160019"/>
            <a:ext cx="2662555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 b="0">
                <a:latin typeface="Times New Roman"/>
                <a:cs typeface="Times New Roman"/>
              </a:rPr>
              <a:t>BorderPane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979" y="1469385"/>
            <a:ext cx="8946910" cy="3439248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259387" y="5562600"/>
            <a:ext cx="2324100" cy="381000"/>
          </a:xfrm>
          <a:prstGeom prst="rect">
            <a:avLst/>
          </a:prstGeom>
          <a:solidFill>
            <a:srgbClr val="92D050"/>
          </a:solidFill>
        </p:spPr>
        <p:txBody>
          <a:bodyPr wrap="square" lIns="0" tIns="32384" rIns="0" bIns="0" rtlCol="0" vert="horz">
            <a:spAutoFit/>
          </a:bodyPr>
          <a:lstStyle/>
          <a:p>
            <a:pPr marL="273050">
              <a:lnSpc>
                <a:spcPct val="100000"/>
              </a:lnSpc>
              <a:spcBef>
                <a:spcPts val="254"/>
              </a:spcBef>
            </a:pPr>
            <a:r>
              <a:rPr dirty="0" sz="2000" spc="-5">
                <a:latin typeface="Times New Roman"/>
                <a:cs typeface="Times New Roman"/>
              </a:rPr>
              <a:t>ShowBorderPane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0">
              <a:lnSpc>
                <a:spcPts val="1630"/>
              </a:lnSpc>
            </a:pPr>
            <a:fld id="{81D60167-4931-47E6-BA6A-407CBD079E47}" type="slidenum">
              <a:rPr dirty="0"/>
              <a:t>48</a:t>
            </a:fld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04293" y="483107"/>
            <a:ext cx="3936365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 b="0">
                <a:latin typeface="Times New Roman"/>
                <a:cs typeface="Times New Roman"/>
              </a:rPr>
              <a:t>ShowBorderPane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03450" y="2006600"/>
            <a:ext cx="4737100" cy="284480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0">
              <a:lnSpc>
                <a:spcPts val="1630"/>
              </a:lnSpc>
            </a:pPr>
            <a:fld id="{81D60167-4931-47E6-BA6A-407CBD079E47}" type="slidenum">
              <a:rPr dirty="0"/>
              <a:t>48</a:t>
            </a:fld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0">
              <a:lnSpc>
                <a:spcPts val="1630"/>
              </a:lnSpc>
            </a:pPr>
            <a:fld id="{81D60167-4931-47E6-BA6A-407CBD079E47}" type="slidenum">
              <a:rPr dirty="0"/>
              <a:t>17</a:t>
            </a:fld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19450" y="458724"/>
            <a:ext cx="2705100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 b="0">
                <a:latin typeface="Courier New"/>
                <a:cs typeface="Courier New"/>
              </a:rPr>
              <a:t>MyJavaFX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31140" y="1380235"/>
            <a:ext cx="8347709" cy="51523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85750" marR="2826385" indent="-273050">
              <a:lnSpc>
                <a:spcPct val="100000"/>
              </a:lnSpc>
              <a:spcBef>
                <a:spcPts val="100"/>
              </a:spcBef>
            </a:pPr>
            <a:r>
              <a:rPr dirty="0" sz="2400" spc="-5" b="1">
                <a:solidFill>
                  <a:srgbClr val="CC7832"/>
                </a:solidFill>
                <a:latin typeface="Calibri"/>
                <a:cs typeface="Calibri"/>
              </a:rPr>
              <a:t>public class </a:t>
            </a:r>
            <a:r>
              <a:rPr dirty="0" sz="2400" spc="-15" b="1">
                <a:latin typeface="Calibri"/>
                <a:cs typeface="Calibri"/>
              </a:rPr>
              <a:t>MyJavaFX </a:t>
            </a:r>
            <a:r>
              <a:rPr dirty="0" sz="2400" spc="-10" b="1">
                <a:solidFill>
                  <a:srgbClr val="CC7832"/>
                </a:solidFill>
                <a:latin typeface="Calibri"/>
                <a:cs typeface="Calibri"/>
              </a:rPr>
              <a:t>extends </a:t>
            </a:r>
            <a:r>
              <a:rPr dirty="0" sz="2400" spc="-10" b="1">
                <a:latin typeface="Calibri"/>
                <a:cs typeface="Calibri"/>
              </a:rPr>
              <a:t>Application </a:t>
            </a:r>
            <a:r>
              <a:rPr dirty="0" sz="2400" b="1">
                <a:latin typeface="Calibri"/>
                <a:cs typeface="Calibri"/>
              </a:rPr>
              <a:t>{ </a:t>
            </a:r>
            <a:r>
              <a:rPr dirty="0" sz="2400" spc="-530" b="1">
                <a:latin typeface="Calibri"/>
                <a:cs typeface="Calibri"/>
              </a:rPr>
              <a:t> </a:t>
            </a:r>
            <a:r>
              <a:rPr dirty="0" sz="2400" spc="-5" b="1">
                <a:solidFill>
                  <a:srgbClr val="BBB529"/>
                </a:solidFill>
                <a:latin typeface="Calibri"/>
                <a:cs typeface="Calibri"/>
              </a:rPr>
              <a:t>@Override</a:t>
            </a:r>
            <a:endParaRPr sz="2400">
              <a:latin typeface="Calibri"/>
              <a:cs typeface="Calibri"/>
            </a:endParaRPr>
          </a:p>
          <a:p>
            <a:pPr marL="285750">
              <a:lnSpc>
                <a:spcPct val="100000"/>
              </a:lnSpc>
              <a:spcBef>
                <a:spcPts val="20"/>
              </a:spcBef>
            </a:pPr>
            <a:r>
              <a:rPr dirty="0" sz="2400" spc="-5" b="1">
                <a:solidFill>
                  <a:srgbClr val="CC7832"/>
                </a:solidFill>
                <a:latin typeface="Calibri"/>
                <a:cs typeface="Calibri"/>
              </a:rPr>
              <a:t>public</a:t>
            </a:r>
            <a:r>
              <a:rPr dirty="0" sz="2400" spc="-30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400" spc="-10" b="1">
                <a:solidFill>
                  <a:srgbClr val="CC7832"/>
                </a:solidFill>
                <a:latin typeface="Calibri"/>
                <a:cs typeface="Calibri"/>
              </a:rPr>
              <a:t>void</a:t>
            </a:r>
            <a:r>
              <a:rPr dirty="0" sz="2400" spc="-20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400" spc="-10" b="1">
                <a:solidFill>
                  <a:srgbClr val="FFC66D"/>
                </a:solidFill>
                <a:latin typeface="Calibri"/>
                <a:cs typeface="Calibri"/>
              </a:rPr>
              <a:t>start</a:t>
            </a:r>
            <a:r>
              <a:rPr dirty="0" sz="2400" spc="-10" b="1">
                <a:latin typeface="Calibri"/>
                <a:cs typeface="Calibri"/>
              </a:rPr>
              <a:t>(Stage</a:t>
            </a:r>
            <a:r>
              <a:rPr dirty="0" sz="2400" spc="-15" b="1">
                <a:latin typeface="Calibri"/>
                <a:cs typeface="Calibri"/>
              </a:rPr>
              <a:t> </a:t>
            </a:r>
            <a:r>
              <a:rPr dirty="0" sz="2400" spc="-5" b="1">
                <a:latin typeface="Calibri"/>
                <a:cs typeface="Calibri"/>
              </a:rPr>
              <a:t>primaryStage)</a:t>
            </a:r>
            <a:r>
              <a:rPr dirty="0" sz="2400" spc="-20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{</a:t>
            </a:r>
            <a:endParaRPr sz="2400">
              <a:latin typeface="Calibri"/>
              <a:cs typeface="Calibri"/>
            </a:endParaRPr>
          </a:p>
          <a:p>
            <a:pPr marL="558800" marR="2355215">
              <a:lnSpc>
                <a:spcPct val="100800"/>
              </a:lnSpc>
              <a:spcBef>
                <a:spcPts val="5"/>
              </a:spcBef>
            </a:pPr>
            <a:r>
              <a:rPr dirty="0" sz="2400" b="1">
                <a:solidFill>
                  <a:srgbClr val="808080"/>
                </a:solidFill>
                <a:latin typeface="Calibri"/>
                <a:cs typeface="Calibri"/>
              </a:rPr>
              <a:t>// </a:t>
            </a:r>
            <a:r>
              <a:rPr dirty="0" sz="2400" spc="-15" b="1">
                <a:solidFill>
                  <a:srgbClr val="808080"/>
                </a:solidFill>
                <a:latin typeface="Calibri"/>
                <a:cs typeface="Calibri"/>
              </a:rPr>
              <a:t>Create </a:t>
            </a:r>
            <a:r>
              <a:rPr dirty="0" sz="2400" b="1">
                <a:solidFill>
                  <a:srgbClr val="808080"/>
                </a:solidFill>
                <a:latin typeface="Calibri"/>
                <a:cs typeface="Calibri"/>
              </a:rPr>
              <a:t>a </a:t>
            </a:r>
            <a:r>
              <a:rPr dirty="0" sz="2400" spc="-10" b="1">
                <a:solidFill>
                  <a:srgbClr val="808080"/>
                </a:solidFill>
                <a:latin typeface="Calibri"/>
                <a:cs typeface="Calibri"/>
              </a:rPr>
              <a:t>button </a:t>
            </a:r>
            <a:r>
              <a:rPr dirty="0" sz="2400" spc="-5" b="1">
                <a:solidFill>
                  <a:srgbClr val="808080"/>
                </a:solidFill>
                <a:latin typeface="Calibri"/>
                <a:cs typeface="Calibri"/>
              </a:rPr>
              <a:t>and place it in </a:t>
            </a:r>
            <a:r>
              <a:rPr dirty="0" sz="2400" b="1">
                <a:solidFill>
                  <a:srgbClr val="808080"/>
                </a:solidFill>
                <a:latin typeface="Calibri"/>
                <a:cs typeface="Calibri"/>
              </a:rPr>
              <a:t>the </a:t>
            </a:r>
            <a:r>
              <a:rPr dirty="0" sz="2400" spc="-5" b="1">
                <a:solidFill>
                  <a:srgbClr val="808080"/>
                </a:solidFill>
                <a:latin typeface="Calibri"/>
                <a:cs typeface="Calibri"/>
              </a:rPr>
              <a:t>scene </a:t>
            </a:r>
            <a:r>
              <a:rPr dirty="0" sz="2400" spc="-530" b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2400" spc="-10" b="1">
                <a:latin typeface="Calibri"/>
                <a:cs typeface="Calibri"/>
              </a:rPr>
              <a:t>Button</a:t>
            </a:r>
            <a:r>
              <a:rPr dirty="0" sz="2400" spc="-15" b="1">
                <a:latin typeface="Calibri"/>
                <a:cs typeface="Calibri"/>
              </a:rPr>
              <a:t> </a:t>
            </a:r>
            <a:r>
              <a:rPr dirty="0" sz="2400" spc="-5" b="1">
                <a:latin typeface="Calibri"/>
                <a:cs typeface="Calibri"/>
              </a:rPr>
              <a:t>btOK</a:t>
            </a:r>
            <a:r>
              <a:rPr dirty="0" sz="2400" spc="-10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=</a:t>
            </a:r>
            <a:r>
              <a:rPr dirty="0" sz="2400" spc="-5" b="1">
                <a:latin typeface="Calibri"/>
                <a:cs typeface="Calibri"/>
              </a:rPr>
              <a:t> </a:t>
            </a:r>
            <a:r>
              <a:rPr dirty="0" sz="2400" spc="-5" b="1">
                <a:solidFill>
                  <a:srgbClr val="CC7832"/>
                </a:solidFill>
                <a:latin typeface="Calibri"/>
                <a:cs typeface="Calibri"/>
              </a:rPr>
              <a:t>new</a:t>
            </a:r>
            <a:r>
              <a:rPr dirty="0" sz="2400" spc="-10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400" spc="-10" b="1">
                <a:latin typeface="Calibri"/>
                <a:cs typeface="Calibri"/>
              </a:rPr>
              <a:t>Button(</a:t>
            </a:r>
            <a:r>
              <a:rPr dirty="0" sz="2400" spc="-10" b="1">
                <a:solidFill>
                  <a:srgbClr val="6A8759"/>
                </a:solidFill>
                <a:latin typeface="Calibri"/>
                <a:cs typeface="Calibri"/>
              </a:rPr>
              <a:t>"OK"</a:t>
            </a:r>
            <a:r>
              <a:rPr dirty="0" sz="2400" spc="-10" b="1">
                <a:latin typeface="Calibri"/>
                <a:cs typeface="Calibri"/>
              </a:rPr>
              <a:t>)</a:t>
            </a:r>
            <a:r>
              <a:rPr dirty="0" sz="2400" spc="-10" b="1">
                <a:solidFill>
                  <a:srgbClr val="CC7832"/>
                </a:solidFill>
                <a:latin typeface="Calibri"/>
                <a:cs typeface="Calibri"/>
              </a:rPr>
              <a:t>;</a:t>
            </a:r>
            <a:endParaRPr sz="2400">
              <a:latin typeface="Calibri"/>
              <a:cs typeface="Calibri"/>
            </a:endParaRPr>
          </a:p>
          <a:p>
            <a:pPr marL="558800" marR="655320">
              <a:lnSpc>
                <a:spcPts val="2880"/>
              </a:lnSpc>
              <a:spcBef>
                <a:spcPts val="20"/>
              </a:spcBef>
            </a:pPr>
            <a:r>
              <a:rPr dirty="0" sz="2400" spc="-5" b="1">
                <a:latin typeface="Calibri"/>
                <a:cs typeface="Calibri"/>
              </a:rPr>
              <a:t>Scene</a:t>
            </a:r>
            <a:r>
              <a:rPr dirty="0" sz="2400" spc="-10" b="1">
                <a:latin typeface="Calibri"/>
                <a:cs typeface="Calibri"/>
              </a:rPr>
              <a:t> </a:t>
            </a:r>
            <a:r>
              <a:rPr dirty="0" sz="2400" spc="-5" b="1">
                <a:latin typeface="Calibri"/>
                <a:cs typeface="Calibri"/>
              </a:rPr>
              <a:t>scene </a:t>
            </a:r>
            <a:r>
              <a:rPr dirty="0" sz="2400" b="1">
                <a:latin typeface="Calibri"/>
                <a:cs typeface="Calibri"/>
              </a:rPr>
              <a:t>= </a:t>
            </a:r>
            <a:r>
              <a:rPr dirty="0" sz="2400" spc="-5" b="1">
                <a:solidFill>
                  <a:srgbClr val="CC7832"/>
                </a:solidFill>
                <a:latin typeface="Calibri"/>
                <a:cs typeface="Calibri"/>
              </a:rPr>
              <a:t>new</a:t>
            </a:r>
            <a:r>
              <a:rPr dirty="0" sz="2400" spc="-10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400" spc="-5" b="1">
                <a:latin typeface="Calibri"/>
                <a:cs typeface="Calibri"/>
              </a:rPr>
              <a:t>Scene(btOK</a:t>
            </a:r>
            <a:r>
              <a:rPr dirty="0" sz="2400" spc="-5" b="1">
                <a:solidFill>
                  <a:srgbClr val="CC7832"/>
                </a:solidFill>
                <a:latin typeface="Calibri"/>
                <a:cs typeface="Calibri"/>
              </a:rPr>
              <a:t>,</a:t>
            </a:r>
            <a:r>
              <a:rPr dirty="0" sz="2400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400" spc="-5" b="1">
                <a:solidFill>
                  <a:srgbClr val="6897BB"/>
                </a:solidFill>
                <a:latin typeface="Calibri"/>
                <a:cs typeface="Calibri"/>
              </a:rPr>
              <a:t>200</a:t>
            </a:r>
            <a:r>
              <a:rPr dirty="0" sz="2400" spc="-5" b="1">
                <a:solidFill>
                  <a:srgbClr val="CC7832"/>
                </a:solidFill>
                <a:latin typeface="Calibri"/>
                <a:cs typeface="Calibri"/>
              </a:rPr>
              <a:t>,</a:t>
            </a:r>
            <a:r>
              <a:rPr dirty="0" sz="2400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400" spc="-5" b="1">
                <a:solidFill>
                  <a:srgbClr val="6897BB"/>
                </a:solidFill>
                <a:latin typeface="Calibri"/>
                <a:cs typeface="Calibri"/>
              </a:rPr>
              <a:t>250</a:t>
            </a:r>
            <a:r>
              <a:rPr dirty="0" sz="2400" spc="-5" b="1">
                <a:latin typeface="Calibri"/>
                <a:cs typeface="Calibri"/>
              </a:rPr>
              <a:t>)</a:t>
            </a:r>
            <a:r>
              <a:rPr dirty="0" sz="2400" spc="-5" b="1">
                <a:solidFill>
                  <a:srgbClr val="CC7832"/>
                </a:solidFill>
                <a:latin typeface="Calibri"/>
                <a:cs typeface="Calibri"/>
              </a:rPr>
              <a:t>; </a:t>
            </a:r>
            <a:r>
              <a:rPr dirty="0" sz="2400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400" spc="-10" b="1">
                <a:latin typeface="Calibri"/>
                <a:cs typeface="Calibri"/>
              </a:rPr>
              <a:t>primaryStage.setTitle(</a:t>
            </a:r>
            <a:r>
              <a:rPr dirty="0" sz="2400" spc="-10" b="1">
                <a:solidFill>
                  <a:srgbClr val="6A8759"/>
                </a:solidFill>
                <a:latin typeface="Calibri"/>
                <a:cs typeface="Calibri"/>
              </a:rPr>
              <a:t>"MyJavaFX"</a:t>
            </a:r>
            <a:r>
              <a:rPr dirty="0" sz="2400" spc="-10" b="1">
                <a:latin typeface="Calibri"/>
                <a:cs typeface="Calibri"/>
              </a:rPr>
              <a:t>)</a:t>
            </a:r>
            <a:r>
              <a:rPr dirty="0" sz="2400" spc="-10" b="1">
                <a:solidFill>
                  <a:srgbClr val="CC7832"/>
                </a:solidFill>
                <a:latin typeface="Calibri"/>
                <a:cs typeface="Calibri"/>
              </a:rPr>
              <a:t>;</a:t>
            </a:r>
            <a:r>
              <a:rPr dirty="0" sz="2400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808080"/>
                </a:solidFill>
                <a:latin typeface="Calibri"/>
                <a:cs typeface="Calibri"/>
              </a:rPr>
              <a:t>//</a:t>
            </a:r>
            <a:r>
              <a:rPr dirty="0" sz="2400" spc="10" b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2400" spc="-5" b="1">
                <a:solidFill>
                  <a:srgbClr val="808080"/>
                </a:solidFill>
                <a:latin typeface="Calibri"/>
                <a:cs typeface="Calibri"/>
              </a:rPr>
              <a:t>Set</a:t>
            </a:r>
            <a:r>
              <a:rPr dirty="0" sz="2400" spc="10" b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808080"/>
                </a:solidFill>
                <a:latin typeface="Calibri"/>
                <a:cs typeface="Calibri"/>
              </a:rPr>
              <a:t>the</a:t>
            </a:r>
            <a:r>
              <a:rPr dirty="0" sz="2400" spc="5" b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2400" spc="-15" b="1">
                <a:solidFill>
                  <a:srgbClr val="808080"/>
                </a:solidFill>
                <a:latin typeface="Calibri"/>
                <a:cs typeface="Calibri"/>
              </a:rPr>
              <a:t>stage</a:t>
            </a:r>
            <a:r>
              <a:rPr dirty="0" sz="2400" spc="5" b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808080"/>
                </a:solidFill>
                <a:latin typeface="Calibri"/>
                <a:cs typeface="Calibri"/>
              </a:rPr>
              <a:t>title</a:t>
            </a:r>
            <a:endParaRPr sz="2400">
              <a:latin typeface="Calibri"/>
              <a:cs typeface="Calibri"/>
            </a:endParaRPr>
          </a:p>
          <a:p>
            <a:pPr marL="558800" marR="5080">
              <a:lnSpc>
                <a:spcPts val="2900"/>
              </a:lnSpc>
              <a:spcBef>
                <a:spcPts val="10"/>
              </a:spcBef>
            </a:pPr>
            <a:r>
              <a:rPr dirty="0" sz="2400" spc="-5" b="1">
                <a:latin typeface="Calibri"/>
                <a:cs typeface="Calibri"/>
              </a:rPr>
              <a:t>primaryStage.setScene(scene)</a:t>
            </a:r>
            <a:r>
              <a:rPr dirty="0" sz="2400" spc="-5" b="1">
                <a:solidFill>
                  <a:srgbClr val="CC7832"/>
                </a:solidFill>
                <a:latin typeface="Calibri"/>
                <a:cs typeface="Calibri"/>
              </a:rPr>
              <a:t>; </a:t>
            </a:r>
            <a:r>
              <a:rPr dirty="0" sz="2400" b="1">
                <a:solidFill>
                  <a:srgbClr val="808080"/>
                </a:solidFill>
                <a:latin typeface="Calibri"/>
                <a:cs typeface="Calibri"/>
              </a:rPr>
              <a:t>// </a:t>
            </a:r>
            <a:r>
              <a:rPr dirty="0" sz="2400" spc="-5" b="1">
                <a:solidFill>
                  <a:srgbClr val="808080"/>
                </a:solidFill>
                <a:latin typeface="Calibri"/>
                <a:cs typeface="Calibri"/>
              </a:rPr>
              <a:t>Place </a:t>
            </a:r>
            <a:r>
              <a:rPr dirty="0" sz="2400" b="1">
                <a:solidFill>
                  <a:srgbClr val="808080"/>
                </a:solidFill>
                <a:latin typeface="Calibri"/>
                <a:cs typeface="Calibri"/>
              </a:rPr>
              <a:t>the </a:t>
            </a:r>
            <a:r>
              <a:rPr dirty="0" sz="2400" spc="-5" b="1">
                <a:solidFill>
                  <a:srgbClr val="808080"/>
                </a:solidFill>
                <a:latin typeface="Calibri"/>
                <a:cs typeface="Calibri"/>
              </a:rPr>
              <a:t>scene in </a:t>
            </a:r>
            <a:r>
              <a:rPr dirty="0" sz="2400" b="1">
                <a:solidFill>
                  <a:srgbClr val="808080"/>
                </a:solidFill>
                <a:latin typeface="Calibri"/>
                <a:cs typeface="Calibri"/>
              </a:rPr>
              <a:t>the </a:t>
            </a:r>
            <a:r>
              <a:rPr dirty="0" sz="2400" spc="-15" b="1">
                <a:solidFill>
                  <a:srgbClr val="808080"/>
                </a:solidFill>
                <a:latin typeface="Calibri"/>
                <a:cs typeface="Calibri"/>
              </a:rPr>
              <a:t>stage </a:t>
            </a:r>
            <a:r>
              <a:rPr dirty="0" sz="2400" spc="-530" b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2400" spc="-5" b="1">
                <a:latin typeface="Calibri"/>
                <a:cs typeface="Calibri"/>
              </a:rPr>
              <a:t>primaryStage.show()</a:t>
            </a:r>
            <a:r>
              <a:rPr dirty="0" sz="2400" spc="-5" b="1">
                <a:solidFill>
                  <a:srgbClr val="CC7832"/>
                </a:solidFill>
                <a:latin typeface="Calibri"/>
                <a:cs typeface="Calibri"/>
              </a:rPr>
              <a:t>;</a:t>
            </a:r>
            <a:r>
              <a:rPr dirty="0" sz="2400" spc="-10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808080"/>
                </a:solidFill>
                <a:latin typeface="Calibri"/>
                <a:cs typeface="Calibri"/>
              </a:rPr>
              <a:t>// </a:t>
            </a:r>
            <a:r>
              <a:rPr dirty="0" sz="2400" spc="-10" b="1">
                <a:solidFill>
                  <a:srgbClr val="808080"/>
                </a:solidFill>
                <a:latin typeface="Calibri"/>
                <a:cs typeface="Calibri"/>
              </a:rPr>
              <a:t>Display </a:t>
            </a:r>
            <a:r>
              <a:rPr dirty="0" sz="2400" b="1">
                <a:solidFill>
                  <a:srgbClr val="808080"/>
                </a:solidFill>
                <a:latin typeface="Calibri"/>
                <a:cs typeface="Calibri"/>
              </a:rPr>
              <a:t>the</a:t>
            </a:r>
            <a:r>
              <a:rPr dirty="0" sz="2400" spc="-5" b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2400" spc="-15" b="1">
                <a:solidFill>
                  <a:srgbClr val="808080"/>
                </a:solidFill>
                <a:latin typeface="Calibri"/>
                <a:cs typeface="Calibri"/>
              </a:rPr>
              <a:t>stage</a:t>
            </a:r>
            <a:endParaRPr sz="2400">
              <a:latin typeface="Calibri"/>
              <a:cs typeface="Calibri"/>
            </a:endParaRPr>
          </a:p>
          <a:p>
            <a:pPr marL="285750">
              <a:lnSpc>
                <a:spcPts val="2770"/>
              </a:lnSpc>
            </a:pPr>
            <a:r>
              <a:rPr dirty="0" sz="2400" b="1">
                <a:latin typeface="Calibri"/>
                <a:cs typeface="Calibri"/>
              </a:rPr>
              <a:t>}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ts val="2845"/>
              </a:lnSpc>
            </a:pPr>
            <a:r>
              <a:rPr dirty="0" sz="2400" spc="-5" b="1">
                <a:solidFill>
                  <a:srgbClr val="CC7832"/>
                </a:solidFill>
                <a:latin typeface="Calibri"/>
                <a:cs typeface="Calibri"/>
              </a:rPr>
              <a:t>public</a:t>
            </a:r>
            <a:r>
              <a:rPr dirty="0" sz="2400" spc="-20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400" spc="-15" b="1">
                <a:solidFill>
                  <a:srgbClr val="CC7832"/>
                </a:solidFill>
                <a:latin typeface="Calibri"/>
                <a:cs typeface="Calibri"/>
              </a:rPr>
              <a:t>static</a:t>
            </a:r>
            <a:r>
              <a:rPr dirty="0" sz="2400" spc="-20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400" spc="-10" b="1">
                <a:solidFill>
                  <a:srgbClr val="CC7832"/>
                </a:solidFill>
                <a:latin typeface="Calibri"/>
                <a:cs typeface="Calibri"/>
              </a:rPr>
              <a:t>void</a:t>
            </a:r>
            <a:r>
              <a:rPr dirty="0" sz="2400" spc="-5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400" spc="-5" b="1">
                <a:solidFill>
                  <a:srgbClr val="FFC66D"/>
                </a:solidFill>
                <a:latin typeface="Calibri"/>
                <a:cs typeface="Calibri"/>
              </a:rPr>
              <a:t>main</a:t>
            </a:r>
            <a:r>
              <a:rPr dirty="0" sz="2400" spc="-5" b="1">
                <a:latin typeface="Calibri"/>
                <a:cs typeface="Calibri"/>
              </a:rPr>
              <a:t>(String[]</a:t>
            </a:r>
            <a:r>
              <a:rPr dirty="0" sz="2400" spc="-15" b="1">
                <a:latin typeface="Calibri"/>
                <a:cs typeface="Calibri"/>
              </a:rPr>
              <a:t> </a:t>
            </a:r>
            <a:r>
              <a:rPr dirty="0" sz="2400" spc="-10" b="1">
                <a:latin typeface="Calibri"/>
                <a:cs typeface="Calibri"/>
              </a:rPr>
              <a:t>args) </a:t>
            </a:r>
            <a:r>
              <a:rPr dirty="0" sz="2400" b="1">
                <a:latin typeface="Calibri"/>
                <a:cs typeface="Calibri"/>
              </a:rPr>
              <a:t>{</a:t>
            </a:r>
            <a:endParaRPr sz="2400">
              <a:latin typeface="Calibri"/>
              <a:cs typeface="Calibri"/>
            </a:endParaRPr>
          </a:p>
          <a:p>
            <a:pPr marL="558800">
              <a:lnSpc>
                <a:spcPct val="100000"/>
              </a:lnSpc>
            </a:pPr>
            <a:r>
              <a:rPr dirty="0" sz="2400" spc="-5" b="1" i="1">
                <a:latin typeface="Calibri"/>
                <a:cs typeface="Calibri"/>
              </a:rPr>
              <a:t>launch</a:t>
            </a:r>
            <a:r>
              <a:rPr dirty="0" sz="2400" spc="-5" b="1">
                <a:latin typeface="Calibri"/>
                <a:cs typeface="Calibri"/>
              </a:rPr>
              <a:t>(args)</a:t>
            </a:r>
            <a:r>
              <a:rPr dirty="0" sz="2400" spc="-5" b="1">
                <a:solidFill>
                  <a:srgbClr val="CC7832"/>
                </a:solidFill>
                <a:latin typeface="Calibri"/>
                <a:cs typeface="Calibri"/>
              </a:rPr>
              <a:t>;</a:t>
            </a:r>
            <a:endParaRPr sz="2400">
              <a:latin typeface="Calibri"/>
              <a:cs typeface="Calibri"/>
            </a:endParaRPr>
          </a:p>
          <a:p>
            <a:pPr marL="285750">
              <a:lnSpc>
                <a:spcPct val="100000"/>
              </a:lnSpc>
              <a:spcBef>
                <a:spcPts val="25"/>
              </a:spcBef>
            </a:pPr>
            <a:r>
              <a:rPr dirty="0" sz="2400" b="1">
                <a:latin typeface="Calibri"/>
                <a:cs typeface="Calibri"/>
              </a:rPr>
              <a:t>}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 sz="2400" b="1">
                <a:latin typeface="Calibri"/>
                <a:cs typeface="Calibri"/>
              </a:rPr>
              <a:t>}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04293" y="196595"/>
            <a:ext cx="3936365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 b="0">
                <a:latin typeface="Times New Roman"/>
                <a:cs typeface="Times New Roman"/>
              </a:rPr>
              <a:t>ShowBorderPane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35889" y="934211"/>
            <a:ext cx="4391025" cy="1549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5">
                <a:solidFill>
                  <a:srgbClr val="CC7832"/>
                </a:solidFill>
                <a:latin typeface="Calibri"/>
                <a:cs typeface="Calibri"/>
              </a:rPr>
              <a:t>public </a:t>
            </a:r>
            <a:r>
              <a:rPr dirty="0" sz="2000" spc="-10">
                <a:solidFill>
                  <a:srgbClr val="CC7832"/>
                </a:solidFill>
                <a:latin typeface="Calibri"/>
                <a:cs typeface="Calibri"/>
              </a:rPr>
              <a:t>void</a:t>
            </a:r>
            <a:r>
              <a:rPr dirty="0" sz="2000" spc="-5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FFC66D"/>
                </a:solidFill>
                <a:latin typeface="Calibri"/>
                <a:cs typeface="Calibri"/>
              </a:rPr>
              <a:t>start</a:t>
            </a:r>
            <a:r>
              <a:rPr dirty="0" sz="2000" spc="-10">
                <a:latin typeface="Calibri"/>
                <a:cs typeface="Calibri"/>
              </a:rPr>
              <a:t>(Stage</a:t>
            </a:r>
            <a:r>
              <a:rPr dirty="0" sz="2000" spc="-5">
                <a:latin typeface="Calibri"/>
                <a:cs typeface="Calibri"/>
              </a:rPr>
              <a:t> primaryStage)</a:t>
            </a:r>
            <a:r>
              <a:rPr dirty="0" sz="2000">
                <a:latin typeface="Calibri"/>
                <a:cs typeface="Calibri"/>
              </a:rPr>
              <a:t> {</a:t>
            </a:r>
            <a:endParaRPr sz="2000">
              <a:latin typeface="Calibri"/>
              <a:cs typeface="Calibri"/>
            </a:endParaRPr>
          </a:p>
          <a:p>
            <a:pPr marL="412750">
              <a:lnSpc>
                <a:spcPct val="100000"/>
              </a:lnSpc>
            </a:pPr>
            <a:r>
              <a:rPr dirty="0" sz="2000">
                <a:solidFill>
                  <a:srgbClr val="808080"/>
                </a:solidFill>
                <a:latin typeface="Calibri"/>
                <a:cs typeface="Calibri"/>
              </a:rPr>
              <a:t>//</a:t>
            </a:r>
            <a:r>
              <a:rPr dirty="0" sz="2000" spc="-10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2000" spc="-15">
                <a:solidFill>
                  <a:srgbClr val="808080"/>
                </a:solidFill>
                <a:latin typeface="Calibri"/>
                <a:cs typeface="Calibri"/>
              </a:rPr>
              <a:t>Create</a:t>
            </a:r>
            <a:r>
              <a:rPr dirty="0" sz="2000" spc="-10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808080"/>
                </a:solidFill>
                <a:latin typeface="Calibri"/>
                <a:cs typeface="Calibri"/>
              </a:rPr>
              <a:t>a</a:t>
            </a:r>
            <a:r>
              <a:rPr dirty="0" sz="2000" spc="-10">
                <a:solidFill>
                  <a:srgbClr val="808080"/>
                </a:solidFill>
                <a:latin typeface="Calibri"/>
                <a:cs typeface="Calibri"/>
              </a:rPr>
              <a:t> border </a:t>
            </a:r>
            <a:r>
              <a:rPr dirty="0" sz="2000" spc="-5">
                <a:solidFill>
                  <a:srgbClr val="808080"/>
                </a:solidFill>
                <a:latin typeface="Calibri"/>
                <a:cs typeface="Calibri"/>
              </a:rPr>
              <a:t>pane</a:t>
            </a:r>
            <a:endParaRPr sz="2000">
              <a:latin typeface="Calibri"/>
              <a:cs typeface="Calibri"/>
            </a:endParaRPr>
          </a:p>
          <a:p>
            <a:pPr marL="412750">
              <a:lnSpc>
                <a:spcPct val="100000"/>
              </a:lnSpc>
              <a:tabLst>
                <a:tab pos="4309745" algn="l"/>
              </a:tabLst>
            </a:pPr>
            <a:r>
              <a:rPr dirty="0" sz="2000" spc="-5">
                <a:latin typeface="Calibri"/>
                <a:cs typeface="Calibri"/>
              </a:rPr>
              <a:t>Bo</a:t>
            </a:r>
            <a:r>
              <a:rPr dirty="0" sz="2000" spc="-25">
                <a:latin typeface="Calibri"/>
                <a:cs typeface="Calibri"/>
              </a:rPr>
              <a:t>r</a:t>
            </a:r>
            <a:r>
              <a:rPr dirty="0" sz="2000" spc="-5">
                <a:latin typeface="Calibri"/>
                <a:cs typeface="Calibri"/>
              </a:rPr>
              <a:t>d</a:t>
            </a:r>
            <a:r>
              <a:rPr dirty="0" sz="2000">
                <a:latin typeface="Calibri"/>
                <a:cs typeface="Calibri"/>
              </a:rPr>
              <a:t>er</a:t>
            </a:r>
            <a:r>
              <a:rPr dirty="0" sz="2000" spc="-40">
                <a:latin typeface="Calibri"/>
                <a:cs typeface="Calibri"/>
              </a:rPr>
              <a:t>P</a:t>
            </a:r>
            <a:r>
              <a:rPr dirty="0" sz="2000">
                <a:latin typeface="Calibri"/>
                <a:cs typeface="Calibri"/>
              </a:rPr>
              <a:t>a</a:t>
            </a:r>
            <a:r>
              <a:rPr dirty="0" sz="2000" spc="-5">
                <a:latin typeface="Calibri"/>
                <a:cs typeface="Calibri"/>
              </a:rPr>
              <a:t>n</a:t>
            </a:r>
            <a:r>
              <a:rPr dirty="0" sz="2000">
                <a:latin typeface="Calibri"/>
                <a:cs typeface="Calibri"/>
              </a:rPr>
              <a:t>e </a:t>
            </a:r>
            <a:r>
              <a:rPr dirty="0" sz="2000" spc="-5">
                <a:latin typeface="Calibri"/>
                <a:cs typeface="Calibri"/>
              </a:rPr>
              <a:t>p</a:t>
            </a:r>
            <a:r>
              <a:rPr dirty="0" sz="2000">
                <a:latin typeface="Calibri"/>
                <a:cs typeface="Calibri"/>
              </a:rPr>
              <a:t>a</a:t>
            </a:r>
            <a:r>
              <a:rPr dirty="0" sz="2000" spc="-5">
                <a:latin typeface="Calibri"/>
                <a:cs typeface="Calibri"/>
              </a:rPr>
              <a:t>n</a:t>
            </a:r>
            <a:r>
              <a:rPr dirty="0" sz="2000">
                <a:latin typeface="Calibri"/>
                <a:cs typeface="Calibri"/>
              </a:rPr>
              <a:t>e = </a:t>
            </a:r>
            <a:r>
              <a:rPr dirty="0" sz="2000" spc="-5">
                <a:solidFill>
                  <a:srgbClr val="CC7832"/>
                </a:solidFill>
                <a:latin typeface="Calibri"/>
                <a:cs typeface="Calibri"/>
              </a:rPr>
              <a:t>n</a:t>
            </a:r>
            <a:r>
              <a:rPr dirty="0" sz="2000" spc="-10">
                <a:solidFill>
                  <a:srgbClr val="CC7832"/>
                </a:solidFill>
                <a:latin typeface="Calibri"/>
                <a:cs typeface="Calibri"/>
              </a:rPr>
              <a:t>e</a:t>
            </a:r>
            <a:r>
              <a:rPr dirty="0" sz="2000">
                <a:solidFill>
                  <a:srgbClr val="CC7832"/>
                </a:solidFill>
                <a:latin typeface="Calibri"/>
                <a:cs typeface="Calibri"/>
              </a:rPr>
              <a:t>w	;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950">
              <a:latin typeface="Calibri"/>
              <a:cs typeface="Calibri"/>
            </a:endParaRPr>
          </a:p>
          <a:p>
            <a:pPr marL="412750">
              <a:lnSpc>
                <a:spcPct val="100000"/>
              </a:lnSpc>
              <a:spcBef>
                <a:spcPts val="5"/>
              </a:spcBef>
            </a:pPr>
            <a:r>
              <a:rPr dirty="0" sz="2000">
                <a:solidFill>
                  <a:srgbClr val="808080"/>
                </a:solidFill>
                <a:latin typeface="Calibri"/>
                <a:cs typeface="Calibri"/>
              </a:rPr>
              <a:t>//</a:t>
            </a:r>
            <a:r>
              <a:rPr dirty="0" sz="2000" spc="-15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808080"/>
                </a:solidFill>
                <a:latin typeface="Calibri"/>
                <a:cs typeface="Calibri"/>
              </a:rPr>
              <a:t>Place</a:t>
            </a:r>
            <a:r>
              <a:rPr dirty="0" sz="2000" spc="-15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808080"/>
                </a:solidFill>
                <a:latin typeface="Calibri"/>
                <a:cs typeface="Calibri"/>
              </a:rPr>
              <a:t>nodes</a:t>
            </a:r>
            <a:r>
              <a:rPr dirty="0" sz="2000" spc="-10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808080"/>
                </a:solidFill>
                <a:latin typeface="Calibri"/>
                <a:cs typeface="Calibri"/>
              </a:rPr>
              <a:t>in</a:t>
            </a:r>
            <a:r>
              <a:rPr dirty="0" sz="2000" spc="-20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808080"/>
                </a:solidFill>
                <a:latin typeface="Calibri"/>
                <a:cs typeface="Calibri"/>
              </a:rPr>
              <a:t>the</a:t>
            </a:r>
            <a:r>
              <a:rPr dirty="0" sz="2000" spc="-15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808080"/>
                </a:solidFill>
                <a:latin typeface="Calibri"/>
                <a:cs typeface="Calibri"/>
              </a:rPr>
              <a:t>pane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5940" y="2458211"/>
            <a:ext cx="605155" cy="1549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000" spc="-5">
                <a:latin typeface="Calibri"/>
                <a:cs typeface="Calibri"/>
              </a:rPr>
              <a:t>p</a:t>
            </a:r>
            <a:r>
              <a:rPr dirty="0" sz="2000">
                <a:latin typeface="Calibri"/>
                <a:cs typeface="Calibri"/>
              </a:rPr>
              <a:t>a</a:t>
            </a:r>
            <a:r>
              <a:rPr dirty="0" sz="2000" spc="-5">
                <a:latin typeface="Calibri"/>
                <a:cs typeface="Calibri"/>
              </a:rPr>
              <a:t>n</a:t>
            </a:r>
            <a:r>
              <a:rPr dirty="0" sz="2000">
                <a:latin typeface="Calibri"/>
                <a:cs typeface="Calibri"/>
              </a:rPr>
              <a:t>e.  </a:t>
            </a:r>
            <a:r>
              <a:rPr dirty="0" sz="2000" spc="-5">
                <a:latin typeface="Calibri"/>
                <a:cs typeface="Calibri"/>
              </a:rPr>
              <a:t>p</a:t>
            </a:r>
            <a:r>
              <a:rPr dirty="0" sz="2000">
                <a:latin typeface="Calibri"/>
                <a:cs typeface="Calibri"/>
              </a:rPr>
              <a:t>a</a:t>
            </a:r>
            <a:r>
              <a:rPr dirty="0" sz="2000" spc="-5">
                <a:latin typeface="Calibri"/>
                <a:cs typeface="Calibri"/>
              </a:rPr>
              <a:t>n</a:t>
            </a:r>
            <a:r>
              <a:rPr dirty="0" sz="2000">
                <a:latin typeface="Calibri"/>
                <a:cs typeface="Calibri"/>
              </a:rPr>
              <a:t>e.  </a:t>
            </a:r>
            <a:r>
              <a:rPr dirty="0" sz="2000" spc="-5">
                <a:latin typeface="Calibri"/>
                <a:cs typeface="Calibri"/>
              </a:rPr>
              <a:t>p</a:t>
            </a:r>
            <a:r>
              <a:rPr dirty="0" sz="2000">
                <a:latin typeface="Calibri"/>
                <a:cs typeface="Calibri"/>
              </a:rPr>
              <a:t>a</a:t>
            </a:r>
            <a:r>
              <a:rPr dirty="0" sz="2000" spc="-5">
                <a:latin typeface="Calibri"/>
                <a:cs typeface="Calibri"/>
              </a:rPr>
              <a:t>n</a:t>
            </a:r>
            <a:r>
              <a:rPr dirty="0" sz="2000">
                <a:latin typeface="Calibri"/>
                <a:cs typeface="Calibri"/>
              </a:rPr>
              <a:t>e.  </a:t>
            </a:r>
            <a:r>
              <a:rPr dirty="0" sz="2000" spc="-5">
                <a:latin typeface="Calibri"/>
                <a:cs typeface="Calibri"/>
              </a:rPr>
              <a:t>p</a:t>
            </a:r>
            <a:r>
              <a:rPr dirty="0" sz="2000">
                <a:latin typeface="Calibri"/>
                <a:cs typeface="Calibri"/>
              </a:rPr>
              <a:t>a</a:t>
            </a:r>
            <a:r>
              <a:rPr dirty="0" sz="2000" spc="-5">
                <a:latin typeface="Calibri"/>
                <a:cs typeface="Calibri"/>
              </a:rPr>
              <a:t>n</a:t>
            </a:r>
            <a:r>
              <a:rPr dirty="0" sz="2000">
                <a:latin typeface="Calibri"/>
                <a:cs typeface="Calibri"/>
              </a:rPr>
              <a:t>e.  </a:t>
            </a:r>
            <a:r>
              <a:rPr dirty="0" sz="2000" spc="-5">
                <a:latin typeface="Calibri"/>
                <a:cs typeface="Calibri"/>
              </a:rPr>
              <a:t>p</a:t>
            </a:r>
            <a:r>
              <a:rPr dirty="0" sz="2000">
                <a:latin typeface="Calibri"/>
                <a:cs typeface="Calibri"/>
              </a:rPr>
              <a:t>a</a:t>
            </a:r>
            <a:r>
              <a:rPr dirty="0" sz="2000" spc="-5">
                <a:latin typeface="Calibri"/>
                <a:cs typeface="Calibri"/>
              </a:rPr>
              <a:t>n</a:t>
            </a:r>
            <a:r>
              <a:rPr dirty="0" sz="2000">
                <a:latin typeface="Calibri"/>
                <a:cs typeface="Calibri"/>
              </a:rPr>
              <a:t>e.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794764" y="2458211"/>
            <a:ext cx="3578225" cy="1549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77165" marR="486409" indent="-165100">
              <a:lnSpc>
                <a:spcPct val="100000"/>
              </a:lnSpc>
              <a:spcBef>
                <a:spcPts val="100"/>
              </a:spcBef>
            </a:pPr>
            <a:r>
              <a:rPr dirty="0" sz="2000" spc="-5">
                <a:latin typeface="Calibri"/>
                <a:cs typeface="Calibri"/>
              </a:rPr>
              <a:t>(</a:t>
            </a:r>
            <a:r>
              <a:rPr dirty="0" sz="2000" spc="-5">
                <a:solidFill>
                  <a:srgbClr val="CC7832"/>
                </a:solidFill>
                <a:latin typeface="Calibri"/>
                <a:cs typeface="Calibri"/>
              </a:rPr>
              <a:t>new </a:t>
            </a:r>
            <a:r>
              <a:rPr dirty="0" sz="2000" spc="-15">
                <a:latin typeface="Calibri"/>
                <a:cs typeface="Calibri"/>
              </a:rPr>
              <a:t>CustomPane(</a:t>
            </a:r>
            <a:r>
              <a:rPr dirty="0" sz="2000" spc="-15">
                <a:solidFill>
                  <a:srgbClr val="6A8759"/>
                </a:solidFill>
                <a:latin typeface="Calibri"/>
                <a:cs typeface="Calibri"/>
              </a:rPr>
              <a:t>"Top"</a:t>
            </a:r>
            <a:r>
              <a:rPr dirty="0" sz="2000" spc="-15">
                <a:latin typeface="Calibri"/>
                <a:cs typeface="Calibri"/>
              </a:rPr>
              <a:t>))</a:t>
            </a:r>
            <a:r>
              <a:rPr dirty="0" sz="2000" spc="-15">
                <a:solidFill>
                  <a:srgbClr val="CC7832"/>
                </a:solidFill>
                <a:latin typeface="Calibri"/>
                <a:cs typeface="Calibri"/>
              </a:rPr>
              <a:t>; </a:t>
            </a:r>
            <a:r>
              <a:rPr dirty="0" sz="2000" spc="-10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(</a:t>
            </a:r>
            <a:r>
              <a:rPr dirty="0" sz="2000" spc="-5">
                <a:solidFill>
                  <a:srgbClr val="CC7832"/>
                </a:solidFill>
                <a:latin typeface="Calibri"/>
                <a:cs typeface="Calibri"/>
              </a:rPr>
              <a:t>new</a:t>
            </a:r>
            <a:r>
              <a:rPr dirty="0" sz="2000" spc="-90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CustomPane(</a:t>
            </a:r>
            <a:r>
              <a:rPr dirty="0" sz="2000" spc="-5">
                <a:solidFill>
                  <a:srgbClr val="6A8759"/>
                </a:solidFill>
                <a:latin typeface="Calibri"/>
                <a:cs typeface="Calibri"/>
              </a:rPr>
              <a:t>"Right"</a:t>
            </a:r>
            <a:r>
              <a:rPr dirty="0" sz="2000" spc="-5">
                <a:latin typeface="Calibri"/>
                <a:cs typeface="Calibri"/>
              </a:rPr>
              <a:t>))</a:t>
            </a:r>
            <a:r>
              <a:rPr dirty="0" sz="2000" spc="-5">
                <a:solidFill>
                  <a:srgbClr val="CC7832"/>
                </a:solidFill>
                <a:latin typeface="Calibri"/>
                <a:cs typeface="Calibri"/>
              </a:rPr>
              <a:t>;</a:t>
            </a:r>
            <a:endParaRPr sz="2000">
              <a:latin typeface="Calibri"/>
              <a:cs typeface="Calibri"/>
            </a:endParaRPr>
          </a:p>
          <a:p>
            <a:pPr marL="38735" marR="5080" indent="378460">
              <a:lnSpc>
                <a:spcPct val="100000"/>
              </a:lnSpc>
            </a:pPr>
            <a:r>
              <a:rPr dirty="0" sz="2000" spc="-5">
                <a:latin typeface="Calibri"/>
                <a:cs typeface="Calibri"/>
              </a:rPr>
              <a:t>(</a:t>
            </a:r>
            <a:r>
              <a:rPr dirty="0" sz="2000" spc="-5">
                <a:solidFill>
                  <a:srgbClr val="CC7832"/>
                </a:solidFill>
                <a:latin typeface="Calibri"/>
                <a:cs typeface="Calibri"/>
              </a:rPr>
              <a:t>new </a:t>
            </a:r>
            <a:r>
              <a:rPr dirty="0" sz="2000" spc="-10">
                <a:latin typeface="Calibri"/>
                <a:cs typeface="Calibri"/>
              </a:rPr>
              <a:t>CustomPane(</a:t>
            </a:r>
            <a:r>
              <a:rPr dirty="0" sz="2000" spc="-10">
                <a:solidFill>
                  <a:srgbClr val="6A8759"/>
                </a:solidFill>
                <a:latin typeface="Calibri"/>
                <a:cs typeface="Calibri"/>
              </a:rPr>
              <a:t>"Bottom"</a:t>
            </a:r>
            <a:r>
              <a:rPr dirty="0" sz="2000" spc="-10">
                <a:latin typeface="Calibri"/>
                <a:cs typeface="Calibri"/>
              </a:rPr>
              <a:t>))</a:t>
            </a:r>
            <a:r>
              <a:rPr dirty="0" sz="2000" spc="-10">
                <a:solidFill>
                  <a:srgbClr val="CC7832"/>
                </a:solidFill>
                <a:latin typeface="Calibri"/>
                <a:cs typeface="Calibri"/>
              </a:rPr>
              <a:t>; </a:t>
            </a:r>
            <a:r>
              <a:rPr dirty="0" sz="2000" spc="-440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(</a:t>
            </a:r>
            <a:r>
              <a:rPr dirty="0" sz="2000" spc="-5">
                <a:solidFill>
                  <a:srgbClr val="CC7832"/>
                </a:solidFill>
                <a:latin typeface="Calibri"/>
                <a:cs typeface="Calibri"/>
              </a:rPr>
              <a:t>new</a:t>
            </a:r>
            <a:r>
              <a:rPr dirty="0" sz="2000" spc="-20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CustomPane(</a:t>
            </a:r>
            <a:r>
              <a:rPr dirty="0" sz="2000" spc="-5">
                <a:solidFill>
                  <a:srgbClr val="6A8759"/>
                </a:solidFill>
                <a:latin typeface="Calibri"/>
                <a:cs typeface="Calibri"/>
              </a:rPr>
              <a:t>"Left"</a:t>
            </a:r>
            <a:r>
              <a:rPr dirty="0" sz="2000" spc="-5">
                <a:latin typeface="Calibri"/>
                <a:cs typeface="Calibri"/>
              </a:rPr>
              <a:t>))</a:t>
            </a:r>
            <a:r>
              <a:rPr dirty="0" sz="2000" spc="-5">
                <a:solidFill>
                  <a:srgbClr val="CC7832"/>
                </a:solidFill>
                <a:latin typeface="Calibri"/>
                <a:cs typeface="Calibri"/>
              </a:rPr>
              <a:t>;</a:t>
            </a:r>
            <a:endParaRPr sz="2000">
              <a:latin typeface="Calibri"/>
              <a:cs typeface="Calibri"/>
            </a:endParaRPr>
          </a:p>
          <a:p>
            <a:pPr marL="336550">
              <a:lnSpc>
                <a:spcPct val="100000"/>
              </a:lnSpc>
            </a:pPr>
            <a:r>
              <a:rPr dirty="0" sz="2000" spc="-5">
                <a:latin typeface="Calibri"/>
                <a:cs typeface="Calibri"/>
              </a:rPr>
              <a:t>(</a:t>
            </a:r>
            <a:r>
              <a:rPr dirty="0" sz="2000" spc="-5">
                <a:solidFill>
                  <a:srgbClr val="CC7832"/>
                </a:solidFill>
                <a:latin typeface="Calibri"/>
                <a:cs typeface="Calibri"/>
              </a:rPr>
              <a:t>new</a:t>
            </a:r>
            <a:r>
              <a:rPr dirty="0" sz="2000" spc="-10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CustomPane(</a:t>
            </a:r>
            <a:r>
              <a:rPr dirty="0" sz="2000" spc="-10">
                <a:solidFill>
                  <a:srgbClr val="6A8759"/>
                </a:solidFill>
                <a:latin typeface="Calibri"/>
                <a:cs typeface="Calibri"/>
              </a:rPr>
              <a:t>"Center"</a:t>
            </a:r>
            <a:r>
              <a:rPr dirty="0" sz="2000" spc="-10">
                <a:latin typeface="Calibri"/>
                <a:cs typeface="Calibri"/>
              </a:rPr>
              <a:t>))</a:t>
            </a:r>
            <a:r>
              <a:rPr dirty="0" sz="2000" spc="-10">
                <a:solidFill>
                  <a:srgbClr val="CC7832"/>
                </a:solidFill>
                <a:latin typeface="Calibri"/>
                <a:cs typeface="Calibri"/>
              </a:rPr>
              <a:t>;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8739" y="4287011"/>
            <a:ext cx="6668134" cy="2159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69900">
              <a:lnSpc>
                <a:spcPct val="100000"/>
              </a:lnSpc>
              <a:spcBef>
                <a:spcPts val="100"/>
              </a:spcBef>
            </a:pPr>
            <a:r>
              <a:rPr dirty="0" sz="2000">
                <a:solidFill>
                  <a:srgbClr val="808080"/>
                </a:solidFill>
                <a:latin typeface="Calibri"/>
                <a:cs typeface="Calibri"/>
              </a:rPr>
              <a:t>//</a:t>
            </a:r>
            <a:r>
              <a:rPr dirty="0" sz="2000" spc="-5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2000" spc="-15">
                <a:solidFill>
                  <a:srgbClr val="808080"/>
                </a:solidFill>
                <a:latin typeface="Calibri"/>
                <a:cs typeface="Calibri"/>
              </a:rPr>
              <a:t>Create</a:t>
            </a:r>
            <a:r>
              <a:rPr dirty="0" sz="2000" spc="-5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808080"/>
                </a:solidFill>
                <a:latin typeface="Calibri"/>
                <a:cs typeface="Calibri"/>
              </a:rPr>
              <a:t>a scene</a:t>
            </a:r>
            <a:r>
              <a:rPr dirty="0" sz="2000" spc="-5">
                <a:solidFill>
                  <a:srgbClr val="808080"/>
                </a:solidFill>
                <a:latin typeface="Calibri"/>
                <a:cs typeface="Calibri"/>
              </a:rPr>
              <a:t> and</a:t>
            </a:r>
            <a:r>
              <a:rPr dirty="0" sz="2000" spc="-10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808080"/>
                </a:solidFill>
                <a:latin typeface="Calibri"/>
                <a:cs typeface="Calibri"/>
              </a:rPr>
              <a:t>place </a:t>
            </a:r>
            <a:r>
              <a:rPr dirty="0" sz="2000">
                <a:solidFill>
                  <a:srgbClr val="808080"/>
                </a:solidFill>
                <a:latin typeface="Calibri"/>
                <a:cs typeface="Calibri"/>
              </a:rPr>
              <a:t>it in</a:t>
            </a:r>
            <a:r>
              <a:rPr dirty="0" sz="2000" spc="-10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808080"/>
                </a:solidFill>
                <a:latin typeface="Calibri"/>
                <a:cs typeface="Calibri"/>
              </a:rPr>
              <a:t>the</a:t>
            </a:r>
            <a:r>
              <a:rPr dirty="0" sz="2000" spc="-5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2000" spc="-15">
                <a:solidFill>
                  <a:srgbClr val="808080"/>
                </a:solidFill>
                <a:latin typeface="Calibri"/>
                <a:cs typeface="Calibri"/>
              </a:rPr>
              <a:t>stage</a:t>
            </a:r>
            <a:endParaRPr sz="2000">
              <a:latin typeface="Calibri"/>
              <a:cs typeface="Calibri"/>
            </a:endParaRPr>
          </a:p>
          <a:p>
            <a:pPr marL="241300">
              <a:lnSpc>
                <a:spcPct val="100000"/>
              </a:lnSpc>
            </a:pPr>
            <a:r>
              <a:rPr dirty="0" sz="2000">
                <a:latin typeface="Calibri"/>
                <a:cs typeface="Calibri"/>
              </a:rPr>
              <a:t>}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dirty="0" sz="2000">
                <a:latin typeface="Calibri"/>
                <a:cs typeface="Calibri"/>
              </a:rPr>
              <a:t>}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95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  <a:spcBef>
                <a:spcPts val="5"/>
              </a:spcBef>
            </a:pPr>
            <a:r>
              <a:rPr dirty="0" sz="2000">
                <a:solidFill>
                  <a:srgbClr val="808080"/>
                </a:solidFill>
                <a:latin typeface="Calibri"/>
                <a:cs typeface="Calibri"/>
              </a:rPr>
              <a:t>//</a:t>
            </a:r>
            <a:r>
              <a:rPr dirty="0" sz="2000" spc="-5">
                <a:solidFill>
                  <a:srgbClr val="808080"/>
                </a:solidFill>
                <a:latin typeface="Calibri"/>
                <a:cs typeface="Calibri"/>
              </a:rPr>
              <a:t> Define</a:t>
            </a:r>
            <a:r>
              <a:rPr dirty="0" sz="2000">
                <a:solidFill>
                  <a:srgbClr val="808080"/>
                </a:solidFill>
                <a:latin typeface="Calibri"/>
                <a:cs typeface="Calibri"/>
              </a:rPr>
              <a:t> a </a:t>
            </a:r>
            <a:r>
              <a:rPr dirty="0" sz="2000" spc="-10">
                <a:solidFill>
                  <a:srgbClr val="808080"/>
                </a:solidFill>
                <a:latin typeface="Calibri"/>
                <a:cs typeface="Calibri"/>
              </a:rPr>
              <a:t>custom</a:t>
            </a:r>
            <a:r>
              <a:rPr dirty="0" sz="2000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808080"/>
                </a:solidFill>
                <a:latin typeface="Calibri"/>
                <a:cs typeface="Calibri"/>
              </a:rPr>
              <a:t>pane</a:t>
            </a:r>
            <a:r>
              <a:rPr dirty="0" sz="2000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808080"/>
                </a:solidFill>
                <a:latin typeface="Calibri"/>
                <a:cs typeface="Calibri"/>
              </a:rPr>
              <a:t>to </a:t>
            </a:r>
            <a:r>
              <a:rPr dirty="0" sz="2000" spc="-5">
                <a:solidFill>
                  <a:srgbClr val="808080"/>
                </a:solidFill>
                <a:latin typeface="Calibri"/>
                <a:cs typeface="Calibri"/>
              </a:rPr>
              <a:t>hold </a:t>
            </a:r>
            <a:r>
              <a:rPr dirty="0" sz="2000">
                <a:solidFill>
                  <a:srgbClr val="808080"/>
                </a:solidFill>
                <a:latin typeface="Calibri"/>
                <a:cs typeface="Calibri"/>
              </a:rPr>
              <a:t>a</a:t>
            </a:r>
            <a:r>
              <a:rPr dirty="0" sz="2000" spc="-5">
                <a:solidFill>
                  <a:srgbClr val="808080"/>
                </a:solidFill>
                <a:latin typeface="Calibri"/>
                <a:cs typeface="Calibri"/>
              </a:rPr>
              <a:t> label</a:t>
            </a:r>
            <a:r>
              <a:rPr dirty="0" sz="2000">
                <a:solidFill>
                  <a:srgbClr val="808080"/>
                </a:solidFill>
                <a:latin typeface="Calibri"/>
                <a:cs typeface="Calibri"/>
              </a:rPr>
              <a:t> in</a:t>
            </a:r>
            <a:r>
              <a:rPr dirty="0" sz="2000" spc="-5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808080"/>
                </a:solidFill>
                <a:latin typeface="Calibri"/>
                <a:cs typeface="Calibri"/>
              </a:rPr>
              <a:t>the </a:t>
            </a:r>
            <a:r>
              <a:rPr dirty="0" sz="2000" spc="-10">
                <a:solidFill>
                  <a:srgbClr val="808080"/>
                </a:solidFill>
                <a:latin typeface="Calibri"/>
                <a:cs typeface="Calibri"/>
              </a:rPr>
              <a:t>center</a:t>
            </a:r>
            <a:r>
              <a:rPr dirty="0" sz="2000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808080"/>
                </a:solidFill>
                <a:latin typeface="Calibri"/>
                <a:cs typeface="Calibri"/>
              </a:rPr>
              <a:t>of</a:t>
            </a:r>
            <a:r>
              <a:rPr dirty="0" sz="2000">
                <a:solidFill>
                  <a:srgbClr val="808080"/>
                </a:solidFill>
                <a:latin typeface="Calibri"/>
                <a:cs typeface="Calibri"/>
              </a:rPr>
              <a:t> the </a:t>
            </a:r>
            <a:r>
              <a:rPr dirty="0" sz="2000" spc="-5">
                <a:solidFill>
                  <a:srgbClr val="808080"/>
                </a:solidFill>
                <a:latin typeface="Calibri"/>
                <a:cs typeface="Calibri"/>
              </a:rPr>
              <a:t>pane </a:t>
            </a:r>
            <a:r>
              <a:rPr dirty="0" sz="2000" spc="-440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CC7832"/>
                </a:solidFill>
                <a:latin typeface="Calibri"/>
                <a:cs typeface="Calibri"/>
              </a:rPr>
              <a:t>class</a:t>
            </a:r>
            <a:r>
              <a:rPr dirty="0" sz="2000" spc="-5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CustomPane</a:t>
            </a:r>
            <a:r>
              <a:rPr dirty="0" sz="2000"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CC7832"/>
                </a:solidFill>
                <a:latin typeface="Calibri"/>
                <a:cs typeface="Calibri"/>
              </a:rPr>
              <a:t>extends</a:t>
            </a:r>
            <a:r>
              <a:rPr dirty="0" sz="2000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StackPane</a:t>
            </a:r>
            <a:r>
              <a:rPr dirty="0" sz="2000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{…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dirty="0" sz="2000">
                <a:latin typeface="Calibri"/>
                <a:cs typeface="Calibri"/>
              </a:rPr>
              <a:t>}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46985" y="2133600"/>
            <a:ext cx="3697014" cy="2220191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0">
              <a:lnSpc>
                <a:spcPts val="1630"/>
              </a:lnSpc>
            </a:pPr>
            <a:fld id="{81D60167-4931-47E6-BA6A-407CBD079E47}" type="slidenum">
              <a:rPr dirty="0"/>
              <a:t>48</a:t>
            </a:fld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0">
              <a:lnSpc>
                <a:spcPts val="1630"/>
              </a:lnSpc>
            </a:pPr>
            <a:fld id="{81D60167-4931-47E6-BA6A-407CBD079E47}" type="slidenum">
              <a:rPr dirty="0"/>
              <a:t>48</a:t>
            </a:fld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04293" y="196595"/>
            <a:ext cx="3936365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 b="0">
                <a:latin typeface="Times New Roman"/>
                <a:cs typeface="Times New Roman"/>
              </a:rPr>
              <a:t>ShowBorderPane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8739" y="1086611"/>
            <a:ext cx="5293995" cy="429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69215">
              <a:lnSpc>
                <a:spcPct val="100000"/>
              </a:lnSpc>
              <a:spcBef>
                <a:spcPts val="100"/>
              </a:spcBef>
            </a:pPr>
            <a:r>
              <a:rPr dirty="0" sz="2000" spc="-5">
                <a:solidFill>
                  <a:srgbClr val="CC7832"/>
                </a:solidFill>
                <a:latin typeface="Calibri"/>
                <a:cs typeface="Calibri"/>
              </a:rPr>
              <a:t>public </a:t>
            </a:r>
            <a:r>
              <a:rPr dirty="0" sz="2000" spc="-10">
                <a:solidFill>
                  <a:srgbClr val="CC7832"/>
                </a:solidFill>
                <a:latin typeface="Calibri"/>
                <a:cs typeface="Calibri"/>
              </a:rPr>
              <a:t>void</a:t>
            </a:r>
            <a:r>
              <a:rPr dirty="0" sz="2000" spc="-5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FFC66D"/>
                </a:solidFill>
                <a:latin typeface="Calibri"/>
                <a:cs typeface="Calibri"/>
              </a:rPr>
              <a:t>start</a:t>
            </a:r>
            <a:r>
              <a:rPr dirty="0" sz="2000" spc="-10">
                <a:latin typeface="Calibri"/>
                <a:cs typeface="Calibri"/>
              </a:rPr>
              <a:t>(Stage</a:t>
            </a:r>
            <a:r>
              <a:rPr dirty="0" sz="2000" spc="-5">
                <a:latin typeface="Calibri"/>
                <a:cs typeface="Calibri"/>
              </a:rPr>
              <a:t> primaryStage)</a:t>
            </a:r>
            <a:r>
              <a:rPr dirty="0" sz="2000">
                <a:latin typeface="Calibri"/>
                <a:cs typeface="Calibri"/>
              </a:rPr>
              <a:t> {</a:t>
            </a:r>
            <a:endParaRPr sz="2000">
              <a:latin typeface="Calibri"/>
              <a:cs typeface="Calibri"/>
            </a:endParaRPr>
          </a:p>
          <a:p>
            <a:pPr marL="469900">
              <a:lnSpc>
                <a:spcPct val="100000"/>
              </a:lnSpc>
            </a:pPr>
            <a:r>
              <a:rPr dirty="0" sz="2000">
                <a:solidFill>
                  <a:srgbClr val="808080"/>
                </a:solidFill>
                <a:latin typeface="Calibri"/>
                <a:cs typeface="Calibri"/>
              </a:rPr>
              <a:t>//</a:t>
            </a:r>
            <a:r>
              <a:rPr dirty="0" sz="2000" spc="-10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2000" spc="-15">
                <a:solidFill>
                  <a:srgbClr val="808080"/>
                </a:solidFill>
                <a:latin typeface="Calibri"/>
                <a:cs typeface="Calibri"/>
              </a:rPr>
              <a:t>Create</a:t>
            </a:r>
            <a:r>
              <a:rPr dirty="0" sz="2000" spc="-10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808080"/>
                </a:solidFill>
                <a:latin typeface="Calibri"/>
                <a:cs typeface="Calibri"/>
              </a:rPr>
              <a:t>a</a:t>
            </a:r>
            <a:r>
              <a:rPr dirty="0" sz="2000" spc="-10">
                <a:solidFill>
                  <a:srgbClr val="808080"/>
                </a:solidFill>
                <a:latin typeface="Calibri"/>
                <a:cs typeface="Calibri"/>
              </a:rPr>
              <a:t> border </a:t>
            </a:r>
            <a:r>
              <a:rPr dirty="0" sz="2000" spc="-5">
                <a:solidFill>
                  <a:srgbClr val="808080"/>
                </a:solidFill>
                <a:latin typeface="Calibri"/>
                <a:cs typeface="Calibri"/>
              </a:rPr>
              <a:t>pane</a:t>
            </a:r>
            <a:endParaRPr sz="2000">
              <a:latin typeface="Calibri"/>
              <a:cs typeface="Calibri"/>
            </a:endParaRPr>
          </a:p>
          <a:p>
            <a:pPr marL="469900">
              <a:lnSpc>
                <a:spcPct val="100000"/>
              </a:lnSpc>
            </a:pPr>
            <a:r>
              <a:rPr dirty="0" sz="2000" spc="-10">
                <a:latin typeface="Calibri"/>
                <a:cs typeface="Calibri"/>
              </a:rPr>
              <a:t>BorderPane</a:t>
            </a:r>
            <a:r>
              <a:rPr dirty="0" sz="2000" spc="-5">
                <a:latin typeface="Calibri"/>
                <a:cs typeface="Calibri"/>
              </a:rPr>
              <a:t> pane </a:t>
            </a:r>
            <a:r>
              <a:rPr dirty="0" sz="2000">
                <a:latin typeface="Calibri"/>
                <a:cs typeface="Calibri"/>
              </a:rPr>
              <a:t>= </a:t>
            </a:r>
            <a:r>
              <a:rPr dirty="0" sz="2000" spc="-5">
                <a:solidFill>
                  <a:srgbClr val="CC7832"/>
                </a:solidFill>
                <a:latin typeface="Calibri"/>
                <a:cs typeface="Calibri"/>
              </a:rPr>
              <a:t>new</a:t>
            </a:r>
            <a:r>
              <a:rPr dirty="0" sz="2000" spc="-15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BorderPane()</a:t>
            </a:r>
            <a:r>
              <a:rPr dirty="0" sz="2000" spc="-10">
                <a:solidFill>
                  <a:srgbClr val="CC7832"/>
                </a:solidFill>
                <a:latin typeface="Calibri"/>
                <a:cs typeface="Calibri"/>
              </a:rPr>
              <a:t>;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950">
              <a:latin typeface="Calibri"/>
              <a:cs typeface="Calibri"/>
            </a:endParaRPr>
          </a:p>
          <a:p>
            <a:pPr marL="469900" marR="486409">
              <a:lnSpc>
                <a:spcPct val="100000"/>
              </a:lnSpc>
              <a:spcBef>
                <a:spcPts val="5"/>
              </a:spcBef>
            </a:pPr>
            <a:r>
              <a:rPr dirty="0" sz="2000">
                <a:solidFill>
                  <a:srgbClr val="808080"/>
                </a:solidFill>
                <a:latin typeface="Calibri"/>
                <a:cs typeface="Calibri"/>
              </a:rPr>
              <a:t>// Place </a:t>
            </a:r>
            <a:r>
              <a:rPr dirty="0" sz="2000" spc="-5">
                <a:solidFill>
                  <a:srgbClr val="808080"/>
                </a:solidFill>
                <a:latin typeface="Calibri"/>
                <a:cs typeface="Calibri"/>
              </a:rPr>
              <a:t>nodes </a:t>
            </a:r>
            <a:r>
              <a:rPr dirty="0" sz="2000">
                <a:solidFill>
                  <a:srgbClr val="808080"/>
                </a:solidFill>
                <a:latin typeface="Calibri"/>
                <a:cs typeface="Calibri"/>
              </a:rPr>
              <a:t>in the </a:t>
            </a:r>
            <a:r>
              <a:rPr dirty="0" sz="2000" spc="-5">
                <a:solidFill>
                  <a:srgbClr val="808080"/>
                </a:solidFill>
                <a:latin typeface="Calibri"/>
                <a:cs typeface="Calibri"/>
              </a:rPr>
              <a:t>pane </a:t>
            </a:r>
            <a:r>
              <a:rPr dirty="0" sz="2000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2000" spc="-15">
                <a:latin typeface="Calibri"/>
                <a:cs typeface="Calibri"/>
              </a:rPr>
              <a:t>pane.setTop(</a:t>
            </a:r>
            <a:r>
              <a:rPr dirty="0" sz="2000" spc="-15">
                <a:solidFill>
                  <a:srgbClr val="CC7832"/>
                </a:solidFill>
                <a:latin typeface="Calibri"/>
                <a:cs typeface="Calibri"/>
              </a:rPr>
              <a:t>new </a:t>
            </a:r>
            <a:r>
              <a:rPr dirty="0" sz="2000" spc="-15">
                <a:latin typeface="Calibri"/>
                <a:cs typeface="Calibri"/>
              </a:rPr>
              <a:t>CustomPane(</a:t>
            </a:r>
            <a:r>
              <a:rPr dirty="0" sz="2000" spc="-15">
                <a:solidFill>
                  <a:srgbClr val="6A8759"/>
                </a:solidFill>
                <a:latin typeface="Calibri"/>
                <a:cs typeface="Calibri"/>
              </a:rPr>
              <a:t>"Top"</a:t>
            </a:r>
            <a:r>
              <a:rPr dirty="0" sz="2000" spc="-15">
                <a:latin typeface="Calibri"/>
                <a:cs typeface="Calibri"/>
              </a:rPr>
              <a:t>))</a:t>
            </a:r>
            <a:r>
              <a:rPr dirty="0" sz="2000" spc="-15">
                <a:solidFill>
                  <a:srgbClr val="CC7832"/>
                </a:solidFill>
                <a:latin typeface="Calibri"/>
                <a:cs typeface="Calibri"/>
              </a:rPr>
              <a:t>; </a:t>
            </a:r>
            <a:r>
              <a:rPr dirty="0" sz="2000" spc="-10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pane.setRight(</a:t>
            </a:r>
            <a:r>
              <a:rPr dirty="0" sz="2000" spc="-5">
                <a:solidFill>
                  <a:srgbClr val="CC7832"/>
                </a:solidFill>
                <a:latin typeface="Calibri"/>
                <a:cs typeface="Calibri"/>
              </a:rPr>
              <a:t>new</a:t>
            </a:r>
            <a:r>
              <a:rPr dirty="0" sz="2000" spc="-60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CustomPane(</a:t>
            </a:r>
            <a:r>
              <a:rPr dirty="0" sz="2000" spc="-5">
                <a:solidFill>
                  <a:srgbClr val="6A8759"/>
                </a:solidFill>
                <a:latin typeface="Calibri"/>
                <a:cs typeface="Calibri"/>
              </a:rPr>
              <a:t>"Right"</a:t>
            </a:r>
            <a:r>
              <a:rPr dirty="0" sz="2000" spc="-5">
                <a:latin typeface="Calibri"/>
                <a:cs typeface="Calibri"/>
              </a:rPr>
              <a:t>))</a:t>
            </a:r>
            <a:r>
              <a:rPr dirty="0" sz="2000" spc="-5">
                <a:solidFill>
                  <a:srgbClr val="CC7832"/>
                </a:solidFill>
                <a:latin typeface="Calibri"/>
                <a:cs typeface="Calibri"/>
              </a:rPr>
              <a:t>;</a:t>
            </a:r>
            <a:endParaRPr sz="2000">
              <a:latin typeface="Calibri"/>
              <a:cs typeface="Calibri"/>
            </a:endParaRPr>
          </a:p>
          <a:p>
            <a:pPr marL="469900" marR="5080">
              <a:lnSpc>
                <a:spcPct val="100000"/>
              </a:lnSpc>
            </a:pPr>
            <a:r>
              <a:rPr dirty="0" sz="2000" spc="-5">
                <a:latin typeface="Calibri"/>
                <a:cs typeface="Calibri"/>
              </a:rPr>
              <a:t>pane.setBottom(</a:t>
            </a:r>
            <a:r>
              <a:rPr dirty="0" sz="2000" spc="-5">
                <a:solidFill>
                  <a:srgbClr val="CC7832"/>
                </a:solidFill>
                <a:latin typeface="Calibri"/>
                <a:cs typeface="Calibri"/>
              </a:rPr>
              <a:t>new </a:t>
            </a:r>
            <a:r>
              <a:rPr dirty="0" sz="2000" spc="-10">
                <a:latin typeface="Calibri"/>
                <a:cs typeface="Calibri"/>
              </a:rPr>
              <a:t>CustomPane(</a:t>
            </a:r>
            <a:r>
              <a:rPr dirty="0" sz="2000" spc="-10">
                <a:solidFill>
                  <a:srgbClr val="6A8759"/>
                </a:solidFill>
                <a:latin typeface="Calibri"/>
                <a:cs typeface="Calibri"/>
              </a:rPr>
              <a:t>"Bottom"</a:t>
            </a:r>
            <a:r>
              <a:rPr dirty="0" sz="2000" spc="-10">
                <a:latin typeface="Calibri"/>
                <a:cs typeface="Calibri"/>
              </a:rPr>
              <a:t>))</a:t>
            </a:r>
            <a:r>
              <a:rPr dirty="0" sz="2000" spc="-10">
                <a:solidFill>
                  <a:srgbClr val="CC7832"/>
                </a:solidFill>
                <a:latin typeface="Calibri"/>
                <a:cs typeface="Calibri"/>
              </a:rPr>
              <a:t>; </a:t>
            </a:r>
            <a:r>
              <a:rPr dirty="0" sz="2000" spc="-440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pane.setLeft(</a:t>
            </a:r>
            <a:r>
              <a:rPr dirty="0" sz="2000" spc="-5">
                <a:solidFill>
                  <a:srgbClr val="CC7832"/>
                </a:solidFill>
                <a:latin typeface="Calibri"/>
                <a:cs typeface="Calibri"/>
              </a:rPr>
              <a:t>new </a:t>
            </a:r>
            <a:r>
              <a:rPr dirty="0" sz="2000" spc="-5">
                <a:latin typeface="Calibri"/>
                <a:cs typeface="Calibri"/>
              </a:rPr>
              <a:t>CustomPane(</a:t>
            </a:r>
            <a:r>
              <a:rPr dirty="0" sz="2000" spc="-5">
                <a:solidFill>
                  <a:srgbClr val="6A8759"/>
                </a:solidFill>
                <a:latin typeface="Calibri"/>
                <a:cs typeface="Calibri"/>
              </a:rPr>
              <a:t>"Left"</a:t>
            </a:r>
            <a:r>
              <a:rPr dirty="0" sz="2000" spc="-5">
                <a:latin typeface="Calibri"/>
                <a:cs typeface="Calibri"/>
              </a:rPr>
              <a:t>))</a:t>
            </a:r>
            <a:r>
              <a:rPr dirty="0" sz="2000" spc="-5">
                <a:solidFill>
                  <a:srgbClr val="CC7832"/>
                </a:solidFill>
                <a:latin typeface="Calibri"/>
                <a:cs typeface="Calibri"/>
              </a:rPr>
              <a:t>; </a:t>
            </a:r>
            <a:r>
              <a:rPr dirty="0" sz="2000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pane.setCenter(</a:t>
            </a:r>
            <a:r>
              <a:rPr dirty="0" sz="2000" spc="-5">
                <a:solidFill>
                  <a:srgbClr val="CC7832"/>
                </a:solidFill>
                <a:latin typeface="Calibri"/>
                <a:cs typeface="Calibri"/>
              </a:rPr>
              <a:t>new</a:t>
            </a:r>
            <a:r>
              <a:rPr dirty="0" sz="2000" spc="-10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CustomPane(</a:t>
            </a:r>
            <a:r>
              <a:rPr dirty="0" sz="2000" spc="-10">
                <a:solidFill>
                  <a:srgbClr val="6A8759"/>
                </a:solidFill>
                <a:latin typeface="Calibri"/>
                <a:cs typeface="Calibri"/>
              </a:rPr>
              <a:t>"Center"</a:t>
            </a:r>
            <a:r>
              <a:rPr dirty="0" sz="2000" spc="-10">
                <a:latin typeface="Calibri"/>
                <a:cs typeface="Calibri"/>
              </a:rPr>
              <a:t>))</a:t>
            </a:r>
            <a:r>
              <a:rPr dirty="0" sz="2000" spc="-10">
                <a:solidFill>
                  <a:srgbClr val="CC7832"/>
                </a:solidFill>
                <a:latin typeface="Calibri"/>
                <a:cs typeface="Calibri"/>
              </a:rPr>
              <a:t>;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950">
              <a:latin typeface="Calibri"/>
              <a:cs typeface="Calibri"/>
            </a:endParaRPr>
          </a:p>
          <a:p>
            <a:pPr marL="469900">
              <a:lnSpc>
                <a:spcPct val="100000"/>
              </a:lnSpc>
              <a:spcBef>
                <a:spcPts val="5"/>
              </a:spcBef>
            </a:pPr>
            <a:r>
              <a:rPr dirty="0" sz="2000">
                <a:solidFill>
                  <a:srgbClr val="808080"/>
                </a:solidFill>
                <a:latin typeface="Calibri"/>
                <a:cs typeface="Calibri"/>
              </a:rPr>
              <a:t>//</a:t>
            </a:r>
            <a:r>
              <a:rPr dirty="0" sz="2000" spc="-5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2000" spc="-15">
                <a:solidFill>
                  <a:srgbClr val="808080"/>
                </a:solidFill>
                <a:latin typeface="Calibri"/>
                <a:cs typeface="Calibri"/>
              </a:rPr>
              <a:t>Create</a:t>
            </a:r>
            <a:r>
              <a:rPr dirty="0" sz="2000" spc="-5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808080"/>
                </a:solidFill>
                <a:latin typeface="Calibri"/>
                <a:cs typeface="Calibri"/>
              </a:rPr>
              <a:t>a scene</a:t>
            </a:r>
            <a:r>
              <a:rPr dirty="0" sz="2000" spc="-5">
                <a:solidFill>
                  <a:srgbClr val="808080"/>
                </a:solidFill>
                <a:latin typeface="Calibri"/>
                <a:cs typeface="Calibri"/>
              </a:rPr>
              <a:t> and</a:t>
            </a:r>
            <a:r>
              <a:rPr dirty="0" sz="2000" spc="-10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808080"/>
                </a:solidFill>
                <a:latin typeface="Calibri"/>
                <a:cs typeface="Calibri"/>
              </a:rPr>
              <a:t>place </a:t>
            </a:r>
            <a:r>
              <a:rPr dirty="0" sz="2000">
                <a:solidFill>
                  <a:srgbClr val="808080"/>
                </a:solidFill>
                <a:latin typeface="Calibri"/>
                <a:cs typeface="Calibri"/>
              </a:rPr>
              <a:t>it in</a:t>
            </a:r>
            <a:r>
              <a:rPr dirty="0" sz="2000" spc="-10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808080"/>
                </a:solidFill>
                <a:latin typeface="Calibri"/>
                <a:cs typeface="Calibri"/>
              </a:rPr>
              <a:t>the</a:t>
            </a:r>
            <a:r>
              <a:rPr dirty="0" sz="2000" spc="-5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2000" spc="-15">
                <a:solidFill>
                  <a:srgbClr val="808080"/>
                </a:solidFill>
                <a:latin typeface="Calibri"/>
                <a:cs typeface="Calibri"/>
              </a:rPr>
              <a:t>stage</a:t>
            </a:r>
            <a:endParaRPr sz="2000">
              <a:latin typeface="Calibri"/>
              <a:cs typeface="Calibri"/>
            </a:endParaRPr>
          </a:p>
          <a:p>
            <a:pPr marL="241300">
              <a:lnSpc>
                <a:spcPct val="100000"/>
              </a:lnSpc>
            </a:pPr>
            <a:r>
              <a:rPr dirty="0" sz="2000">
                <a:latin typeface="Calibri"/>
                <a:cs typeface="Calibri"/>
              </a:rPr>
              <a:t>}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dirty="0" sz="2000">
                <a:latin typeface="Calibri"/>
                <a:cs typeface="Calibri"/>
              </a:rPr>
              <a:t>}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04293" y="196595"/>
            <a:ext cx="3936365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 b="0">
                <a:latin typeface="Times New Roman"/>
                <a:cs typeface="Times New Roman"/>
              </a:rPr>
              <a:t>ShowBorderPane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31140" y="1086611"/>
            <a:ext cx="6668134" cy="4597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69850">
              <a:lnSpc>
                <a:spcPct val="100000"/>
              </a:lnSpc>
              <a:spcBef>
                <a:spcPts val="100"/>
              </a:spcBef>
            </a:pPr>
            <a:r>
              <a:rPr dirty="0" sz="2000" spc="-5">
                <a:solidFill>
                  <a:srgbClr val="CC7832"/>
                </a:solidFill>
                <a:latin typeface="Calibri"/>
                <a:cs typeface="Calibri"/>
              </a:rPr>
              <a:t>public </a:t>
            </a:r>
            <a:r>
              <a:rPr dirty="0" sz="2000" spc="-10">
                <a:solidFill>
                  <a:srgbClr val="CC7832"/>
                </a:solidFill>
                <a:latin typeface="Calibri"/>
                <a:cs typeface="Calibri"/>
              </a:rPr>
              <a:t>void</a:t>
            </a:r>
            <a:r>
              <a:rPr dirty="0" sz="2000" spc="-5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FFC66D"/>
                </a:solidFill>
                <a:latin typeface="Calibri"/>
                <a:cs typeface="Calibri"/>
              </a:rPr>
              <a:t>start</a:t>
            </a:r>
            <a:r>
              <a:rPr dirty="0" sz="2000" spc="-10">
                <a:latin typeface="Calibri"/>
                <a:cs typeface="Calibri"/>
              </a:rPr>
              <a:t>(Stage</a:t>
            </a:r>
            <a:r>
              <a:rPr dirty="0" sz="2000" spc="-5">
                <a:latin typeface="Calibri"/>
                <a:cs typeface="Calibri"/>
              </a:rPr>
              <a:t> primaryStage)</a:t>
            </a:r>
            <a:r>
              <a:rPr dirty="0" sz="2000">
                <a:latin typeface="Calibri"/>
                <a:cs typeface="Calibri"/>
              </a:rPr>
              <a:t> {</a:t>
            </a:r>
            <a:endParaRPr sz="2000">
              <a:latin typeface="Calibri"/>
              <a:cs typeface="Calibri"/>
            </a:endParaRPr>
          </a:p>
          <a:p>
            <a:pPr marL="469900">
              <a:lnSpc>
                <a:spcPct val="100000"/>
              </a:lnSpc>
            </a:pPr>
            <a:r>
              <a:rPr dirty="0" sz="2000">
                <a:solidFill>
                  <a:srgbClr val="808080"/>
                </a:solidFill>
                <a:latin typeface="Calibri"/>
                <a:cs typeface="Calibri"/>
              </a:rPr>
              <a:t>//</a:t>
            </a:r>
            <a:r>
              <a:rPr dirty="0" sz="2000" spc="-10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2000" spc="-15">
                <a:solidFill>
                  <a:srgbClr val="808080"/>
                </a:solidFill>
                <a:latin typeface="Calibri"/>
                <a:cs typeface="Calibri"/>
              </a:rPr>
              <a:t>Create</a:t>
            </a:r>
            <a:r>
              <a:rPr dirty="0" sz="2000" spc="-10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808080"/>
                </a:solidFill>
                <a:latin typeface="Calibri"/>
                <a:cs typeface="Calibri"/>
              </a:rPr>
              <a:t>a</a:t>
            </a:r>
            <a:r>
              <a:rPr dirty="0" sz="2000" spc="-10">
                <a:solidFill>
                  <a:srgbClr val="808080"/>
                </a:solidFill>
                <a:latin typeface="Calibri"/>
                <a:cs typeface="Calibri"/>
              </a:rPr>
              <a:t> border </a:t>
            </a:r>
            <a:r>
              <a:rPr dirty="0" sz="2000" spc="-5">
                <a:solidFill>
                  <a:srgbClr val="808080"/>
                </a:solidFill>
                <a:latin typeface="Calibri"/>
                <a:cs typeface="Calibri"/>
              </a:rPr>
              <a:t>pane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950">
              <a:latin typeface="Calibri"/>
              <a:cs typeface="Calibri"/>
            </a:endParaRPr>
          </a:p>
          <a:p>
            <a:pPr marL="469900">
              <a:lnSpc>
                <a:spcPct val="100000"/>
              </a:lnSpc>
              <a:spcBef>
                <a:spcPts val="5"/>
              </a:spcBef>
            </a:pPr>
            <a:r>
              <a:rPr dirty="0" sz="2000">
                <a:solidFill>
                  <a:srgbClr val="808080"/>
                </a:solidFill>
                <a:latin typeface="Calibri"/>
                <a:cs typeface="Calibri"/>
              </a:rPr>
              <a:t>//</a:t>
            </a:r>
            <a:r>
              <a:rPr dirty="0" sz="2000" spc="-5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2000" spc="-15">
                <a:solidFill>
                  <a:srgbClr val="808080"/>
                </a:solidFill>
                <a:latin typeface="Calibri"/>
                <a:cs typeface="Calibri"/>
              </a:rPr>
              <a:t>Create</a:t>
            </a:r>
            <a:r>
              <a:rPr dirty="0" sz="2000" spc="-5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808080"/>
                </a:solidFill>
                <a:latin typeface="Calibri"/>
                <a:cs typeface="Calibri"/>
              </a:rPr>
              <a:t>a scene</a:t>
            </a:r>
            <a:r>
              <a:rPr dirty="0" sz="2000" spc="-5">
                <a:solidFill>
                  <a:srgbClr val="808080"/>
                </a:solidFill>
                <a:latin typeface="Calibri"/>
                <a:cs typeface="Calibri"/>
              </a:rPr>
              <a:t> and</a:t>
            </a:r>
            <a:r>
              <a:rPr dirty="0" sz="2000" spc="-10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808080"/>
                </a:solidFill>
                <a:latin typeface="Calibri"/>
                <a:cs typeface="Calibri"/>
              </a:rPr>
              <a:t>place </a:t>
            </a:r>
            <a:r>
              <a:rPr dirty="0" sz="2000">
                <a:solidFill>
                  <a:srgbClr val="808080"/>
                </a:solidFill>
                <a:latin typeface="Calibri"/>
                <a:cs typeface="Calibri"/>
              </a:rPr>
              <a:t>it in</a:t>
            </a:r>
            <a:r>
              <a:rPr dirty="0" sz="2000" spc="-10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808080"/>
                </a:solidFill>
                <a:latin typeface="Calibri"/>
                <a:cs typeface="Calibri"/>
              </a:rPr>
              <a:t>the</a:t>
            </a:r>
            <a:r>
              <a:rPr dirty="0" sz="2000" spc="-5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2000" spc="-15">
                <a:solidFill>
                  <a:srgbClr val="808080"/>
                </a:solidFill>
                <a:latin typeface="Calibri"/>
                <a:cs typeface="Calibri"/>
              </a:rPr>
              <a:t>stage</a:t>
            </a:r>
            <a:endParaRPr sz="2000">
              <a:latin typeface="Calibri"/>
              <a:cs typeface="Calibri"/>
            </a:endParaRPr>
          </a:p>
          <a:p>
            <a:pPr marL="241300">
              <a:lnSpc>
                <a:spcPct val="100000"/>
              </a:lnSpc>
            </a:pPr>
            <a:r>
              <a:rPr dirty="0" sz="2000">
                <a:latin typeface="Calibri"/>
                <a:cs typeface="Calibri"/>
              </a:rPr>
              <a:t>}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dirty="0" sz="2000">
                <a:latin typeface="Calibri"/>
                <a:cs typeface="Calibri"/>
              </a:rPr>
              <a:t>}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95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  <a:spcBef>
                <a:spcPts val="5"/>
              </a:spcBef>
            </a:pPr>
            <a:r>
              <a:rPr dirty="0" sz="2000">
                <a:solidFill>
                  <a:srgbClr val="808080"/>
                </a:solidFill>
                <a:latin typeface="Calibri"/>
                <a:cs typeface="Calibri"/>
              </a:rPr>
              <a:t>//</a:t>
            </a:r>
            <a:r>
              <a:rPr dirty="0" sz="2000" spc="-5">
                <a:solidFill>
                  <a:srgbClr val="808080"/>
                </a:solidFill>
                <a:latin typeface="Calibri"/>
                <a:cs typeface="Calibri"/>
              </a:rPr>
              <a:t> Define</a:t>
            </a:r>
            <a:r>
              <a:rPr dirty="0" sz="2000">
                <a:solidFill>
                  <a:srgbClr val="808080"/>
                </a:solidFill>
                <a:latin typeface="Calibri"/>
                <a:cs typeface="Calibri"/>
              </a:rPr>
              <a:t> a </a:t>
            </a:r>
            <a:r>
              <a:rPr dirty="0" sz="2000" spc="-10">
                <a:solidFill>
                  <a:srgbClr val="808080"/>
                </a:solidFill>
                <a:latin typeface="Calibri"/>
                <a:cs typeface="Calibri"/>
              </a:rPr>
              <a:t>custom</a:t>
            </a:r>
            <a:r>
              <a:rPr dirty="0" sz="2000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808080"/>
                </a:solidFill>
                <a:latin typeface="Calibri"/>
                <a:cs typeface="Calibri"/>
              </a:rPr>
              <a:t>pane</a:t>
            </a:r>
            <a:r>
              <a:rPr dirty="0" sz="2000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808080"/>
                </a:solidFill>
                <a:latin typeface="Calibri"/>
                <a:cs typeface="Calibri"/>
              </a:rPr>
              <a:t>to </a:t>
            </a:r>
            <a:r>
              <a:rPr dirty="0" sz="2000" spc="-5">
                <a:solidFill>
                  <a:srgbClr val="808080"/>
                </a:solidFill>
                <a:latin typeface="Calibri"/>
                <a:cs typeface="Calibri"/>
              </a:rPr>
              <a:t>hold </a:t>
            </a:r>
            <a:r>
              <a:rPr dirty="0" sz="2000">
                <a:solidFill>
                  <a:srgbClr val="808080"/>
                </a:solidFill>
                <a:latin typeface="Calibri"/>
                <a:cs typeface="Calibri"/>
              </a:rPr>
              <a:t>a</a:t>
            </a:r>
            <a:r>
              <a:rPr dirty="0" sz="2000" spc="-5">
                <a:solidFill>
                  <a:srgbClr val="808080"/>
                </a:solidFill>
                <a:latin typeface="Calibri"/>
                <a:cs typeface="Calibri"/>
              </a:rPr>
              <a:t> label</a:t>
            </a:r>
            <a:r>
              <a:rPr dirty="0" sz="2000">
                <a:solidFill>
                  <a:srgbClr val="808080"/>
                </a:solidFill>
                <a:latin typeface="Calibri"/>
                <a:cs typeface="Calibri"/>
              </a:rPr>
              <a:t> in</a:t>
            </a:r>
            <a:r>
              <a:rPr dirty="0" sz="2000" spc="-5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808080"/>
                </a:solidFill>
                <a:latin typeface="Calibri"/>
                <a:cs typeface="Calibri"/>
              </a:rPr>
              <a:t>the </a:t>
            </a:r>
            <a:r>
              <a:rPr dirty="0" sz="2000" spc="-10">
                <a:solidFill>
                  <a:srgbClr val="808080"/>
                </a:solidFill>
                <a:latin typeface="Calibri"/>
                <a:cs typeface="Calibri"/>
              </a:rPr>
              <a:t>center</a:t>
            </a:r>
            <a:r>
              <a:rPr dirty="0" sz="2000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808080"/>
                </a:solidFill>
                <a:latin typeface="Calibri"/>
                <a:cs typeface="Calibri"/>
              </a:rPr>
              <a:t>of</a:t>
            </a:r>
            <a:r>
              <a:rPr dirty="0" sz="2000">
                <a:solidFill>
                  <a:srgbClr val="808080"/>
                </a:solidFill>
                <a:latin typeface="Calibri"/>
                <a:cs typeface="Calibri"/>
              </a:rPr>
              <a:t> the </a:t>
            </a:r>
            <a:r>
              <a:rPr dirty="0" sz="2000" spc="-5">
                <a:solidFill>
                  <a:srgbClr val="808080"/>
                </a:solidFill>
                <a:latin typeface="Calibri"/>
                <a:cs typeface="Calibri"/>
              </a:rPr>
              <a:t>pane </a:t>
            </a:r>
            <a:r>
              <a:rPr dirty="0" sz="2000" spc="-440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CC7832"/>
                </a:solidFill>
                <a:latin typeface="Calibri"/>
                <a:cs typeface="Calibri"/>
              </a:rPr>
              <a:t>class</a:t>
            </a:r>
            <a:r>
              <a:rPr dirty="0" sz="2000" spc="-5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CustomPane</a:t>
            </a:r>
            <a:r>
              <a:rPr dirty="0" sz="2000"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CC7832"/>
                </a:solidFill>
                <a:latin typeface="Calibri"/>
                <a:cs typeface="Calibri"/>
              </a:rPr>
              <a:t>extends</a:t>
            </a:r>
            <a:r>
              <a:rPr dirty="0" sz="2000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StackPane</a:t>
            </a:r>
            <a:r>
              <a:rPr dirty="0" sz="2000">
                <a:latin typeface="Calibri"/>
                <a:cs typeface="Calibri"/>
              </a:rPr>
              <a:t> {</a:t>
            </a:r>
            <a:endParaRPr sz="2000">
              <a:latin typeface="Calibri"/>
              <a:cs typeface="Calibri"/>
            </a:endParaRPr>
          </a:p>
          <a:p>
            <a:pPr marL="469900" marR="2548255" indent="-228600">
              <a:lnSpc>
                <a:spcPct val="100000"/>
              </a:lnSpc>
              <a:tabLst>
                <a:tab pos="3559810" algn="l"/>
              </a:tabLst>
            </a:pPr>
            <a:r>
              <a:rPr dirty="0" sz="2000" spc="-5">
                <a:solidFill>
                  <a:srgbClr val="CC7832"/>
                </a:solidFill>
                <a:latin typeface="Calibri"/>
                <a:cs typeface="Calibri"/>
              </a:rPr>
              <a:t>public </a:t>
            </a:r>
            <a:r>
              <a:rPr dirty="0" sz="2000" spc="-5">
                <a:solidFill>
                  <a:srgbClr val="FFC66D"/>
                </a:solidFill>
                <a:latin typeface="Calibri"/>
                <a:cs typeface="Calibri"/>
              </a:rPr>
              <a:t>CustomPane</a:t>
            </a:r>
            <a:r>
              <a:rPr dirty="0" sz="2000" spc="-5">
                <a:latin typeface="Calibri"/>
                <a:cs typeface="Calibri"/>
              </a:rPr>
              <a:t>(String </a:t>
            </a:r>
            <a:r>
              <a:rPr dirty="0" sz="2000">
                <a:latin typeface="Calibri"/>
                <a:cs typeface="Calibri"/>
              </a:rPr>
              <a:t>title) { </a:t>
            </a:r>
            <a:r>
              <a:rPr dirty="0" sz="2000" spc="5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getChildren().add(</a:t>
            </a:r>
            <a:r>
              <a:rPr dirty="0" sz="2000" spc="-5">
                <a:solidFill>
                  <a:srgbClr val="CC7832"/>
                </a:solidFill>
                <a:latin typeface="Calibri"/>
                <a:cs typeface="Calibri"/>
              </a:rPr>
              <a:t>new </a:t>
            </a:r>
            <a:r>
              <a:rPr dirty="0" sz="2000">
                <a:latin typeface="Calibri"/>
                <a:cs typeface="Calibri"/>
              </a:rPr>
              <a:t>Label(title))</a:t>
            </a:r>
            <a:r>
              <a:rPr dirty="0" sz="2000">
                <a:solidFill>
                  <a:srgbClr val="CC7832"/>
                </a:solidFill>
                <a:latin typeface="Calibri"/>
                <a:cs typeface="Calibri"/>
              </a:rPr>
              <a:t>; </a:t>
            </a:r>
            <a:r>
              <a:rPr dirty="0" sz="2000" spc="-440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setStyle(</a:t>
            </a:r>
            <a:r>
              <a:rPr dirty="0" sz="2000">
                <a:solidFill>
                  <a:srgbClr val="6A8759"/>
                </a:solidFill>
                <a:latin typeface="Calibri"/>
                <a:cs typeface="Calibri"/>
              </a:rPr>
              <a:t>"	"</a:t>
            </a:r>
            <a:r>
              <a:rPr dirty="0" sz="2000">
                <a:latin typeface="Calibri"/>
                <a:cs typeface="Calibri"/>
              </a:rPr>
              <a:t>)</a:t>
            </a:r>
            <a:r>
              <a:rPr dirty="0" sz="2000">
                <a:solidFill>
                  <a:srgbClr val="CC7832"/>
                </a:solidFill>
                <a:latin typeface="Calibri"/>
                <a:cs typeface="Calibri"/>
              </a:rPr>
              <a:t>;</a:t>
            </a:r>
            <a:endParaRPr sz="2000">
              <a:latin typeface="Calibri"/>
              <a:cs typeface="Calibri"/>
            </a:endParaRPr>
          </a:p>
          <a:p>
            <a:pPr marL="469900">
              <a:lnSpc>
                <a:spcPct val="100000"/>
              </a:lnSpc>
            </a:pPr>
            <a:r>
              <a:rPr dirty="0" sz="2000" spc="-5">
                <a:latin typeface="Calibri"/>
                <a:cs typeface="Calibri"/>
              </a:rPr>
              <a:t>setPadding(</a:t>
            </a:r>
            <a:r>
              <a:rPr dirty="0" sz="2000" spc="-5">
                <a:solidFill>
                  <a:srgbClr val="CC7832"/>
                </a:solidFill>
                <a:latin typeface="Calibri"/>
                <a:cs typeface="Calibri"/>
              </a:rPr>
              <a:t>new</a:t>
            </a:r>
            <a:r>
              <a:rPr dirty="0" sz="2000" spc="-20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Insets(</a:t>
            </a:r>
            <a:r>
              <a:rPr dirty="0" sz="2000" spc="-5">
                <a:solidFill>
                  <a:srgbClr val="6897BB"/>
                </a:solidFill>
                <a:latin typeface="Calibri"/>
                <a:cs typeface="Calibri"/>
              </a:rPr>
              <a:t>11.5</a:t>
            </a:r>
            <a:r>
              <a:rPr dirty="0" sz="2000" spc="-5">
                <a:solidFill>
                  <a:srgbClr val="CC7832"/>
                </a:solidFill>
                <a:latin typeface="Calibri"/>
                <a:cs typeface="Calibri"/>
              </a:rPr>
              <a:t>,</a:t>
            </a:r>
            <a:r>
              <a:rPr dirty="0" sz="2000" spc="-10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6897BB"/>
                </a:solidFill>
                <a:latin typeface="Calibri"/>
                <a:cs typeface="Calibri"/>
              </a:rPr>
              <a:t>12.5</a:t>
            </a:r>
            <a:r>
              <a:rPr dirty="0" sz="2000" spc="-5">
                <a:solidFill>
                  <a:srgbClr val="CC7832"/>
                </a:solidFill>
                <a:latin typeface="Calibri"/>
                <a:cs typeface="Calibri"/>
              </a:rPr>
              <a:t>,</a:t>
            </a:r>
            <a:r>
              <a:rPr dirty="0" sz="2000" spc="-10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6897BB"/>
                </a:solidFill>
                <a:latin typeface="Calibri"/>
                <a:cs typeface="Calibri"/>
              </a:rPr>
              <a:t>13.5</a:t>
            </a:r>
            <a:r>
              <a:rPr dirty="0" sz="2000" spc="-5">
                <a:solidFill>
                  <a:srgbClr val="CC7832"/>
                </a:solidFill>
                <a:latin typeface="Calibri"/>
                <a:cs typeface="Calibri"/>
              </a:rPr>
              <a:t>,</a:t>
            </a:r>
            <a:r>
              <a:rPr dirty="0" sz="2000" spc="-10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6897BB"/>
                </a:solidFill>
                <a:latin typeface="Calibri"/>
                <a:cs typeface="Calibri"/>
              </a:rPr>
              <a:t>14.5</a:t>
            </a:r>
            <a:r>
              <a:rPr dirty="0" sz="2000" spc="-5">
                <a:latin typeface="Calibri"/>
                <a:cs typeface="Calibri"/>
              </a:rPr>
              <a:t>))</a:t>
            </a:r>
            <a:r>
              <a:rPr dirty="0" sz="2000" spc="-5">
                <a:solidFill>
                  <a:srgbClr val="CC7832"/>
                </a:solidFill>
                <a:latin typeface="Calibri"/>
                <a:cs typeface="Calibri"/>
              </a:rPr>
              <a:t>;</a:t>
            </a:r>
            <a:endParaRPr sz="2000">
              <a:latin typeface="Calibri"/>
              <a:cs typeface="Calibri"/>
            </a:endParaRPr>
          </a:p>
          <a:p>
            <a:pPr marL="241300">
              <a:lnSpc>
                <a:spcPct val="100000"/>
              </a:lnSpc>
            </a:pPr>
            <a:r>
              <a:rPr dirty="0" sz="2000">
                <a:latin typeface="Calibri"/>
                <a:cs typeface="Calibri"/>
              </a:rPr>
              <a:t>}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dirty="0" sz="2000">
                <a:latin typeface="Calibri"/>
                <a:cs typeface="Calibri"/>
              </a:rPr>
              <a:t>}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10200" y="914400"/>
            <a:ext cx="3697014" cy="2220191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0">
              <a:lnSpc>
                <a:spcPts val="1630"/>
              </a:lnSpc>
            </a:pPr>
            <a:fld id="{81D60167-4931-47E6-BA6A-407CBD079E47}" type="slidenum">
              <a:rPr dirty="0"/>
              <a:t>48</a:t>
            </a:fld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04293" y="196595"/>
            <a:ext cx="3936365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 b="0">
                <a:latin typeface="Times New Roman"/>
                <a:cs typeface="Times New Roman"/>
              </a:rPr>
              <a:t>ShowBorderPane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10200" y="914400"/>
            <a:ext cx="3697014" cy="2220191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35940" y="2599435"/>
            <a:ext cx="6407150" cy="22199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85750" marR="1537335" indent="-273050">
              <a:lnSpc>
                <a:spcPct val="100000"/>
              </a:lnSpc>
              <a:spcBef>
                <a:spcPts val="100"/>
              </a:spcBef>
            </a:pPr>
            <a:r>
              <a:rPr dirty="0" sz="2400" spc="-5" b="1">
                <a:solidFill>
                  <a:srgbClr val="CC7832"/>
                </a:solidFill>
                <a:latin typeface="Calibri"/>
                <a:cs typeface="Calibri"/>
              </a:rPr>
              <a:t>class </a:t>
            </a:r>
            <a:r>
              <a:rPr dirty="0" sz="2400" spc="-15" b="1">
                <a:latin typeface="Calibri"/>
                <a:cs typeface="Calibri"/>
              </a:rPr>
              <a:t>CustomPane </a:t>
            </a:r>
            <a:r>
              <a:rPr dirty="0" sz="2400" spc="-10" b="1">
                <a:solidFill>
                  <a:srgbClr val="CC7832"/>
                </a:solidFill>
                <a:latin typeface="Calibri"/>
                <a:cs typeface="Calibri"/>
              </a:rPr>
              <a:t>extends </a:t>
            </a:r>
            <a:r>
              <a:rPr dirty="0" sz="2400" spc="-10" b="1">
                <a:latin typeface="Calibri"/>
                <a:cs typeface="Calibri"/>
              </a:rPr>
              <a:t>StackPane </a:t>
            </a:r>
            <a:r>
              <a:rPr dirty="0" sz="2400" b="1">
                <a:latin typeface="Calibri"/>
                <a:cs typeface="Calibri"/>
              </a:rPr>
              <a:t>{ </a:t>
            </a:r>
            <a:r>
              <a:rPr dirty="0" sz="2400" spc="-530" b="1">
                <a:latin typeface="Calibri"/>
                <a:cs typeface="Calibri"/>
              </a:rPr>
              <a:t> </a:t>
            </a:r>
            <a:r>
              <a:rPr dirty="0" sz="2400" spc="-5" b="1">
                <a:solidFill>
                  <a:srgbClr val="CC7832"/>
                </a:solidFill>
                <a:latin typeface="Calibri"/>
                <a:cs typeface="Calibri"/>
              </a:rPr>
              <a:t>public</a:t>
            </a:r>
            <a:r>
              <a:rPr dirty="0" sz="2400" spc="-15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400" spc="-10" b="1">
                <a:solidFill>
                  <a:srgbClr val="FFC66D"/>
                </a:solidFill>
                <a:latin typeface="Calibri"/>
                <a:cs typeface="Calibri"/>
              </a:rPr>
              <a:t>CustomPane</a:t>
            </a:r>
            <a:r>
              <a:rPr dirty="0" sz="2400" spc="-10" b="1">
                <a:latin typeface="Calibri"/>
                <a:cs typeface="Calibri"/>
              </a:rPr>
              <a:t>(String</a:t>
            </a:r>
            <a:r>
              <a:rPr dirty="0" sz="2400" spc="-15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title)</a:t>
            </a:r>
            <a:r>
              <a:rPr dirty="0" sz="2400" spc="-10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{</a:t>
            </a:r>
            <a:endParaRPr sz="2400">
              <a:latin typeface="Calibri"/>
              <a:cs typeface="Calibri"/>
            </a:endParaRPr>
          </a:p>
          <a:p>
            <a:pPr marL="558800" marR="1367155">
              <a:lnSpc>
                <a:spcPct val="100800"/>
              </a:lnSpc>
            </a:pPr>
            <a:r>
              <a:rPr dirty="0" sz="2400" spc="-10" b="1">
                <a:latin typeface="Calibri"/>
                <a:cs typeface="Calibri"/>
              </a:rPr>
              <a:t>getChildren().add(</a:t>
            </a:r>
            <a:r>
              <a:rPr dirty="0" sz="2400" spc="-10" b="1">
                <a:solidFill>
                  <a:srgbClr val="CC7832"/>
                </a:solidFill>
                <a:latin typeface="Calibri"/>
                <a:cs typeface="Calibri"/>
              </a:rPr>
              <a:t>new</a:t>
            </a:r>
            <a:r>
              <a:rPr dirty="0" sz="2400" spc="25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400" spc="-5" b="1">
                <a:latin typeface="Calibri"/>
                <a:cs typeface="Calibri"/>
              </a:rPr>
              <a:t>Label(title))</a:t>
            </a:r>
            <a:r>
              <a:rPr dirty="0" sz="2400" spc="-5" b="1">
                <a:solidFill>
                  <a:srgbClr val="CC7832"/>
                </a:solidFill>
                <a:latin typeface="Calibri"/>
                <a:cs typeface="Calibri"/>
              </a:rPr>
              <a:t>; </a:t>
            </a:r>
            <a:r>
              <a:rPr dirty="0" sz="2400" spc="-530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400" spc="-10" b="1">
                <a:latin typeface="Calibri"/>
                <a:cs typeface="Calibri"/>
              </a:rPr>
              <a:t>setStyle(</a:t>
            </a:r>
            <a:r>
              <a:rPr dirty="0" sz="2400" spc="-10" b="1">
                <a:solidFill>
                  <a:srgbClr val="6A8759"/>
                </a:solidFill>
                <a:latin typeface="Calibri"/>
                <a:cs typeface="Calibri"/>
              </a:rPr>
              <a:t>"-fx-border-color:</a:t>
            </a:r>
            <a:r>
              <a:rPr dirty="0" sz="2400" spc="-15" b="1">
                <a:solidFill>
                  <a:srgbClr val="6A8759"/>
                </a:solidFill>
                <a:latin typeface="Calibri"/>
                <a:cs typeface="Calibri"/>
              </a:rPr>
              <a:t> </a:t>
            </a:r>
            <a:r>
              <a:rPr dirty="0" sz="2400" spc="-10" b="1">
                <a:solidFill>
                  <a:srgbClr val="6A8759"/>
                </a:solidFill>
                <a:latin typeface="Calibri"/>
                <a:cs typeface="Calibri"/>
              </a:rPr>
              <a:t>red"</a:t>
            </a:r>
            <a:r>
              <a:rPr dirty="0" sz="2400" spc="-10" b="1">
                <a:latin typeface="Calibri"/>
                <a:cs typeface="Calibri"/>
              </a:rPr>
              <a:t>)</a:t>
            </a:r>
            <a:r>
              <a:rPr dirty="0" sz="2400" spc="-10" b="1">
                <a:solidFill>
                  <a:srgbClr val="CC7832"/>
                </a:solidFill>
                <a:latin typeface="Calibri"/>
                <a:cs typeface="Calibri"/>
              </a:rPr>
              <a:t>;</a:t>
            </a:r>
            <a:endParaRPr sz="2400">
              <a:latin typeface="Calibri"/>
              <a:cs typeface="Calibri"/>
            </a:endParaRPr>
          </a:p>
          <a:p>
            <a:pPr marL="558800">
              <a:lnSpc>
                <a:spcPts val="2845"/>
              </a:lnSpc>
              <a:spcBef>
                <a:spcPts val="25"/>
              </a:spcBef>
            </a:pPr>
            <a:r>
              <a:rPr dirty="0" sz="2400" spc="-10" b="1">
                <a:latin typeface="Calibri"/>
                <a:cs typeface="Calibri"/>
              </a:rPr>
              <a:t>setPadding(</a:t>
            </a:r>
            <a:r>
              <a:rPr dirty="0" sz="2400" spc="-10" b="1">
                <a:solidFill>
                  <a:srgbClr val="CC7832"/>
                </a:solidFill>
                <a:latin typeface="Calibri"/>
                <a:cs typeface="Calibri"/>
              </a:rPr>
              <a:t>new</a:t>
            </a:r>
            <a:r>
              <a:rPr dirty="0" sz="2400" spc="-15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400" spc="-5" b="1">
                <a:latin typeface="Calibri"/>
                <a:cs typeface="Calibri"/>
              </a:rPr>
              <a:t>Insets(</a:t>
            </a:r>
            <a:r>
              <a:rPr dirty="0" sz="2400" spc="-5" b="1">
                <a:solidFill>
                  <a:srgbClr val="6897BB"/>
                </a:solidFill>
                <a:latin typeface="Calibri"/>
                <a:cs typeface="Calibri"/>
              </a:rPr>
              <a:t>11.5</a:t>
            </a:r>
            <a:r>
              <a:rPr dirty="0" sz="2400" spc="-5" b="1">
                <a:solidFill>
                  <a:srgbClr val="CC7832"/>
                </a:solidFill>
                <a:latin typeface="Calibri"/>
                <a:cs typeface="Calibri"/>
              </a:rPr>
              <a:t>,</a:t>
            </a:r>
            <a:r>
              <a:rPr dirty="0" sz="2400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400" spc="-5" b="1">
                <a:solidFill>
                  <a:srgbClr val="6897BB"/>
                </a:solidFill>
                <a:latin typeface="Calibri"/>
                <a:cs typeface="Calibri"/>
              </a:rPr>
              <a:t>12.5</a:t>
            </a:r>
            <a:r>
              <a:rPr dirty="0" sz="2400" spc="-5" b="1">
                <a:solidFill>
                  <a:srgbClr val="CC7832"/>
                </a:solidFill>
                <a:latin typeface="Calibri"/>
                <a:cs typeface="Calibri"/>
              </a:rPr>
              <a:t>, </a:t>
            </a:r>
            <a:r>
              <a:rPr dirty="0" sz="2400" spc="-5" b="1">
                <a:solidFill>
                  <a:srgbClr val="6897BB"/>
                </a:solidFill>
                <a:latin typeface="Calibri"/>
                <a:cs typeface="Calibri"/>
              </a:rPr>
              <a:t>13.5</a:t>
            </a:r>
            <a:r>
              <a:rPr dirty="0" sz="2400" spc="-5" b="1">
                <a:solidFill>
                  <a:srgbClr val="CC7832"/>
                </a:solidFill>
                <a:latin typeface="Calibri"/>
                <a:cs typeface="Calibri"/>
              </a:rPr>
              <a:t>,</a:t>
            </a:r>
            <a:r>
              <a:rPr dirty="0" sz="2400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400" spc="-5" b="1">
                <a:solidFill>
                  <a:srgbClr val="6897BB"/>
                </a:solidFill>
                <a:latin typeface="Calibri"/>
                <a:cs typeface="Calibri"/>
              </a:rPr>
              <a:t>14.5</a:t>
            </a:r>
            <a:r>
              <a:rPr dirty="0" sz="2400" spc="-5" b="1">
                <a:latin typeface="Calibri"/>
                <a:cs typeface="Calibri"/>
              </a:rPr>
              <a:t>))</a:t>
            </a:r>
            <a:r>
              <a:rPr dirty="0" sz="2400" spc="-5" b="1">
                <a:solidFill>
                  <a:srgbClr val="CC7832"/>
                </a:solidFill>
                <a:latin typeface="Calibri"/>
                <a:cs typeface="Calibri"/>
              </a:rPr>
              <a:t>;</a:t>
            </a:r>
            <a:endParaRPr sz="2400">
              <a:latin typeface="Calibri"/>
              <a:cs typeface="Calibri"/>
            </a:endParaRPr>
          </a:p>
          <a:p>
            <a:pPr marL="285750">
              <a:lnSpc>
                <a:spcPts val="2845"/>
              </a:lnSpc>
            </a:pPr>
            <a:r>
              <a:rPr dirty="0" sz="2400" b="1">
                <a:latin typeface="Calibri"/>
                <a:cs typeface="Calibri"/>
              </a:rPr>
              <a:t>}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0">
              <a:lnSpc>
                <a:spcPts val="1630"/>
              </a:lnSpc>
            </a:pPr>
            <a:fld id="{81D60167-4931-47E6-BA6A-407CBD079E47}" type="slidenum">
              <a:rPr dirty="0"/>
              <a:t>48</a:t>
            </a:fld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91756" y="160019"/>
            <a:ext cx="1360805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 b="0">
                <a:latin typeface="Times New Roman"/>
                <a:cs typeface="Times New Roman"/>
              </a:rPr>
              <a:t>H</a:t>
            </a:r>
            <a:r>
              <a:rPr dirty="0" b="0">
                <a:latin typeface="Times New Roman"/>
                <a:cs typeface="Times New Roman"/>
              </a:rPr>
              <a:t>Box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0350" y="1219200"/>
            <a:ext cx="8636000" cy="266065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0">
              <a:lnSpc>
                <a:spcPts val="1630"/>
              </a:lnSpc>
            </a:pPr>
            <a:fld id="{81D60167-4931-47E6-BA6A-407CBD079E47}" type="slidenum">
              <a:rPr dirty="0"/>
              <a:t>48</a:t>
            </a:fld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91756" y="160019"/>
            <a:ext cx="1360805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 b="0">
                <a:latin typeface="Times New Roman"/>
                <a:cs typeface="Times New Roman"/>
              </a:rPr>
              <a:t>V</a:t>
            </a:r>
            <a:r>
              <a:rPr dirty="0" b="0">
                <a:latin typeface="Times New Roman"/>
                <a:cs typeface="Times New Roman"/>
              </a:rPr>
              <a:t>Box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7013" y="1562100"/>
            <a:ext cx="8642349" cy="274320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259387" y="5562600"/>
            <a:ext cx="2324100" cy="381000"/>
          </a:xfrm>
          <a:prstGeom prst="rect">
            <a:avLst/>
          </a:prstGeom>
          <a:solidFill>
            <a:srgbClr val="92D050"/>
          </a:solidFill>
        </p:spPr>
        <p:txBody>
          <a:bodyPr wrap="square" lIns="0" tIns="32384" rIns="0" bIns="0" rtlCol="0" vert="horz">
            <a:spAutoFit/>
          </a:bodyPr>
          <a:lstStyle/>
          <a:p>
            <a:pPr marL="264160">
              <a:lnSpc>
                <a:spcPct val="100000"/>
              </a:lnSpc>
              <a:spcBef>
                <a:spcPts val="254"/>
              </a:spcBef>
            </a:pPr>
            <a:r>
              <a:rPr dirty="0" sz="2000">
                <a:latin typeface="Times New Roman"/>
                <a:cs typeface="Times New Roman"/>
              </a:rPr>
              <a:t>ShowHBoxVBox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0">
              <a:lnSpc>
                <a:spcPts val="1630"/>
              </a:lnSpc>
            </a:pPr>
            <a:fld id="{81D60167-4931-47E6-BA6A-407CBD079E47}" type="slidenum">
              <a:rPr dirty="0"/>
              <a:t>48</a:t>
            </a:fld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73325" y="160019"/>
            <a:ext cx="4044950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ShowHBoxVBox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4000" y="1143000"/>
            <a:ext cx="6394450" cy="4978399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0">
              <a:lnSpc>
                <a:spcPts val="1630"/>
              </a:lnSpc>
            </a:pPr>
            <a:fld id="{81D60167-4931-47E6-BA6A-407CBD079E47}" type="slidenum">
              <a:rPr dirty="0"/>
              <a:t>48</a:t>
            </a:fld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73325" y="160019"/>
            <a:ext cx="4044950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ShowHBoxVBox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175625" y="6509004"/>
            <a:ext cx="20320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Times New Roman"/>
                <a:cs typeface="Times New Roman"/>
              </a:rPr>
              <a:t>57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678939" y="862076"/>
            <a:ext cx="4877435" cy="11258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 b="1">
                <a:solidFill>
                  <a:srgbClr val="CC7832"/>
                </a:solidFill>
                <a:latin typeface="Calibri"/>
                <a:cs typeface="Calibri"/>
              </a:rPr>
              <a:t>public</a:t>
            </a:r>
            <a:r>
              <a:rPr dirty="0" sz="2400" spc="-35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400" spc="-10" b="1">
                <a:solidFill>
                  <a:srgbClr val="CC7832"/>
                </a:solidFill>
                <a:latin typeface="Calibri"/>
                <a:cs typeface="Calibri"/>
              </a:rPr>
              <a:t>void</a:t>
            </a:r>
            <a:r>
              <a:rPr dirty="0" sz="2400" spc="-20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400" spc="-10" b="1">
                <a:solidFill>
                  <a:srgbClr val="FFC66D"/>
                </a:solidFill>
                <a:latin typeface="Calibri"/>
                <a:cs typeface="Calibri"/>
              </a:rPr>
              <a:t>start</a:t>
            </a:r>
            <a:r>
              <a:rPr dirty="0" sz="2400" spc="-10" b="1">
                <a:latin typeface="Calibri"/>
                <a:cs typeface="Calibri"/>
              </a:rPr>
              <a:t>(Stage</a:t>
            </a:r>
            <a:r>
              <a:rPr dirty="0" sz="2400" spc="-20" b="1">
                <a:latin typeface="Calibri"/>
                <a:cs typeface="Calibri"/>
              </a:rPr>
              <a:t> </a:t>
            </a:r>
            <a:r>
              <a:rPr dirty="0" sz="2400" spc="-5" b="1">
                <a:latin typeface="Calibri"/>
                <a:cs typeface="Calibri"/>
              </a:rPr>
              <a:t>primaryStage)</a:t>
            </a:r>
            <a:r>
              <a:rPr dirty="0" sz="2400" spc="-20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{</a:t>
            </a:r>
            <a:endParaRPr sz="2400">
              <a:latin typeface="Calibri"/>
              <a:cs typeface="Calibri"/>
            </a:endParaRPr>
          </a:p>
          <a:p>
            <a:pPr marL="285750" marR="1562100">
              <a:lnSpc>
                <a:spcPct val="100000"/>
              </a:lnSpc>
              <a:spcBef>
                <a:spcPts val="25"/>
              </a:spcBef>
            </a:pPr>
            <a:r>
              <a:rPr dirty="0" sz="2400" b="1">
                <a:solidFill>
                  <a:srgbClr val="808080"/>
                </a:solidFill>
                <a:latin typeface="Calibri"/>
                <a:cs typeface="Calibri"/>
              </a:rPr>
              <a:t>// </a:t>
            </a:r>
            <a:r>
              <a:rPr dirty="0" sz="2400" spc="-15" b="1">
                <a:solidFill>
                  <a:srgbClr val="808080"/>
                </a:solidFill>
                <a:latin typeface="Calibri"/>
                <a:cs typeface="Calibri"/>
              </a:rPr>
              <a:t>Create </a:t>
            </a:r>
            <a:r>
              <a:rPr dirty="0" sz="2400" b="1">
                <a:solidFill>
                  <a:srgbClr val="808080"/>
                </a:solidFill>
                <a:latin typeface="Calibri"/>
                <a:cs typeface="Calibri"/>
              </a:rPr>
              <a:t>a </a:t>
            </a:r>
            <a:r>
              <a:rPr dirty="0" sz="2400" spc="-10" b="1">
                <a:solidFill>
                  <a:srgbClr val="808080"/>
                </a:solidFill>
                <a:latin typeface="Calibri"/>
                <a:cs typeface="Calibri"/>
              </a:rPr>
              <a:t>border </a:t>
            </a:r>
            <a:r>
              <a:rPr dirty="0" sz="2400" spc="-5" b="1">
                <a:solidFill>
                  <a:srgbClr val="808080"/>
                </a:solidFill>
                <a:latin typeface="Calibri"/>
                <a:cs typeface="Calibri"/>
              </a:rPr>
              <a:t>pane </a:t>
            </a:r>
            <a:r>
              <a:rPr dirty="0" sz="2400" spc="-530" b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2400" spc="-10" b="1">
                <a:latin typeface="Calibri"/>
                <a:cs typeface="Calibri"/>
              </a:rPr>
              <a:t>BorderPane</a:t>
            </a:r>
            <a:r>
              <a:rPr dirty="0" sz="2400" spc="-35" b="1">
                <a:latin typeface="Calibri"/>
                <a:cs typeface="Calibri"/>
              </a:rPr>
              <a:t> </a:t>
            </a:r>
            <a:r>
              <a:rPr dirty="0" sz="2400" spc="-5" b="1">
                <a:latin typeface="Calibri"/>
                <a:cs typeface="Calibri"/>
              </a:rPr>
              <a:t>pane</a:t>
            </a:r>
            <a:r>
              <a:rPr dirty="0" sz="2400" spc="-30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=</a:t>
            </a:r>
            <a:r>
              <a:rPr dirty="0" sz="2400" spc="-35" b="1">
                <a:latin typeface="Calibri"/>
                <a:cs typeface="Calibri"/>
              </a:rPr>
              <a:t> </a:t>
            </a:r>
            <a:r>
              <a:rPr dirty="0" sz="2400" spc="-5" b="1">
                <a:solidFill>
                  <a:srgbClr val="CC7832"/>
                </a:solidFill>
                <a:latin typeface="Calibri"/>
                <a:cs typeface="Calibri"/>
              </a:rPr>
              <a:t>new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720585" y="1596644"/>
            <a:ext cx="10985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solidFill>
                  <a:srgbClr val="FFC000"/>
                </a:solidFill>
                <a:latin typeface="Calibri"/>
                <a:cs typeface="Calibri"/>
              </a:rPr>
              <a:t>;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951989" y="2334259"/>
            <a:ext cx="335851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solidFill>
                  <a:srgbClr val="808080"/>
                </a:solidFill>
                <a:latin typeface="Calibri"/>
                <a:cs typeface="Calibri"/>
              </a:rPr>
              <a:t>//</a:t>
            </a:r>
            <a:r>
              <a:rPr dirty="0" sz="2400" spc="-15" b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2400" spc="-5" b="1">
                <a:solidFill>
                  <a:srgbClr val="808080"/>
                </a:solidFill>
                <a:latin typeface="Calibri"/>
                <a:cs typeface="Calibri"/>
              </a:rPr>
              <a:t>Place</a:t>
            </a:r>
            <a:r>
              <a:rPr dirty="0" sz="2400" spc="-15" b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2400" spc="-5" b="1">
                <a:solidFill>
                  <a:srgbClr val="808080"/>
                </a:solidFill>
                <a:latin typeface="Calibri"/>
                <a:cs typeface="Calibri"/>
              </a:rPr>
              <a:t>nodes</a:t>
            </a:r>
            <a:r>
              <a:rPr dirty="0" sz="2400" spc="-20" b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2400" spc="-5" b="1">
                <a:solidFill>
                  <a:srgbClr val="808080"/>
                </a:solidFill>
                <a:latin typeface="Calibri"/>
                <a:cs typeface="Calibri"/>
              </a:rPr>
              <a:t>in</a:t>
            </a:r>
            <a:r>
              <a:rPr dirty="0" sz="2400" spc="-15" b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808080"/>
                </a:solidFill>
                <a:latin typeface="Calibri"/>
                <a:cs typeface="Calibri"/>
              </a:rPr>
              <a:t>the</a:t>
            </a:r>
            <a:r>
              <a:rPr dirty="0" sz="2400" spc="-20" b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2400" spc="-5" b="1">
                <a:solidFill>
                  <a:srgbClr val="808080"/>
                </a:solidFill>
                <a:latin typeface="Calibri"/>
                <a:cs typeface="Calibri"/>
              </a:rPr>
              <a:t>pane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951989" y="2690876"/>
            <a:ext cx="1697355" cy="76009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75"/>
              </a:spcBef>
            </a:pPr>
            <a:r>
              <a:rPr dirty="0" sz="2400" spc="-20" b="1">
                <a:latin typeface="Calibri"/>
                <a:cs typeface="Calibri"/>
              </a:rPr>
              <a:t>pane.setTop( </a:t>
            </a:r>
            <a:r>
              <a:rPr dirty="0" sz="2400" spc="-530" b="1">
                <a:latin typeface="Calibri"/>
                <a:cs typeface="Calibri"/>
              </a:rPr>
              <a:t> </a:t>
            </a:r>
            <a:r>
              <a:rPr dirty="0" sz="2400" spc="-5" b="1">
                <a:latin typeface="Calibri"/>
                <a:cs typeface="Calibri"/>
              </a:rPr>
              <a:t>p</a:t>
            </a:r>
            <a:r>
              <a:rPr dirty="0" sz="2400" b="1">
                <a:latin typeface="Calibri"/>
                <a:cs typeface="Calibri"/>
              </a:rPr>
              <a:t>a</a:t>
            </a:r>
            <a:r>
              <a:rPr dirty="0" sz="2400" spc="-5" b="1">
                <a:latin typeface="Calibri"/>
                <a:cs typeface="Calibri"/>
              </a:rPr>
              <a:t>n</a:t>
            </a:r>
            <a:r>
              <a:rPr dirty="0" sz="2400" spc="5" b="1">
                <a:latin typeface="Calibri"/>
                <a:cs typeface="Calibri"/>
              </a:rPr>
              <a:t>e</a:t>
            </a:r>
            <a:r>
              <a:rPr dirty="0" sz="2400" spc="-5" b="1">
                <a:latin typeface="Calibri"/>
                <a:cs typeface="Calibri"/>
              </a:rPr>
              <a:t>.</a:t>
            </a:r>
            <a:r>
              <a:rPr dirty="0" sz="2400" spc="5" b="1">
                <a:latin typeface="Calibri"/>
                <a:cs typeface="Calibri"/>
              </a:rPr>
              <a:t>s</a:t>
            </a:r>
            <a:r>
              <a:rPr dirty="0" sz="2400" spc="-15" b="1">
                <a:latin typeface="Calibri"/>
                <a:cs typeface="Calibri"/>
              </a:rPr>
              <a:t>e</a:t>
            </a:r>
            <a:r>
              <a:rPr dirty="0" sz="2400" spc="5" b="1">
                <a:latin typeface="Calibri"/>
                <a:cs typeface="Calibri"/>
              </a:rPr>
              <a:t>t</a:t>
            </a:r>
            <a:r>
              <a:rPr dirty="0" sz="2400" spc="-5" b="1">
                <a:latin typeface="Calibri"/>
                <a:cs typeface="Calibri"/>
              </a:rPr>
              <a:t>L</a:t>
            </a:r>
            <a:r>
              <a:rPr dirty="0" sz="2400" spc="-15" b="1">
                <a:latin typeface="Calibri"/>
                <a:cs typeface="Calibri"/>
              </a:rPr>
              <a:t>e</a:t>
            </a:r>
            <a:r>
              <a:rPr dirty="0" sz="2400" b="1">
                <a:latin typeface="Calibri"/>
                <a:cs typeface="Calibri"/>
              </a:rPr>
              <a:t>ft(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844034" y="2690876"/>
            <a:ext cx="226060" cy="7600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latin typeface="Calibri"/>
                <a:cs typeface="Calibri"/>
              </a:rPr>
              <a:t>)</a:t>
            </a:r>
            <a:r>
              <a:rPr dirty="0" sz="2400" b="1">
                <a:solidFill>
                  <a:srgbClr val="CC7832"/>
                </a:solidFill>
                <a:latin typeface="Calibri"/>
                <a:cs typeface="Calibri"/>
              </a:rPr>
              <a:t>;</a:t>
            </a:r>
            <a:endParaRPr sz="2400">
              <a:latin typeface="Calibri"/>
              <a:cs typeface="Calibri"/>
            </a:endParaRPr>
          </a:p>
          <a:p>
            <a:pPr marL="33020">
              <a:lnSpc>
                <a:spcPct val="100000"/>
              </a:lnSpc>
              <a:spcBef>
                <a:spcPts val="25"/>
              </a:spcBef>
            </a:pPr>
            <a:r>
              <a:rPr dirty="0" sz="2400" b="1">
                <a:latin typeface="Calibri"/>
                <a:cs typeface="Calibri"/>
              </a:rPr>
              <a:t>)</a:t>
            </a:r>
            <a:r>
              <a:rPr dirty="0" sz="2400" b="1">
                <a:solidFill>
                  <a:srgbClr val="CC7832"/>
                </a:solidFill>
                <a:latin typeface="Calibri"/>
                <a:cs typeface="Calibri"/>
              </a:rPr>
              <a:t>;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678939" y="3794252"/>
            <a:ext cx="5532120" cy="18516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8575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solidFill>
                  <a:srgbClr val="808080"/>
                </a:solidFill>
                <a:latin typeface="Calibri"/>
                <a:cs typeface="Calibri"/>
              </a:rPr>
              <a:t>//</a:t>
            </a:r>
            <a:r>
              <a:rPr dirty="0" sz="2400" spc="-5" b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2400" spc="-15" b="1">
                <a:solidFill>
                  <a:srgbClr val="808080"/>
                </a:solidFill>
                <a:latin typeface="Calibri"/>
                <a:cs typeface="Calibri"/>
              </a:rPr>
              <a:t>Create</a:t>
            </a:r>
            <a:r>
              <a:rPr dirty="0" sz="2400" spc="-10" b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808080"/>
                </a:solidFill>
                <a:latin typeface="Calibri"/>
                <a:cs typeface="Calibri"/>
              </a:rPr>
              <a:t>a</a:t>
            </a:r>
            <a:r>
              <a:rPr dirty="0" sz="2400" spc="-10" b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2400" spc="-5" b="1">
                <a:solidFill>
                  <a:srgbClr val="808080"/>
                </a:solidFill>
                <a:latin typeface="Calibri"/>
                <a:cs typeface="Calibri"/>
              </a:rPr>
              <a:t>scene</a:t>
            </a:r>
            <a:r>
              <a:rPr dirty="0" sz="2400" spc="-10" b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2400" spc="-5" b="1">
                <a:solidFill>
                  <a:srgbClr val="808080"/>
                </a:solidFill>
                <a:latin typeface="Calibri"/>
                <a:cs typeface="Calibri"/>
              </a:rPr>
              <a:t>and</a:t>
            </a:r>
            <a:r>
              <a:rPr dirty="0" sz="2400" spc="-10" b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2400" spc="-5" b="1">
                <a:solidFill>
                  <a:srgbClr val="808080"/>
                </a:solidFill>
                <a:latin typeface="Calibri"/>
                <a:cs typeface="Calibri"/>
              </a:rPr>
              <a:t>place</a:t>
            </a:r>
            <a:r>
              <a:rPr dirty="0" sz="2400" spc="-10" b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2400" spc="-5" b="1">
                <a:solidFill>
                  <a:srgbClr val="808080"/>
                </a:solidFill>
                <a:latin typeface="Calibri"/>
                <a:cs typeface="Calibri"/>
              </a:rPr>
              <a:t>it</a:t>
            </a:r>
            <a:r>
              <a:rPr dirty="0" sz="2400" b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2400" spc="-5" b="1">
                <a:solidFill>
                  <a:srgbClr val="808080"/>
                </a:solidFill>
                <a:latin typeface="Calibri"/>
                <a:cs typeface="Calibri"/>
              </a:rPr>
              <a:t>in</a:t>
            </a:r>
            <a:r>
              <a:rPr dirty="0" sz="2400" spc="-10" b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808080"/>
                </a:solidFill>
                <a:latin typeface="Calibri"/>
                <a:cs typeface="Calibri"/>
              </a:rPr>
              <a:t>the</a:t>
            </a:r>
            <a:r>
              <a:rPr dirty="0" sz="2400" spc="-10" b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2400" spc="-15" b="1">
                <a:solidFill>
                  <a:srgbClr val="808080"/>
                </a:solidFill>
                <a:latin typeface="Calibri"/>
                <a:cs typeface="Calibri"/>
              </a:rPr>
              <a:t>stage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 sz="2400" b="1">
                <a:latin typeface="Calibri"/>
                <a:cs typeface="Calibri"/>
              </a:rPr>
              <a:t>}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3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dirty="0" sz="2400" spc="-15" b="1">
                <a:solidFill>
                  <a:srgbClr val="CC7832"/>
                </a:solidFill>
                <a:latin typeface="Calibri"/>
                <a:cs typeface="Calibri"/>
              </a:rPr>
              <a:t>private</a:t>
            </a:r>
            <a:r>
              <a:rPr dirty="0" sz="2400" spc="-20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400" spc="-15" b="1">
                <a:latin typeface="Calibri"/>
                <a:cs typeface="Calibri"/>
              </a:rPr>
              <a:t>HBox</a:t>
            </a:r>
            <a:r>
              <a:rPr dirty="0" sz="2400" spc="-25" b="1">
                <a:latin typeface="Calibri"/>
                <a:cs typeface="Calibri"/>
              </a:rPr>
              <a:t> </a:t>
            </a:r>
            <a:r>
              <a:rPr dirty="0" sz="2400" spc="-15" b="1">
                <a:solidFill>
                  <a:srgbClr val="FFC66D"/>
                </a:solidFill>
                <a:latin typeface="Calibri"/>
                <a:cs typeface="Calibri"/>
              </a:rPr>
              <a:t>getHBox</a:t>
            </a:r>
            <a:r>
              <a:rPr dirty="0" sz="2400" spc="-15" b="1">
                <a:latin typeface="Calibri"/>
                <a:cs typeface="Calibri"/>
              </a:rPr>
              <a:t>()</a:t>
            </a:r>
            <a:r>
              <a:rPr dirty="0" sz="2400" spc="-20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{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dirty="0" sz="2400" b="1">
                <a:latin typeface="Calibri"/>
                <a:cs typeface="Calibri"/>
              </a:rPr>
              <a:t>}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678939" y="5991859"/>
            <a:ext cx="3115310" cy="7480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2845"/>
              </a:lnSpc>
              <a:spcBef>
                <a:spcPts val="100"/>
              </a:spcBef>
            </a:pPr>
            <a:r>
              <a:rPr dirty="0" sz="2400" spc="-15" b="1">
                <a:solidFill>
                  <a:srgbClr val="CC7832"/>
                </a:solidFill>
                <a:latin typeface="Calibri"/>
                <a:cs typeface="Calibri"/>
              </a:rPr>
              <a:t>private</a:t>
            </a:r>
            <a:r>
              <a:rPr dirty="0" sz="2400" spc="-20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400" spc="-15" b="1">
                <a:latin typeface="Calibri"/>
                <a:cs typeface="Calibri"/>
              </a:rPr>
              <a:t>VBox</a:t>
            </a:r>
            <a:r>
              <a:rPr dirty="0" sz="2400" spc="-20" b="1">
                <a:latin typeface="Calibri"/>
                <a:cs typeface="Calibri"/>
              </a:rPr>
              <a:t> </a:t>
            </a:r>
            <a:r>
              <a:rPr dirty="0" sz="2400" spc="-15" b="1">
                <a:solidFill>
                  <a:srgbClr val="FFC66D"/>
                </a:solidFill>
                <a:latin typeface="Calibri"/>
                <a:cs typeface="Calibri"/>
              </a:rPr>
              <a:t>getVBox</a:t>
            </a:r>
            <a:r>
              <a:rPr dirty="0" sz="2400" spc="-15" b="1">
                <a:latin typeface="Calibri"/>
                <a:cs typeface="Calibri"/>
              </a:rPr>
              <a:t>()</a:t>
            </a:r>
            <a:r>
              <a:rPr dirty="0" sz="2400" spc="-20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{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ts val="2845"/>
              </a:lnSpc>
            </a:pPr>
            <a:r>
              <a:rPr dirty="0" sz="2400" b="1">
                <a:latin typeface="Calibri"/>
                <a:cs typeface="Calibri"/>
              </a:rPr>
              <a:t>}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0">
              <a:lnSpc>
                <a:spcPts val="1630"/>
              </a:lnSpc>
            </a:pPr>
            <a:fld id="{81D60167-4931-47E6-BA6A-407CBD079E47}" type="slidenum">
              <a:rPr dirty="0"/>
              <a:t>62</a:t>
            </a:fld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73325" y="160019"/>
            <a:ext cx="4044950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ShowHBoxVBox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227835"/>
            <a:ext cx="8177530" cy="51523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 b="1">
                <a:solidFill>
                  <a:srgbClr val="CC7832"/>
                </a:solidFill>
                <a:latin typeface="Calibri"/>
                <a:cs typeface="Calibri"/>
              </a:rPr>
              <a:t>public</a:t>
            </a:r>
            <a:r>
              <a:rPr dirty="0" sz="2400" spc="-30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400" spc="-10" b="1">
                <a:solidFill>
                  <a:srgbClr val="CC7832"/>
                </a:solidFill>
                <a:latin typeface="Calibri"/>
                <a:cs typeface="Calibri"/>
              </a:rPr>
              <a:t>void</a:t>
            </a:r>
            <a:r>
              <a:rPr dirty="0" sz="2400" spc="-20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400" spc="-10" b="1">
                <a:solidFill>
                  <a:srgbClr val="FFC66D"/>
                </a:solidFill>
                <a:latin typeface="Calibri"/>
                <a:cs typeface="Calibri"/>
              </a:rPr>
              <a:t>start</a:t>
            </a:r>
            <a:r>
              <a:rPr dirty="0" sz="2400" spc="-10" b="1">
                <a:latin typeface="Calibri"/>
                <a:cs typeface="Calibri"/>
              </a:rPr>
              <a:t>(Stage</a:t>
            </a:r>
            <a:r>
              <a:rPr dirty="0" sz="2400" spc="-15" b="1">
                <a:latin typeface="Calibri"/>
                <a:cs typeface="Calibri"/>
              </a:rPr>
              <a:t> </a:t>
            </a:r>
            <a:r>
              <a:rPr dirty="0" sz="2400" spc="-5" b="1">
                <a:latin typeface="Calibri"/>
                <a:cs typeface="Calibri"/>
              </a:rPr>
              <a:t>primaryStage)</a:t>
            </a:r>
            <a:r>
              <a:rPr dirty="0" sz="2400" spc="-20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{</a:t>
            </a:r>
            <a:endParaRPr sz="2400">
              <a:latin typeface="Calibri"/>
              <a:cs typeface="Calibri"/>
            </a:endParaRPr>
          </a:p>
          <a:p>
            <a:pPr marL="285750">
              <a:lnSpc>
                <a:spcPct val="100000"/>
              </a:lnSpc>
            </a:pPr>
            <a:r>
              <a:rPr dirty="0" sz="2400" b="1">
                <a:solidFill>
                  <a:srgbClr val="808080"/>
                </a:solidFill>
                <a:latin typeface="Calibri"/>
                <a:cs typeface="Calibri"/>
              </a:rPr>
              <a:t>//</a:t>
            </a:r>
            <a:r>
              <a:rPr dirty="0" sz="2400" spc="-15" b="1">
                <a:solidFill>
                  <a:srgbClr val="808080"/>
                </a:solidFill>
                <a:latin typeface="Calibri"/>
                <a:cs typeface="Calibri"/>
              </a:rPr>
              <a:t> Create </a:t>
            </a:r>
            <a:r>
              <a:rPr dirty="0" sz="2400" b="1">
                <a:solidFill>
                  <a:srgbClr val="808080"/>
                </a:solidFill>
                <a:latin typeface="Calibri"/>
                <a:cs typeface="Calibri"/>
              </a:rPr>
              <a:t>a</a:t>
            </a:r>
            <a:r>
              <a:rPr dirty="0" sz="2400" spc="-20" b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2400" spc="-10" b="1">
                <a:solidFill>
                  <a:srgbClr val="808080"/>
                </a:solidFill>
                <a:latin typeface="Calibri"/>
                <a:cs typeface="Calibri"/>
              </a:rPr>
              <a:t>border</a:t>
            </a:r>
            <a:r>
              <a:rPr dirty="0" sz="2400" spc="-20" b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2400" spc="-5" b="1">
                <a:solidFill>
                  <a:srgbClr val="808080"/>
                </a:solidFill>
                <a:latin typeface="Calibri"/>
                <a:cs typeface="Calibri"/>
              </a:rPr>
              <a:t>pane</a:t>
            </a:r>
            <a:endParaRPr sz="2400">
              <a:latin typeface="Calibri"/>
              <a:cs typeface="Calibri"/>
            </a:endParaRPr>
          </a:p>
          <a:p>
            <a:pPr marL="285750">
              <a:lnSpc>
                <a:spcPct val="100000"/>
              </a:lnSpc>
              <a:spcBef>
                <a:spcPts val="20"/>
              </a:spcBef>
            </a:pPr>
            <a:r>
              <a:rPr dirty="0" sz="2400" spc="-10" b="1">
                <a:latin typeface="Calibri"/>
                <a:cs typeface="Calibri"/>
              </a:rPr>
              <a:t>BorderPane</a:t>
            </a:r>
            <a:r>
              <a:rPr dirty="0" sz="2400" spc="-20" b="1">
                <a:latin typeface="Calibri"/>
                <a:cs typeface="Calibri"/>
              </a:rPr>
              <a:t> </a:t>
            </a:r>
            <a:r>
              <a:rPr dirty="0" sz="2400" spc="-5" b="1">
                <a:latin typeface="Calibri"/>
                <a:cs typeface="Calibri"/>
              </a:rPr>
              <a:t>pane</a:t>
            </a:r>
            <a:r>
              <a:rPr dirty="0" sz="2400" spc="-10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=</a:t>
            </a:r>
            <a:r>
              <a:rPr dirty="0" sz="2400" spc="-15" b="1">
                <a:latin typeface="Calibri"/>
                <a:cs typeface="Calibri"/>
              </a:rPr>
              <a:t> </a:t>
            </a:r>
            <a:r>
              <a:rPr dirty="0" sz="2400" spc="-5" b="1">
                <a:solidFill>
                  <a:srgbClr val="CC7832"/>
                </a:solidFill>
                <a:latin typeface="Calibri"/>
                <a:cs typeface="Calibri"/>
              </a:rPr>
              <a:t>new</a:t>
            </a:r>
            <a:r>
              <a:rPr dirty="0" sz="2400" spc="-20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400" spc="-10" b="1">
                <a:latin typeface="Calibri"/>
                <a:cs typeface="Calibri"/>
              </a:rPr>
              <a:t>BorderPane()</a:t>
            </a:r>
            <a:r>
              <a:rPr dirty="0" sz="2400" spc="-10" b="1">
                <a:solidFill>
                  <a:srgbClr val="CC7832"/>
                </a:solidFill>
                <a:latin typeface="Calibri"/>
                <a:cs typeface="Calibri"/>
              </a:rPr>
              <a:t>;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400">
              <a:latin typeface="Calibri"/>
              <a:cs typeface="Calibri"/>
            </a:endParaRPr>
          </a:p>
          <a:p>
            <a:pPr marL="285750" marR="4551045">
              <a:lnSpc>
                <a:spcPct val="98700"/>
              </a:lnSpc>
              <a:spcBef>
                <a:spcPts val="5"/>
              </a:spcBef>
            </a:pPr>
            <a:r>
              <a:rPr dirty="0" sz="2400" b="1">
                <a:solidFill>
                  <a:srgbClr val="808080"/>
                </a:solidFill>
                <a:latin typeface="Calibri"/>
                <a:cs typeface="Calibri"/>
              </a:rPr>
              <a:t>//</a:t>
            </a:r>
            <a:r>
              <a:rPr dirty="0" sz="2400" spc="-15" b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2400" spc="-5" b="1">
                <a:solidFill>
                  <a:srgbClr val="808080"/>
                </a:solidFill>
                <a:latin typeface="Calibri"/>
                <a:cs typeface="Calibri"/>
              </a:rPr>
              <a:t>Place</a:t>
            </a:r>
            <a:r>
              <a:rPr dirty="0" sz="2400" spc="-20" b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2400" spc="-5" b="1">
                <a:solidFill>
                  <a:srgbClr val="808080"/>
                </a:solidFill>
                <a:latin typeface="Calibri"/>
                <a:cs typeface="Calibri"/>
              </a:rPr>
              <a:t>nodes</a:t>
            </a:r>
            <a:r>
              <a:rPr dirty="0" sz="2400" spc="-15" b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2400" spc="-5" b="1">
                <a:solidFill>
                  <a:srgbClr val="808080"/>
                </a:solidFill>
                <a:latin typeface="Calibri"/>
                <a:cs typeface="Calibri"/>
              </a:rPr>
              <a:t>in</a:t>
            </a:r>
            <a:r>
              <a:rPr dirty="0" sz="2400" spc="-20" b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808080"/>
                </a:solidFill>
                <a:latin typeface="Calibri"/>
                <a:cs typeface="Calibri"/>
              </a:rPr>
              <a:t>the</a:t>
            </a:r>
            <a:r>
              <a:rPr dirty="0" sz="2400" spc="-15" b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2400" spc="-5" b="1">
                <a:solidFill>
                  <a:srgbClr val="808080"/>
                </a:solidFill>
                <a:latin typeface="Calibri"/>
                <a:cs typeface="Calibri"/>
              </a:rPr>
              <a:t>pane </a:t>
            </a:r>
            <a:r>
              <a:rPr dirty="0" sz="2400" spc="-530" b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2400" spc="-15" b="1">
                <a:latin typeface="Calibri"/>
                <a:cs typeface="Calibri"/>
              </a:rPr>
              <a:t>pane.setTop(getHBox())</a:t>
            </a:r>
            <a:r>
              <a:rPr dirty="0" sz="2400" spc="-15" b="1">
                <a:solidFill>
                  <a:srgbClr val="CC7832"/>
                </a:solidFill>
                <a:latin typeface="Calibri"/>
                <a:cs typeface="Calibri"/>
              </a:rPr>
              <a:t>; </a:t>
            </a:r>
            <a:r>
              <a:rPr dirty="0" sz="2400" spc="-10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400" spc="-5" b="1">
                <a:latin typeface="Calibri"/>
                <a:cs typeface="Calibri"/>
              </a:rPr>
              <a:t>pane.setLeft(getVBox())</a:t>
            </a:r>
            <a:r>
              <a:rPr dirty="0" sz="2400" spc="-5" b="1">
                <a:solidFill>
                  <a:srgbClr val="CC7832"/>
                </a:solidFill>
                <a:latin typeface="Calibri"/>
                <a:cs typeface="Calibri"/>
              </a:rPr>
              <a:t>;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350">
              <a:latin typeface="Calibri"/>
              <a:cs typeface="Calibri"/>
            </a:endParaRPr>
          </a:p>
          <a:p>
            <a:pPr marL="285750" marR="2650490">
              <a:lnSpc>
                <a:spcPct val="100800"/>
              </a:lnSpc>
            </a:pPr>
            <a:r>
              <a:rPr dirty="0" sz="2400" b="1">
                <a:solidFill>
                  <a:srgbClr val="808080"/>
                </a:solidFill>
                <a:latin typeface="Calibri"/>
                <a:cs typeface="Calibri"/>
              </a:rPr>
              <a:t>// </a:t>
            </a:r>
            <a:r>
              <a:rPr dirty="0" sz="2400" spc="-15" b="1">
                <a:solidFill>
                  <a:srgbClr val="808080"/>
                </a:solidFill>
                <a:latin typeface="Calibri"/>
                <a:cs typeface="Calibri"/>
              </a:rPr>
              <a:t>Create </a:t>
            </a:r>
            <a:r>
              <a:rPr dirty="0" sz="2400" b="1">
                <a:solidFill>
                  <a:srgbClr val="808080"/>
                </a:solidFill>
                <a:latin typeface="Calibri"/>
                <a:cs typeface="Calibri"/>
              </a:rPr>
              <a:t>a </a:t>
            </a:r>
            <a:r>
              <a:rPr dirty="0" sz="2400" spc="-5" b="1">
                <a:solidFill>
                  <a:srgbClr val="808080"/>
                </a:solidFill>
                <a:latin typeface="Calibri"/>
                <a:cs typeface="Calibri"/>
              </a:rPr>
              <a:t>scene and place it in </a:t>
            </a:r>
            <a:r>
              <a:rPr dirty="0" sz="2400" b="1">
                <a:solidFill>
                  <a:srgbClr val="808080"/>
                </a:solidFill>
                <a:latin typeface="Calibri"/>
                <a:cs typeface="Calibri"/>
              </a:rPr>
              <a:t>the </a:t>
            </a:r>
            <a:r>
              <a:rPr dirty="0" sz="2400" spc="-15" b="1">
                <a:solidFill>
                  <a:srgbClr val="808080"/>
                </a:solidFill>
                <a:latin typeface="Calibri"/>
                <a:cs typeface="Calibri"/>
              </a:rPr>
              <a:t>stage </a:t>
            </a:r>
            <a:r>
              <a:rPr dirty="0" sz="2400" spc="-530" b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2400" spc="-5" b="1">
                <a:latin typeface="Calibri"/>
                <a:cs typeface="Calibri"/>
              </a:rPr>
              <a:t>Scene</a:t>
            </a:r>
            <a:r>
              <a:rPr dirty="0" sz="2400" spc="-10" b="1">
                <a:latin typeface="Calibri"/>
                <a:cs typeface="Calibri"/>
              </a:rPr>
              <a:t> </a:t>
            </a:r>
            <a:r>
              <a:rPr dirty="0" sz="2400" spc="-5" b="1">
                <a:latin typeface="Calibri"/>
                <a:cs typeface="Calibri"/>
              </a:rPr>
              <a:t>scene </a:t>
            </a:r>
            <a:r>
              <a:rPr dirty="0" sz="2400" b="1">
                <a:latin typeface="Calibri"/>
                <a:cs typeface="Calibri"/>
              </a:rPr>
              <a:t>= </a:t>
            </a:r>
            <a:r>
              <a:rPr dirty="0" sz="2400" spc="-5" b="1">
                <a:solidFill>
                  <a:srgbClr val="CC7832"/>
                </a:solidFill>
                <a:latin typeface="Calibri"/>
                <a:cs typeface="Calibri"/>
              </a:rPr>
              <a:t>new</a:t>
            </a:r>
            <a:r>
              <a:rPr dirty="0" sz="2400" spc="-10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400" spc="-5" b="1">
                <a:latin typeface="Calibri"/>
                <a:cs typeface="Calibri"/>
              </a:rPr>
              <a:t>Scene(pane)</a:t>
            </a:r>
            <a:r>
              <a:rPr dirty="0" sz="2400" spc="-5" b="1">
                <a:solidFill>
                  <a:srgbClr val="CC7832"/>
                </a:solidFill>
                <a:latin typeface="Calibri"/>
                <a:cs typeface="Calibri"/>
              </a:rPr>
              <a:t>;</a:t>
            </a:r>
            <a:endParaRPr sz="2400">
              <a:latin typeface="Calibri"/>
              <a:cs typeface="Calibri"/>
            </a:endParaRPr>
          </a:p>
          <a:p>
            <a:pPr marL="285750" marR="5080">
              <a:lnSpc>
                <a:spcPts val="2880"/>
              </a:lnSpc>
              <a:spcBef>
                <a:spcPts val="25"/>
              </a:spcBef>
            </a:pPr>
            <a:r>
              <a:rPr dirty="0" sz="2400" spc="-10" b="1">
                <a:latin typeface="Calibri"/>
                <a:cs typeface="Calibri"/>
              </a:rPr>
              <a:t>primaryStage.setTitle(</a:t>
            </a:r>
            <a:r>
              <a:rPr dirty="0" sz="2400" spc="-10" b="1">
                <a:solidFill>
                  <a:srgbClr val="6A8759"/>
                </a:solidFill>
                <a:latin typeface="Calibri"/>
                <a:cs typeface="Calibri"/>
              </a:rPr>
              <a:t>"ShowHBoxVBox"</a:t>
            </a:r>
            <a:r>
              <a:rPr dirty="0" sz="2400" spc="-10" b="1">
                <a:latin typeface="Calibri"/>
                <a:cs typeface="Calibri"/>
              </a:rPr>
              <a:t>)</a:t>
            </a:r>
            <a:r>
              <a:rPr dirty="0" sz="2400" spc="-10" b="1">
                <a:solidFill>
                  <a:srgbClr val="CC7832"/>
                </a:solidFill>
                <a:latin typeface="Calibri"/>
                <a:cs typeface="Calibri"/>
              </a:rPr>
              <a:t>;</a:t>
            </a:r>
            <a:r>
              <a:rPr dirty="0" sz="2400" spc="5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808080"/>
                </a:solidFill>
                <a:latin typeface="Calibri"/>
                <a:cs typeface="Calibri"/>
              </a:rPr>
              <a:t>//</a:t>
            </a:r>
            <a:r>
              <a:rPr dirty="0" sz="2400" spc="10" b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2400" spc="-5" b="1">
                <a:solidFill>
                  <a:srgbClr val="808080"/>
                </a:solidFill>
                <a:latin typeface="Calibri"/>
                <a:cs typeface="Calibri"/>
              </a:rPr>
              <a:t>Set</a:t>
            </a:r>
            <a:r>
              <a:rPr dirty="0" sz="2400" spc="10" b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808080"/>
                </a:solidFill>
                <a:latin typeface="Calibri"/>
                <a:cs typeface="Calibri"/>
              </a:rPr>
              <a:t>the</a:t>
            </a:r>
            <a:r>
              <a:rPr dirty="0" sz="2400" spc="10" b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2400" spc="-15" b="1">
                <a:solidFill>
                  <a:srgbClr val="808080"/>
                </a:solidFill>
                <a:latin typeface="Calibri"/>
                <a:cs typeface="Calibri"/>
              </a:rPr>
              <a:t>stage</a:t>
            </a:r>
            <a:r>
              <a:rPr dirty="0" sz="2400" spc="5" b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808080"/>
                </a:solidFill>
                <a:latin typeface="Calibri"/>
                <a:cs typeface="Calibri"/>
              </a:rPr>
              <a:t>title </a:t>
            </a:r>
            <a:r>
              <a:rPr dirty="0" sz="2400" spc="-530" b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2400" spc="-5" b="1">
                <a:latin typeface="Calibri"/>
                <a:cs typeface="Calibri"/>
              </a:rPr>
              <a:t>primaryStage.setScene(scene)</a:t>
            </a:r>
            <a:r>
              <a:rPr dirty="0" sz="2400" spc="-5" b="1">
                <a:solidFill>
                  <a:srgbClr val="CC7832"/>
                </a:solidFill>
                <a:latin typeface="Calibri"/>
                <a:cs typeface="Calibri"/>
              </a:rPr>
              <a:t>;</a:t>
            </a:r>
            <a:r>
              <a:rPr dirty="0" sz="2400" spc="-10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808080"/>
                </a:solidFill>
                <a:latin typeface="Calibri"/>
                <a:cs typeface="Calibri"/>
              </a:rPr>
              <a:t>// </a:t>
            </a:r>
            <a:r>
              <a:rPr dirty="0" sz="2400" spc="-5" b="1">
                <a:solidFill>
                  <a:srgbClr val="808080"/>
                </a:solidFill>
                <a:latin typeface="Calibri"/>
                <a:cs typeface="Calibri"/>
              </a:rPr>
              <a:t>Place </a:t>
            </a:r>
            <a:r>
              <a:rPr dirty="0" sz="2400" b="1">
                <a:solidFill>
                  <a:srgbClr val="808080"/>
                </a:solidFill>
                <a:latin typeface="Calibri"/>
                <a:cs typeface="Calibri"/>
              </a:rPr>
              <a:t>the</a:t>
            </a:r>
            <a:r>
              <a:rPr dirty="0" sz="2400" spc="-5" b="1">
                <a:solidFill>
                  <a:srgbClr val="808080"/>
                </a:solidFill>
                <a:latin typeface="Calibri"/>
                <a:cs typeface="Calibri"/>
              </a:rPr>
              <a:t> scene in </a:t>
            </a:r>
            <a:r>
              <a:rPr dirty="0" sz="2400" b="1">
                <a:solidFill>
                  <a:srgbClr val="808080"/>
                </a:solidFill>
                <a:latin typeface="Calibri"/>
                <a:cs typeface="Calibri"/>
              </a:rPr>
              <a:t>the</a:t>
            </a:r>
            <a:r>
              <a:rPr dirty="0" sz="2400" spc="-5" b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2400" spc="-15" b="1">
                <a:solidFill>
                  <a:srgbClr val="808080"/>
                </a:solidFill>
                <a:latin typeface="Calibri"/>
                <a:cs typeface="Calibri"/>
              </a:rPr>
              <a:t>stage</a:t>
            </a:r>
            <a:endParaRPr sz="2400">
              <a:latin typeface="Calibri"/>
              <a:cs typeface="Calibri"/>
            </a:endParaRPr>
          </a:p>
          <a:p>
            <a:pPr marL="285750">
              <a:lnSpc>
                <a:spcPts val="2810"/>
              </a:lnSpc>
            </a:pPr>
            <a:r>
              <a:rPr dirty="0" sz="2400" spc="-5" b="1">
                <a:latin typeface="Calibri"/>
                <a:cs typeface="Calibri"/>
              </a:rPr>
              <a:t>primaryStage.show()</a:t>
            </a:r>
            <a:r>
              <a:rPr dirty="0" sz="2400" spc="-5" b="1">
                <a:solidFill>
                  <a:srgbClr val="CC7832"/>
                </a:solidFill>
                <a:latin typeface="Calibri"/>
                <a:cs typeface="Calibri"/>
              </a:rPr>
              <a:t>;</a:t>
            </a:r>
            <a:r>
              <a:rPr dirty="0" sz="2400" spc="-20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808080"/>
                </a:solidFill>
                <a:latin typeface="Calibri"/>
                <a:cs typeface="Calibri"/>
              </a:rPr>
              <a:t>//</a:t>
            </a:r>
            <a:r>
              <a:rPr dirty="0" sz="2400" spc="-15" b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2400" spc="-10" b="1">
                <a:solidFill>
                  <a:srgbClr val="808080"/>
                </a:solidFill>
                <a:latin typeface="Calibri"/>
                <a:cs typeface="Calibri"/>
              </a:rPr>
              <a:t>Display</a:t>
            </a:r>
            <a:r>
              <a:rPr dirty="0" sz="2400" spc="-15" b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808080"/>
                </a:solidFill>
                <a:latin typeface="Calibri"/>
                <a:cs typeface="Calibri"/>
              </a:rPr>
              <a:t>the</a:t>
            </a:r>
            <a:r>
              <a:rPr dirty="0" sz="2400" spc="-20" b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2400" spc="-15" b="1">
                <a:solidFill>
                  <a:srgbClr val="808080"/>
                </a:solidFill>
                <a:latin typeface="Calibri"/>
                <a:cs typeface="Calibri"/>
              </a:rPr>
              <a:t>stage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 sz="2400" b="1">
                <a:latin typeface="Calibri"/>
                <a:cs typeface="Calibri"/>
              </a:rPr>
              <a:t>}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0">
              <a:lnSpc>
                <a:spcPts val="1630"/>
              </a:lnSpc>
            </a:pPr>
            <a:fld id="{81D60167-4931-47E6-BA6A-407CBD079E47}" type="slidenum">
              <a:rPr dirty="0"/>
              <a:t>62</a:t>
            </a:fld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73325" y="160019"/>
            <a:ext cx="4044950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ShowHBoxVBox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364996"/>
            <a:ext cx="5907405" cy="149796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285750" marR="2108835" indent="-273050">
              <a:lnSpc>
                <a:spcPct val="100800"/>
              </a:lnSpc>
              <a:spcBef>
                <a:spcPts val="75"/>
              </a:spcBef>
              <a:tabLst>
                <a:tab pos="3207385" algn="l"/>
              </a:tabLst>
            </a:pPr>
            <a:r>
              <a:rPr dirty="0" sz="2400" spc="-15" b="1">
                <a:solidFill>
                  <a:srgbClr val="CC7832"/>
                </a:solidFill>
                <a:latin typeface="Calibri"/>
                <a:cs typeface="Calibri"/>
              </a:rPr>
              <a:t>private</a:t>
            </a:r>
            <a:r>
              <a:rPr dirty="0" sz="2400" spc="50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400" spc="-15" b="1">
                <a:latin typeface="Calibri"/>
                <a:cs typeface="Calibri"/>
              </a:rPr>
              <a:t>HBox</a:t>
            </a:r>
            <a:r>
              <a:rPr dirty="0" sz="2400" spc="45" b="1">
                <a:latin typeface="Calibri"/>
                <a:cs typeface="Calibri"/>
              </a:rPr>
              <a:t> </a:t>
            </a:r>
            <a:r>
              <a:rPr dirty="0" sz="2400" spc="-15" b="1">
                <a:solidFill>
                  <a:srgbClr val="FFC66D"/>
                </a:solidFill>
                <a:latin typeface="Calibri"/>
                <a:cs typeface="Calibri"/>
              </a:rPr>
              <a:t>getHBox</a:t>
            </a:r>
            <a:r>
              <a:rPr dirty="0" sz="2400" spc="-15" b="1">
                <a:latin typeface="Calibri"/>
                <a:cs typeface="Calibri"/>
              </a:rPr>
              <a:t>()</a:t>
            </a:r>
            <a:r>
              <a:rPr dirty="0" sz="2400" spc="50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{ </a:t>
            </a:r>
            <a:r>
              <a:rPr dirty="0" sz="2400" spc="5" b="1">
                <a:latin typeface="Calibri"/>
                <a:cs typeface="Calibri"/>
              </a:rPr>
              <a:t> </a:t>
            </a:r>
            <a:r>
              <a:rPr dirty="0" sz="2400" spc="-5" b="1">
                <a:latin typeface="Calibri"/>
                <a:cs typeface="Calibri"/>
              </a:rPr>
              <a:t>H</a:t>
            </a:r>
            <a:r>
              <a:rPr dirty="0" sz="2400" b="1">
                <a:latin typeface="Calibri"/>
                <a:cs typeface="Calibri"/>
              </a:rPr>
              <a:t>B</a:t>
            </a:r>
            <a:r>
              <a:rPr dirty="0" sz="2400" spc="-55" b="1">
                <a:latin typeface="Calibri"/>
                <a:cs typeface="Calibri"/>
              </a:rPr>
              <a:t>o</a:t>
            </a:r>
            <a:r>
              <a:rPr dirty="0" sz="2400" b="1">
                <a:latin typeface="Calibri"/>
                <a:cs typeface="Calibri"/>
              </a:rPr>
              <a:t>x</a:t>
            </a:r>
            <a:r>
              <a:rPr dirty="0" sz="2400" spc="-10" b="1">
                <a:latin typeface="Calibri"/>
                <a:cs typeface="Calibri"/>
              </a:rPr>
              <a:t> </a:t>
            </a:r>
            <a:r>
              <a:rPr dirty="0" sz="2400" spc="-5" b="1">
                <a:latin typeface="Calibri"/>
                <a:cs typeface="Calibri"/>
              </a:rPr>
              <a:t>h</a:t>
            </a:r>
            <a:r>
              <a:rPr dirty="0" sz="2400" b="1">
                <a:latin typeface="Calibri"/>
                <a:cs typeface="Calibri"/>
              </a:rPr>
              <a:t>B</a:t>
            </a:r>
            <a:r>
              <a:rPr dirty="0" sz="2400" spc="-55" b="1">
                <a:latin typeface="Calibri"/>
                <a:cs typeface="Calibri"/>
              </a:rPr>
              <a:t>o</a:t>
            </a:r>
            <a:r>
              <a:rPr dirty="0" sz="2400" b="1">
                <a:latin typeface="Calibri"/>
                <a:cs typeface="Calibri"/>
              </a:rPr>
              <a:t>x</a:t>
            </a:r>
            <a:r>
              <a:rPr dirty="0" sz="2400" spc="-10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=</a:t>
            </a:r>
            <a:r>
              <a:rPr dirty="0" sz="2400" spc="-5" b="1">
                <a:latin typeface="Calibri"/>
                <a:cs typeface="Calibri"/>
              </a:rPr>
              <a:t> </a:t>
            </a:r>
            <a:r>
              <a:rPr dirty="0" sz="2400" spc="-5" b="1">
                <a:solidFill>
                  <a:srgbClr val="CC7832"/>
                </a:solidFill>
                <a:latin typeface="Calibri"/>
                <a:cs typeface="Calibri"/>
              </a:rPr>
              <a:t>n</a:t>
            </a:r>
            <a:r>
              <a:rPr dirty="0" sz="2400" spc="-10" b="1">
                <a:solidFill>
                  <a:srgbClr val="CC7832"/>
                </a:solidFill>
                <a:latin typeface="Calibri"/>
                <a:cs typeface="Calibri"/>
              </a:rPr>
              <a:t>e</a:t>
            </a:r>
            <a:r>
              <a:rPr dirty="0" sz="2400" b="1">
                <a:solidFill>
                  <a:srgbClr val="CC7832"/>
                </a:solidFill>
                <a:latin typeface="Calibri"/>
                <a:cs typeface="Calibri"/>
              </a:rPr>
              <a:t>w	</a:t>
            </a:r>
            <a:r>
              <a:rPr dirty="0" sz="2400" b="1">
                <a:latin typeface="Calibri"/>
                <a:cs typeface="Calibri"/>
              </a:rPr>
              <a:t>(</a:t>
            </a:r>
            <a:r>
              <a:rPr dirty="0" sz="2400" spc="-5" b="1">
                <a:solidFill>
                  <a:srgbClr val="6897BB"/>
                </a:solidFill>
                <a:latin typeface="Calibri"/>
                <a:cs typeface="Calibri"/>
              </a:rPr>
              <a:t>15</a:t>
            </a:r>
            <a:r>
              <a:rPr dirty="0" sz="2400" b="1">
                <a:latin typeface="Calibri"/>
                <a:cs typeface="Calibri"/>
              </a:rPr>
              <a:t>)</a:t>
            </a:r>
            <a:r>
              <a:rPr dirty="0" sz="2400" b="1">
                <a:solidFill>
                  <a:srgbClr val="CC7832"/>
                </a:solidFill>
                <a:latin typeface="Calibri"/>
                <a:cs typeface="Calibri"/>
              </a:rPr>
              <a:t>;</a:t>
            </a:r>
            <a:endParaRPr sz="2400">
              <a:latin typeface="Calibri"/>
              <a:cs typeface="Calibri"/>
            </a:endParaRPr>
          </a:p>
          <a:p>
            <a:pPr marL="285750" marR="5080">
              <a:lnSpc>
                <a:spcPct val="100800"/>
              </a:lnSpc>
              <a:tabLst>
                <a:tab pos="2002789" algn="l"/>
              </a:tabLst>
            </a:pPr>
            <a:r>
              <a:rPr dirty="0" sz="2400" spc="-10" b="1">
                <a:latin typeface="Calibri"/>
                <a:cs typeface="Calibri"/>
              </a:rPr>
              <a:t>hBox.setPadding(</a:t>
            </a:r>
            <a:r>
              <a:rPr dirty="0" sz="2400" spc="-10" b="1">
                <a:solidFill>
                  <a:srgbClr val="CC7832"/>
                </a:solidFill>
                <a:latin typeface="Calibri"/>
                <a:cs typeface="Calibri"/>
              </a:rPr>
              <a:t>new </a:t>
            </a:r>
            <a:r>
              <a:rPr dirty="0" sz="2400" spc="-5" b="1">
                <a:latin typeface="Calibri"/>
                <a:cs typeface="Calibri"/>
              </a:rPr>
              <a:t>Insets(</a:t>
            </a:r>
            <a:r>
              <a:rPr dirty="0" sz="2400" spc="-5" b="1">
                <a:solidFill>
                  <a:srgbClr val="6897BB"/>
                </a:solidFill>
                <a:latin typeface="Calibri"/>
                <a:cs typeface="Calibri"/>
              </a:rPr>
              <a:t>15</a:t>
            </a:r>
            <a:r>
              <a:rPr dirty="0" sz="2400" spc="-5" b="1">
                <a:solidFill>
                  <a:srgbClr val="CC7832"/>
                </a:solidFill>
                <a:latin typeface="Calibri"/>
                <a:cs typeface="Calibri"/>
              </a:rPr>
              <a:t>, </a:t>
            </a:r>
            <a:r>
              <a:rPr dirty="0" sz="2400" spc="-5" b="1">
                <a:solidFill>
                  <a:srgbClr val="6897BB"/>
                </a:solidFill>
                <a:latin typeface="Calibri"/>
                <a:cs typeface="Calibri"/>
              </a:rPr>
              <a:t>15</a:t>
            </a:r>
            <a:r>
              <a:rPr dirty="0" sz="2400" spc="-5" b="1">
                <a:solidFill>
                  <a:srgbClr val="CC7832"/>
                </a:solidFill>
                <a:latin typeface="Calibri"/>
                <a:cs typeface="Calibri"/>
              </a:rPr>
              <a:t>, </a:t>
            </a:r>
            <a:r>
              <a:rPr dirty="0" sz="2400" spc="-5" b="1">
                <a:solidFill>
                  <a:srgbClr val="6897BB"/>
                </a:solidFill>
                <a:latin typeface="Calibri"/>
                <a:cs typeface="Calibri"/>
              </a:rPr>
              <a:t>15</a:t>
            </a:r>
            <a:r>
              <a:rPr dirty="0" sz="2400" spc="-5" b="1">
                <a:solidFill>
                  <a:srgbClr val="CC7832"/>
                </a:solidFill>
                <a:latin typeface="Calibri"/>
                <a:cs typeface="Calibri"/>
              </a:rPr>
              <a:t>, </a:t>
            </a:r>
            <a:r>
              <a:rPr dirty="0" sz="2400" spc="-5" b="1">
                <a:solidFill>
                  <a:srgbClr val="6897BB"/>
                </a:solidFill>
                <a:latin typeface="Calibri"/>
                <a:cs typeface="Calibri"/>
              </a:rPr>
              <a:t>15</a:t>
            </a:r>
            <a:r>
              <a:rPr dirty="0" sz="2400" spc="-5" b="1">
                <a:latin typeface="Calibri"/>
                <a:cs typeface="Calibri"/>
              </a:rPr>
              <a:t>))</a:t>
            </a:r>
            <a:r>
              <a:rPr dirty="0" sz="2400" spc="-5" b="1">
                <a:solidFill>
                  <a:srgbClr val="CC7832"/>
                </a:solidFill>
                <a:latin typeface="Calibri"/>
                <a:cs typeface="Calibri"/>
              </a:rPr>
              <a:t>; </a:t>
            </a:r>
            <a:r>
              <a:rPr dirty="0" sz="2400" spc="-530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400" spc="-15" b="1">
                <a:latin typeface="Calibri"/>
                <a:cs typeface="Calibri"/>
              </a:rPr>
              <a:t>hBox.	</a:t>
            </a:r>
            <a:r>
              <a:rPr dirty="0" sz="2400" spc="-10" b="1">
                <a:latin typeface="Calibri"/>
                <a:cs typeface="Calibri"/>
              </a:rPr>
              <a:t>(</a:t>
            </a:r>
            <a:r>
              <a:rPr dirty="0" sz="2400" spc="-10" b="1">
                <a:solidFill>
                  <a:srgbClr val="6A8759"/>
                </a:solidFill>
                <a:latin typeface="Calibri"/>
                <a:cs typeface="Calibri"/>
              </a:rPr>
              <a:t>"-fx-background-color:</a:t>
            </a:r>
            <a:r>
              <a:rPr dirty="0" sz="2400" spc="-45" b="1">
                <a:solidFill>
                  <a:srgbClr val="6A8759"/>
                </a:solidFill>
                <a:latin typeface="Calibri"/>
                <a:cs typeface="Calibri"/>
              </a:rPr>
              <a:t> </a:t>
            </a:r>
            <a:r>
              <a:rPr dirty="0" sz="2400" spc="-10" b="1">
                <a:solidFill>
                  <a:srgbClr val="6A8759"/>
                </a:solidFill>
                <a:latin typeface="Calibri"/>
                <a:cs typeface="Calibri"/>
              </a:rPr>
              <a:t>gold"</a:t>
            </a:r>
            <a:r>
              <a:rPr dirty="0" sz="2400" spc="-10" b="1">
                <a:latin typeface="Calibri"/>
                <a:cs typeface="Calibri"/>
              </a:rPr>
              <a:t>)</a:t>
            </a:r>
            <a:r>
              <a:rPr dirty="0" sz="2400" spc="-10" b="1">
                <a:solidFill>
                  <a:srgbClr val="CC7832"/>
                </a:solidFill>
                <a:latin typeface="Calibri"/>
                <a:cs typeface="Calibri"/>
              </a:rPr>
              <a:t>;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08990" y="2828035"/>
            <a:ext cx="3590290" cy="756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400" spc="-10" b="1">
                <a:latin typeface="Calibri"/>
                <a:cs typeface="Calibri"/>
              </a:rPr>
              <a:t>hBox.getChildren().add(</a:t>
            </a:r>
            <a:r>
              <a:rPr dirty="0" sz="2400" spc="-10" b="1">
                <a:solidFill>
                  <a:srgbClr val="CC7832"/>
                </a:solidFill>
                <a:latin typeface="Calibri"/>
                <a:cs typeface="Calibri"/>
              </a:rPr>
              <a:t>new </a:t>
            </a:r>
            <a:r>
              <a:rPr dirty="0" sz="2400" spc="-530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400" spc="-10" b="1">
                <a:latin typeface="Calibri"/>
                <a:cs typeface="Calibri"/>
              </a:rPr>
              <a:t>hBox.getChildren().add(</a:t>
            </a:r>
            <a:r>
              <a:rPr dirty="0" sz="2400" spc="-10" b="1">
                <a:solidFill>
                  <a:srgbClr val="CC7832"/>
                </a:solidFill>
                <a:latin typeface="Calibri"/>
                <a:cs typeface="Calibri"/>
              </a:rPr>
              <a:t>new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309425" y="2828035"/>
            <a:ext cx="2940050" cy="756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400" spc="-5" b="1">
                <a:latin typeface="Calibri"/>
                <a:cs typeface="Calibri"/>
              </a:rPr>
              <a:t>(</a:t>
            </a:r>
            <a:r>
              <a:rPr dirty="0" sz="2400" spc="-5" b="1">
                <a:solidFill>
                  <a:srgbClr val="6A8759"/>
                </a:solidFill>
                <a:latin typeface="Calibri"/>
                <a:cs typeface="Calibri"/>
              </a:rPr>
              <a:t>"Computer</a:t>
            </a:r>
            <a:r>
              <a:rPr dirty="0" sz="2400" spc="-60" b="1">
                <a:solidFill>
                  <a:srgbClr val="6A8759"/>
                </a:solidFill>
                <a:latin typeface="Calibri"/>
                <a:cs typeface="Calibri"/>
              </a:rPr>
              <a:t> </a:t>
            </a:r>
            <a:r>
              <a:rPr dirty="0" sz="2400" spc="-5" b="1">
                <a:solidFill>
                  <a:srgbClr val="6A8759"/>
                </a:solidFill>
                <a:latin typeface="Calibri"/>
                <a:cs typeface="Calibri"/>
              </a:rPr>
              <a:t>Science"</a:t>
            </a:r>
            <a:r>
              <a:rPr dirty="0" sz="2400" spc="-5" b="1">
                <a:latin typeface="Calibri"/>
                <a:cs typeface="Calibri"/>
              </a:rPr>
              <a:t>))</a:t>
            </a:r>
            <a:r>
              <a:rPr dirty="0" sz="2400" spc="-5" b="1">
                <a:solidFill>
                  <a:srgbClr val="CC7832"/>
                </a:solidFill>
                <a:latin typeface="Calibri"/>
                <a:cs typeface="Calibri"/>
              </a:rPr>
              <a:t>; </a:t>
            </a:r>
            <a:r>
              <a:rPr dirty="0" sz="2400" spc="-530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400" spc="-5" b="1">
                <a:latin typeface="Calibri"/>
                <a:cs typeface="Calibri"/>
              </a:rPr>
              <a:t>(</a:t>
            </a:r>
            <a:r>
              <a:rPr dirty="0" sz="2400" spc="-5" b="1">
                <a:solidFill>
                  <a:srgbClr val="6A8759"/>
                </a:solidFill>
                <a:latin typeface="Calibri"/>
                <a:cs typeface="Calibri"/>
              </a:rPr>
              <a:t>"Chemistry"</a:t>
            </a:r>
            <a:r>
              <a:rPr dirty="0" sz="2400" spc="-5" b="1">
                <a:latin typeface="Calibri"/>
                <a:cs typeface="Calibri"/>
              </a:rPr>
              <a:t>))</a:t>
            </a:r>
            <a:r>
              <a:rPr dirty="0" sz="2400" spc="-5" b="1">
                <a:solidFill>
                  <a:srgbClr val="CC7832"/>
                </a:solidFill>
                <a:latin typeface="Calibri"/>
                <a:cs typeface="Calibri"/>
              </a:rPr>
              <a:t>;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35940" y="3562604"/>
            <a:ext cx="7753984" cy="2219960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12700" marR="5080" indent="273050">
              <a:lnSpc>
                <a:spcPct val="100800"/>
              </a:lnSpc>
              <a:spcBef>
                <a:spcPts val="75"/>
              </a:spcBef>
            </a:pPr>
            <a:r>
              <a:rPr dirty="0" sz="2400" spc="-5" b="1">
                <a:latin typeface="Calibri"/>
                <a:cs typeface="Calibri"/>
              </a:rPr>
              <a:t>ImageView imageView </a:t>
            </a:r>
            <a:r>
              <a:rPr dirty="0" sz="2400" b="1">
                <a:latin typeface="Calibri"/>
                <a:cs typeface="Calibri"/>
              </a:rPr>
              <a:t>= </a:t>
            </a:r>
            <a:r>
              <a:rPr dirty="0" sz="2400" spc="-5" b="1">
                <a:solidFill>
                  <a:srgbClr val="CC7832"/>
                </a:solidFill>
                <a:latin typeface="Calibri"/>
                <a:cs typeface="Calibri"/>
              </a:rPr>
              <a:t>new </a:t>
            </a:r>
            <a:r>
              <a:rPr dirty="0" sz="2400" spc="-5" b="1">
                <a:latin typeface="Calibri"/>
                <a:cs typeface="Calibri"/>
              </a:rPr>
              <a:t>ImageView(</a:t>
            </a:r>
            <a:r>
              <a:rPr dirty="0" sz="2400" spc="-5" b="1">
                <a:solidFill>
                  <a:srgbClr val="CC7832"/>
                </a:solidFill>
                <a:latin typeface="Calibri"/>
                <a:cs typeface="Calibri"/>
              </a:rPr>
              <a:t>new </a:t>
            </a:r>
            <a:r>
              <a:rPr dirty="0" sz="2400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400" spc="-10" b="1">
                <a:latin typeface="Calibri"/>
                <a:cs typeface="Calibri"/>
              </a:rPr>
              <a:t>Image(</a:t>
            </a:r>
            <a:r>
              <a:rPr dirty="0" sz="2400" spc="-10" b="1">
                <a:solidFill>
                  <a:srgbClr val="6A8759"/>
                </a:solidFill>
                <a:latin typeface="Calibri"/>
                <a:cs typeface="Calibri"/>
              </a:rPr>
              <a:t>"</a:t>
            </a:r>
            <a:r>
              <a:rPr dirty="0" sz="2400" spc="-10" b="1">
                <a:solidFill>
                  <a:srgbClr val="6A8759"/>
                </a:solidFill>
                <a:latin typeface="Calibri"/>
                <a:cs typeface="Calibri"/>
                <a:hlinkClick r:id="rId2"/>
              </a:rPr>
              <a:t>http://liveexample.pearsoncmg.com/book/image/us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ts val="2845"/>
              </a:lnSpc>
              <a:spcBef>
                <a:spcPts val="25"/>
              </a:spcBef>
            </a:pPr>
            <a:r>
              <a:rPr dirty="0" sz="2400" b="1">
                <a:solidFill>
                  <a:srgbClr val="6A8759"/>
                </a:solidFill>
                <a:latin typeface="Calibri"/>
                <a:cs typeface="Calibri"/>
              </a:rPr>
              <a:t>.gif"</a:t>
            </a:r>
            <a:r>
              <a:rPr dirty="0" sz="2400" b="1">
                <a:latin typeface="Calibri"/>
                <a:cs typeface="Calibri"/>
              </a:rPr>
              <a:t>))</a:t>
            </a:r>
            <a:r>
              <a:rPr dirty="0" sz="2400" b="1">
                <a:solidFill>
                  <a:srgbClr val="CC7832"/>
                </a:solidFill>
                <a:latin typeface="Calibri"/>
                <a:cs typeface="Calibri"/>
              </a:rPr>
              <a:t>;</a:t>
            </a:r>
            <a:endParaRPr sz="2400">
              <a:latin typeface="Calibri"/>
              <a:cs typeface="Calibri"/>
            </a:endParaRPr>
          </a:p>
          <a:p>
            <a:pPr marL="285750" marR="2856230">
              <a:lnSpc>
                <a:spcPts val="2880"/>
              </a:lnSpc>
              <a:spcBef>
                <a:spcPts val="60"/>
              </a:spcBef>
              <a:tabLst>
                <a:tab pos="4709795" algn="l"/>
              </a:tabLst>
            </a:pPr>
            <a:r>
              <a:rPr dirty="0" sz="2400" spc="-5" b="1">
                <a:latin typeface="Calibri"/>
                <a:cs typeface="Calibri"/>
              </a:rPr>
              <a:t>h</a:t>
            </a:r>
            <a:r>
              <a:rPr dirty="0" sz="2400" b="1">
                <a:latin typeface="Calibri"/>
                <a:cs typeface="Calibri"/>
              </a:rPr>
              <a:t>B</a:t>
            </a:r>
            <a:r>
              <a:rPr dirty="0" sz="2400" spc="-55" b="1">
                <a:latin typeface="Calibri"/>
                <a:cs typeface="Calibri"/>
              </a:rPr>
              <a:t>o</a:t>
            </a:r>
            <a:r>
              <a:rPr dirty="0" sz="2400" spc="-5" b="1">
                <a:latin typeface="Calibri"/>
                <a:cs typeface="Calibri"/>
              </a:rPr>
              <a:t>x</a:t>
            </a:r>
            <a:r>
              <a:rPr dirty="0" sz="2400" spc="20" b="1">
                <a:latin typeface="Calibri"/>
                <a:cs typeface="Calibri"/>
              </a:rPr>
              <a:t>.</a:t>
            </a:r>
            <a:r>
              <a:rPr dirty="0" sz="2400" spc="-30" b="1">
                <a:latin typeface="Calibri"/>
                <a:cs typeface="Calibri"/>
              </a:rPr>
              <a:t>g</a:t>
            </a:r>
            <a:r>
              <a:rPr dirty="0" sz="2400" spc="-15" b="1">
                <a:latin typeface="Calibri"/>
                <a:cs typeface="Calibri"/>
              </a:rPr>
              <a:t>e</a:t>
            </a:r>
            <a:r>
              <a:rPr dirty="0" sz="2400" spc="5" b="1">
                <a:latin typeface="Calibri"/>
                <a:cs typeface="Calibri"/>
              </a:rPr>
              <a:t>tC</a:t>
            </a:r>
            <a:r>
              <a:rPr dirty="0" sz="2400" spc="-5" b="1">
                <a:latin typeface="Calibri"/>
                <a:cs typeface="Calibri"/>
              </a:rPr>
              <a:t>hild</a:t>
            </a:r>
            <a:r>
              <a:rPr dirty="0" sz="2400" spc="-30" b="1">
                <a:latin typeface="Calibri"/>
                <a:cs typeface="Calibri"/>
              </a:rPr>
              <a:t>r</a:t>
            </a:r>
            <a:r>
              <a:rPr dirty="0" sz="2400" spc="5" b="1">
                <a:latin typeface="Calibri"/>
                <a:cs typeface="Calibri"/>
              </a:rPr>
              <a:t>e</a:t>
            </a:r>
            <a:r>
              <a:rPr dirty="0" sz="2400" spc="-5" b="1">
                <a:latin typeface="Calibri"/>
                <a:cs typeface="Calibri"/>
              </a:rPr>
              <a:t>n</a:t>
            </a:r>
            <a:r>
              <a:rPr dirty="0" sz="2400" b="1">
                <a:latin typeface="Calibri"/>
                <a:cs typeface="Calibri"/>
              </a:rPr>
              <a:t>()</a:t>
            </a:r>
            <a:r>
              <a:rPr dirty="0" sz="2400" spc="-5" b="1">
                <a:latin typeface="Calibri"/>
                <a:cs typeface="Calibri"/>
              </a:rPr>
              <a:t>.</a:t>
            </a:r>
            <a:r>
              <a:rPr dirty="0" sz="2400" b="1">
                <a:latin typeface="Calibri"/>
                <a:cs typeface="Calibri"/>
              </a:rPr>
              <a:t>a</a:t>
            </a:r>
            <a:r>
              <a:rPr dirty="0" sz="2400" spc="-5" b="1">
                <a:latin typeface="Calibri"/>
                <a:cs typeface="Calibri"/>
              </a:rPr>
              <a:t>dd</a:t>
            </a:r>
            <a:r>
              <a:rPr dirty="0" sz="2400" b="1">
                <a:latin typeface="Calibri"/>
                <a:cs typeface="Calibri"/>
              </a:rPr>
              <a:t>(	)</a:t>
            </a:r>
            <a:r>
              <a:rPr dirty="0" sz="2400" b="1">
                <a:solidFill>
                  <a:srgbClr val="CC7832"/>
                </a:solidFill>
                <a:latin typeface="Calibri"/>
                <a:cs typeface="Calibri"/>
              </a:rPr>
              <a:t>;  </a:t>
            </a:r>
            <a:r>
              <a:rPr dirty="0" sz="2400" spc="-10" b="1">
                <a:solidFill>
                  <a:srgbClr val="CC7832"/>
                </a:solidFill>
                <a:latin typeface="Calibri"/>
                <a:cs typeface="Calibri"/>
              </a:rPr>
              <a:t>return </a:t>
            </a:r>
            <a:r>
              <a:rPr dirty="0" sz="2400" spc="-15" b="1">
                <a:latin typeface="Calibri"/>
                <a:cs typeface="Calibri"/>
              </a:rPr>
              <a:t>hBox</a:t>
            </a:r>
            <a:r>
              <a:rPr dirty="0" sz="2400" spc="-15" b="1">
                <a:solidFill>
                  <a:srgbClr val="CC7832"/>
                </a:solidFill>
                <a:latin typeface="Calibri"/>
                <a:cs typeface="Calibri"/>
              </a:rPr>
              <a:t>;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ts val="2810"/>
              </a:lnSpc>
            </a:pPr>
            <a:r>
              <a:rPr dirty="0" sz="2400" b="1">
                <a:latin typeface="Calibri"/>
                <a:cs typeface="Calibri"/>
              </a:rPr>
              <a:t>}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00400" y="1371600"/>
            <a:ext cx="2335530" cy="381000"/>
          </a:xfrm>
          <a:prstGeom prst="rect">
            <a:avLst/>
          </a:prstGeom>
          <a:solidFill>
            <a:srgbClr val="92D050"/>
          </a:solidFill>
        </p:spPr>
        <p:txBody>
          <a:bodyPr wrap="square" lIns="0" tIns="32384" rIns="0" bIns="0" rtlCol="0" vert="horz">
            <a:spAutoFit/>
          </a:bodyPr>
          <a:lstStyle/>
          <a:p>
            <a:pPr marL="603250">
              <a:lnSpc>
                <a:spcPct val="100000"/>
              </a:lnSpc>
              <a:spcBef>
                <a:spcPts val="254"/>
              </a:spcBef>
            </a:pPr>
            <a:r>
              <a:rPr dirty="0" sz="2000" spc="-5">
                <a:latin typeface="Times New Roman"/>
                <a:cs typeface="Times New Roman"/>
              </a:rPr>
              <a:t>MyJavaFX</a:t>
            </a:r>
            <a:endParaRPr sz="200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48000" y="2209800"/>
            <a:ext cx="2590800" cy="3581399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219450" y="458724"/>
            <a:ext cx="2705100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 b="0">
                <a:latin typeface="Courier New"/>
                <a:cs typeface="Courier New"/>
              </a:rPr>
              <a:t>MyJavaFX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0">
              <a:lnSpc>
                <a:spcPts val="1630"/>
              </a:lnSpc>
            </a:pPr>
            <a:fld id="{81D60167-4931-47E6-BA6A-407CBD079E47}" type="slidenum">
              <a:rPr dirty="0"/>
              <a:t>17</a:t>
            </a:fld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0">
              <a:lnSpc>
                <a:spcPts val="1630"/>
              </a:lnSpc>
            </a:pPr>
            <a:fld id="{81D60167-4931-47E6-BA6A-407CBD079E47}" type="slidenum">
              <a:rPr dirty="0"/>
              <a:t>62</a:t>
            </a:fld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73325" y="160019"/>
            <a:ext cx="4044950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ShowHBoxVBox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380235"/>
            <a:ext cx="7836534" cy="44145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85750" marR="4037965" indent="-273050">
              <a:lnSpc>
                <a:spcPct val="100000"/>
              </a:lnSpc>
              <a:spcBef>
                <a:spcPts val="100"/>
              </a:spcBef>
            </a:pPr>
            <a:r>
              <a:rPr dirty="0" sz="2400" spc="-15" b="1">
                <a:solidFill>
                  <a:srgbClr val="CC7832"/>
                </a:solidFill>
                <a:latin typeface="Calibri"/>
                <a:cs typeface="Calibri"/>
              </a:rPr>
              <a:t>private</a:t>
            </a:r>
            <a:r>
              <a:rPr dirty="0" sz="2400" spc="50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400" spc="-15" b="1">
                <a:latin typeface="Calibri"/>
                <a:cs typeface="Calibri"/>
              </a:rPr>
              <a:t>HBox</a:t>
            </a:r>
            <a:r>
              <a:rPr dirty="0" sz="2400" spc="45" b="1">
                <a:latin typeface="Calibri"/>
                <a:cs typeface="Calibri"/>
              </a:rPr>
              <a:t> </a:t>
            </a:r>
            <a:r>
              <a:rPr dirty="0" sz="2400" spc="-15" b="1">
                <a:solidFill>
                  <a:srgbClr val="FFC66D"/>
                </a:solidFill>
                <a:latin typeface="Calibri"/>
                <a:cs typeface="Calibri"/>
              </a:rPr>
              <a:t>getHBox</a:t>
            </a:r>
            <a:r>
              <a:rPr dirty="0" sz="2400" spc="-15" b="1">
                <a:latin typeface="Calibri"/>
                <a:cs typeface="Calibri"/>
              </a:rPr>
              <a:t>()</a:t>
            </a:r>
            <a:r>
              <a:rPr dirty="0" sz="2400" spc="50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{ </a:t>
            </a:r>
            <a:r>
              <a:rPr dirty="0" sz="2400" spc="5" b="1">
                <a:latin typeface="Calibri"/>
                <a:cs typeface="Calibri"/>
              </a:rPr>
              <a:t> </a:t>
            </a:r>
            <a:r>
              <a:rPr dirty="0" sz="2400" spc="-15" b="1">
                <a:latin typeface="Calibri"/>
                <a:cs typeface="Calibri"/>
              </a:rPr>
              <a:t>HBox</a:t>
            </a:r>
            <a:r>
              <a:rPr dirty="0" sz="2400" spc="-35" b="1">
                <a:latin typeface="Calibri"/>
                <a:cs typeface="Calibri"/>
              </a:rPr>
              <a:t> </a:t>
            </a:r>
            <a:r>
              <a:rPr dirty="0" sz="2400" spc="-15" b="1">
                <a:latin typeface="Calibri"/>
                <a:cs typeface="Calibri"/>
              </a:rPr>
              <a:t>hBox</a:t>
            </a:r>
            <a:r>
              <a:rPr dirty="0" sz="2400" spc="-30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=</a:t>
            </a:r>
            <a:r>
              <a:rPr dirty="0" sz="2400" spc="-25" b="1">
                <a:latin typeface="Calibri"/>
                <a:cs typeface="Calibri"/>
              </a:rPr>
              <a:t> </a:t>
            </a:r>
            <a:r>
              <a:rPr dirty="0" sz="2400" spc="-5" b="1">
                <a:solidFill>
                  <a:srgbClr val="CC7832"/>
                </a:solidFill>
                <a:latin typeface="Calibri"/>
                <a:cs typeface="Calibri"/>
              </a:rPr>
              <a:t>new</a:t>
            </a:r>
            <a:r>
              <a:rPr dirty="0" sz="2400" spc="-30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400" spc="-10" b="1">
                <a:latin typeface="Calibri"/>
                <a:cs typeface="Calibri"/>
              </a:rPr>
              <a:t>HBox(</a:t>
            </a:r>
            <a:r>
              <a:rPr dirty="0" sz="2400" spc="-10" b="1">
                <a:solidFill>
                  <a:srgbClr val="6897BB"/>
                </a:solidFill>
                <a:latin typeface="Calibri"/>
                <a:cs typeface="Calibri"/>
              </a:rPr>
              <a:t>15</a:t>
            </a:r>
            <a:r>
              <a:rPr dirty="0" sz="2400" spc="-10" b="1">
                <a:latin typeface="Calibri"/>
                <a:cs typeface="Calibri"/>
              </a:rPr>
              <a:t>)</a:t>
            </a:r>
            <a:r>
              <a:rPr dirty="0" sz="2400" spc="-10" b="1">
                <a:solidFill>
                  <a:srgbClr val="CC7832"/>
                </a:solidFill>
                <a:latin typeface="Calibri"/>
                <a:cs typeface="Calibri"/>
              </a:rPr>
              <a:t>;</a:t>
            </a:r>
            <a:endParaRPr sz="2400">
              <a:latin typeface="Calibri"/>
              <a:cs typeface="Calibri"/>
            </a:endParaRPr>
          </a:p>
          <a:p>
            <a:pPr marL="285750" marR="128270">
              <a:lnSpc>
                <a:spcPct val="99800"/>
              </a:lnSpc>
              <a:spcBef>
                <a:spcPts val="30"/>
              </a:spcBef>
            </a:pPr>
            <a:r>
              <a:rPr dirty="0" sz="2400" spc="-10" b="1">
                <a:latin typeface="Calibri"/>
                <a:cs typeface="Calibri"/>
              </a:rPr>
              <a:t>hBox.setPadding(</a:t>
            </a:r>
            <a:r>
              <a:rPr dirty="0" sz="2400" spc="-10" b="1">
                <a:solidFill>
                  <a:srgbClr val="CC7832"/>
                </a:solidFill>
                <a:latin typeface="Calibri"/>
                <a:cs typeface="Calibri"/>
              </a:rPr>
              <a:t>new</a:t>
            </a:r>
            <a:r>
              <a:rPr dirty="0" sz="2400" spc="-15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400" spc="-5" b="1">
                <a:latin typeface="Calibri"/>
                <a:cs typeface="Calibri"/>
              </a:rPr>
              <a:t>Insets(</a:t>
            </a:r>
            <a:r>
              <a:rPr dirty="0" sz="2400" spc="-5" b="1">
                <a:solidFill>
                  <a:srgbClr val="6897BB"/>
                </a:solidFill>
                <a:latin typeface="Calibri"/>
                <a:cs typeface="Calibri"/>
              </a:rPr>
              <a:t>15</a:t>
            </a:r>
            <a:r>
              <a:rPr dirty="0" sz="2400" spc="-5" b="1">
                <a:solidFill>
                  <a:srgbClr val="CC7832"/>
                </a:solidFill>
                <a:latin typeface="Calibri"/>
                <a:cs typeface="Calibri"/>
              </a:rPr>
              <a:t>,</a:t>
            </a:r>
            <a:r>
              <a:rPr dirty="0" sz="2400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400" spc="-5" b="1">
                <a:solidFill>
                  <a:srgbClr val="6897BB"/>
                </a:solidFill>
                <a:latin typeface="Calibri"/>
                <a:cs typeface="Calibri"/>
              </a:rPr>
              <a:t>15</a:t>
            </a:r>
            <a:r>
              <a:rPr dirty="0" sz="2400" spc="-5" b="1">
                <a:solidFill>
                  <a:srgbClr val="CC7832"/>
                </a:solidFill>
                <a:latin typeface="Calibri"/>
                <a:cs typeface="Calibri"/>
              </a:rPr>
              <a:t>,</a:t>
            </a:r>
            <a:r>
              <a:rPr dirty="0" sz="2400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400" spc="-5" b="1">
                <a:solidFill>
                  <a:srgbClr val="6897BB"/>
                </a:solidFill>
                <a:latin typeface="Calibri"/>
                <a:cs typeface="Calibri"/>
              </a:rPr>
              <a:t>15</a:t>
            </a:r>
            <a:r>
              <a:rPr dirty="0" sz="2400" spc="-5" b="1">
                <a:solidFill>
                  <a:srgbClr val="CC7832"/>
                </a:solidFill>
                <a:latin typeface="Calibri"/>
                <a:cs typeface="Calibri"/>
              </a:rPr>
              <a:t>,</a:t>
            </a:r>
            <a:r>
              <a:rPr dirty="0" sz="2400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400" spc="-5" b="1">
                <a:solidFill>
                  <a:srgbClr val="6897BB"/>
                </a:solidFill>
                <a:latin typeface="Calibri"/>
                <a:cs typeface="Calibri"/>
              </a:rPr>
              <a:t>15</a:t>
            </a:r>
            <a:r>
              <a:rPr dirty="0" sz="2400" spc="-5" b="1">
                <a:latin typeface="Calibri"/>
                <a:cs typeface="Calibri"/>
              </a:rPr>
              <a:t>))</a:t>
            </a:r>
            <a:r>
              <a:rPr dirty="0" sz="2400" spc="-5" b="1">
                <a:solidFill>
                  <a:srgbClr val="CC7832"/>
                </a:solidFill>
                <a:latin typeface="Calibri"/>
                <a:cs typeface="Calibri"/>
              </a:rPr>
              <a:t>; </a:t>
            </a:r>
            <a:r>
              <a:rPr dirty="0" sz="2400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400" spc="-10" b="1">
                <a:latin typeface="Calibri"/>
                <a:cs typeface="Calibri"/>
              </a:rPr>
              <a:t>hBox.setStyle(</a:t>
            </a:r>
            <a:r>
              <a:rPr dirty="0" sz="2400" spc="-10" b="1">
                <a:solidFill>
                  <a:srgbClr val="6A8759"/>
                </a:solidFill>
                <a:latin typeface="Calibri"/>
                <a:cs typeface="Calibri"/>
              </a:rPr>
              <a:t>"-fx-background-color: gold"</a:t>
            </a:r>
            <a:r>
              <a:rPr dirty="0" sz="2400" spc="-10" b="1">
                <a:latin typeface="Calibri"/>
                <a:cs typeface="Calibri"/>
              </a:rPr>
              <a:t>)</a:t>
            </a:r>
            <a:r>
              <a:rPr dirty="0" sz="2400" spc="-10" b="1">
                <a:solidFill>
                  <a:srgbClr val="CC7832"/>
                </a:solidFill>
                <a:latin typeface="Calibri"/>
                <a:cs typeface="Calibri"/>
              </a:rPr>
              <a:t>; </a:t>
            </a:r>
            <a:r>
              <a:rPr dirty="0" sz="2400" spc="-5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400" spc="-10" b="1">
                <a:latin typeface="Calibri"/>
                <a:cs typeface="Calibri"/>
              </a:rPr>
              <a:t>hBox.getChildren().add(</a:t>
            </a:r>
            <a:r>
              <a:rPr dirty="0" sz="2400" spc="-10" b="1">
                <a:solidFill>
                  <a:srgbClr val="CC7832"/>
                </a:solidFill>
                <a:latin typeface="Calibri"/>
                <a:cs typeface="Calibri"/>
              </a:rPr>
              <a:t>new</a:t>
            </a:r>
            <a:r>
              <a:rPr dirty="0" sz="2400" spc="30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400" spc="-10" b="1">
                <a:latin typeface="Calibri"/>
                <a:cs typeface="Calibri"/>
              </a:rPr>
              <a:t>Button(</a:t>
            </a:r>
            <a:r>
              <a:rPr dirty="0" sz="2400" spc="-10" b="1">
                <a:solidFill>
                  <a:srgbClr val="6A8759"/>
                </a:solidFill>
                <a:latin typeface="Calibri"/>
                <a:cs typeface="Calibri"/>
              </a:rPr>
              <a:t>"Computer</a:t>
            </a:r>
            <a:r>
              <a:rPr dirty="0" sz="2400" spc="30" b="1">
                <a:solidFill>
                  <a:srgbClr val="6A8759"/>
                </a:solidFill>
                <a:latin typeface="Calibri"/>
                <a:cs typeface="Calibri"/>
              </a:rPr>
              <a:t> </a:t>
            </a:r>
            <a:r>
              <a:rPr dirty="0" sz="2400" spc="-5" b="1">
                <a:solidFill>
                  <a:srgbClr val="6A8759"/>
                </a:solidFill>
                <a:latin typeface="Calibri"/>
                <a:cs typeface="Calibri"/>
              </a:rPr>
              <a:t>Science"</a:t>
            </a:r>
            <a:r>
              <a:rPr dirty="0" sz="2400" spc="-5" b="1">
                <a:latin typeface="Calibri"/>
                <a:cs typeface="Calibri"/>
              </a:rPr>
              <a:t>))</a:t>
            </a:r>
            <a:r>
              <a:rPr dirty="0" sz="2400" spc="-5" b="1">
                <a:solidFill>
                  <a:srgbClr val="CC7832"/>
                </a:solidFill>
                <a:latin typeface="Calibri"/>
                <a:cs typeface="Calibri"/>
              </a:rPr>
              <a:t>; </a:t>
            </a:r>
            <a:r>
              <a:rPr dirty="0" sz="2400" spc="-525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400" spc="-10" b="1">
                <a:latin typeface="Calibri"/>
                <a:cs typeface="Calibri"/>
              </a:rPr>
              <a:t>hBox.getChildren().add(</a:t>
            </a:r>
            <a:r>
              <a:rPr dirty="0" sz="2400" spc="-10" b="1">
                <a:solidFill>
                  <a:srgbClr val="CC7832"/>
                </a:solidFill>
                <a:latin typeface="Calibri"/>
                <a:cs typeface="Calibri"/>
              </a:rPr>
              <a:t>new </a:t>
            </a:r>
            <a:r>
              <a:rPr dirty="0" sz="2400" spc="-5" b="1">
                <a:latin typeface="Calibri"/>
                <a:cs typeface="Calibri"/>
              </a:rPr>
              <a:t>Button(</a:t>
            </a:r>
            <a:r>
              <a:rPr dirty="0" sz="2400" spc="-5" b="1">
                <a:solidFill>
                  <a:srgbClr val="6A8759"/>
                </a:solidFill>
                <a:latin typeface="Calibri"/>
                <a:cs typeface="Calibri"/>
              </a:rPr>
              <a:t>"Chemistry"</a:t>
            </a:r>
            <a:r>
              <a:rPr dirty="0" sz="2400" spc="-5" b="1">
                <a:latin typeface="Calibri"/>
                <a:cs typeface="Calibri"/>
              </a:rPr>
              <a:t>))</a:t>
            </a:r>
            <a:r>
              <a:rPr dirty="0" sz="2400" spc="-5" b="1">
                <a:solidFill>
                  <a:srgbClr val="CC7832"/>
                </a:solidFill>
                <a:latin typeface="Calibri"/>
                <a:cs typeface="Calibri"/>
              </a:rPr>
              <a:t>; </a:t>
            </a:r>
            <a:r>
              <a:rPr dirty="0" sz="2400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400" spc="-5" b="1">
                <a:latin typeface="Calibri"/>
                <a:cs typeface="Calibri"/>
              </a:rPr>
              <a:t>ImageView</a:t>
            </a:r>
            <a:r>
              <a:rPr dirty="0" sz="2400" spc="-15" b="1">
                <a:latin typeface="Calibri"/>
                <a:cs typeface="Calibri"/>
              </a:rPr>
              <a:t> </a:t>
            </a:r>
            <a:r>
              <a:rPr dirty="0" sz="2400" spc="-5" b="1">
                <a:latin typeface="Calibri"/>
                <a:cs typeface="Calibri"/>
              </a:rPr>
              <a:t>imageView</a:t>
            </a:r>
            <a:r>
              <a:rPr dirty="0" sz="2400" spc="-15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=</a:t>
            </a:r>
            <a:r>
              <a:rPr dirty="0" sz="2400" spc="-5" b="1">
                <a:latin typeface="Calibri"/>
                <a:cs typeface="Calibri"/>
              </a:rPr>
              <a:t> </a:t>
            </a:r>
            <a:r>
              <a:rPr dirty="0" sz="2400" spc="-5" b="1">
                <a:solidFill>
                  <a:srgbClr val="CC7832"/>
                </a:solidFill>
                <a:latin typeface="Calibri"/>
                <a:cs typeface="Calibri"/>
              </a:rPr>
              <a:t>new</a:t>
            </a:r>
            <a:r>
              <a:rPr dirty="0" sz="2400" spc="-15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400" spc="-5" b="1">
                <a:latin typeface="Calibri"/>
                <a:cs typeface="Calibri"/>
              </a:rPr>
              <a:t>ImageView(</a:t>
            </a:r>
            <a:r>
              <a:rPr dirty="0" sz="2400" spc="-5" b="1">
                <a:solidFill>
                  <a:srgbClr val="CC7832"/>
                </a:solidFill>
                <a:latin typeface="Calibri"/>
                <a:cs typeface="Calibri"/>
              </a:rPr>
              <a:t>new</a:t>
            </a:r>
            <a:endParaRPr sz="2400">
              <a:latin typeface="Calibri"/>
              <a:cs typeface="Calibri"/>
            </a:endParaRPr>
          </a:p>
          <a:p>
            <a:pPr marL="12700" marR="5080">
              <a:lnSpc>
                <a:spcPct val="100800"/>
              </a:lnSpc>
            </a:pPr>
            <a:r>
              <a:rPr dirty="0" sz="2400" spc="-10" b="1">
                <a:latin typeface="Calibri"/>
                <a:cs typeface="Calibri"/>
              </a:rPr>
              <a:t>Image(</a:t>
            </a:r>
            <a:r>
              <a:rPr dirty="0" sz="2400" spc="-10" b="1">
                <a:solidFill>
                  <a:srgbClr val="6A8759"/>
                </a:solidFill>
                <a:latin typeface="Calibri"/>
                <a:cs typeface="Calibri"/>
              </a:rPr>
              <a:t>"</a:t>
            </a:r>
            <a:r>
              <a:rPr dirty="0" sz="2400" spc="-10" b="1">
                <a:solidFill>
                  <a:srgbClr val="6A8759"/>
                </a:solidFill>
                <a:latin typeface="Calibri"/>
                <a:cs typeface="Calibri"/>
                <a:hlinkClick r:id="rId2"/>
              </a:rPr>
              <a:t>http://liveexample.pearsoncmg.com/book/image/us. </a:t>
            </a:r>
            <a:r>
              <a:rPr dirty="0" sz="2400" spc="-530" b="1">
                <a:solidFill>
                  <a:srgbClr val="6A8759"/>
                </a:solidFill>
                <a:latin typeface="Calibri"/>
                <a:cs typeface="Calibri"/>
              </a:rPr>
              <a:t> </a:t>
            </a:r>
            <a:r>
              <a:rPr dirty="0" sz="2400" spc="-5" b="1">
                <a:solidFill>
                  <a:srgbClr val="6A8759"/>
                </a:solidFill>
                <a:latin typeface="Calibri"/>
                <a:cs typeface="Calibri"/>
              </a:rPr>
              <a:t>gif"</a:t>
            </a:r>
            <a:r>
              <a:rPr dirty="0" sz="2400" spc="-5" b="1">
                <a:latin typeface="Calibri"/>
                <a:cs typeface="Calibri"/>
              </a:rPr>
              <a:t>))</a:t>
            </a:r>
            <a:r>
              <a:rPr dirty="0" sz="2400" spc="-5" b="1">
                <a:solidFill>
                  <a:srgbClr val="CC7832"/>
                </a:solidFill>
                <a:latin typeface="Calibri"/>
                <a:cs typeface="Calibri"/>
              </a:rPr>
              <a:t>;</a:t>
            </a:r>
            <a:endParaRPr sz="2400">
              <a:latin typeface="Calibri"/>
              <a:cs typeface="Calibri"/>
            </a:endParaRPr>
          </a:p>
          <a:p>
            <a:pPr marL="285750" marR="2938780">
              <a:lnSpc>
                <a:spcPts val="2810"/>
              </a:lnSpc>
              <a:spcBef>
                <a:spcPts val="175"/>
              </a:spcBef>
            </a:pPr>
            <a:r>
              <a:rPr dirty="0" sz="2400" spc="-10" b="1">
                <a:latin typeface="Calibri"/>
                <a:cs typeface="Calibri"/>
              </a:rPr>
              <a:t>hBox.getChildren().add(imageView)</a:t>
            </a:r>
            <a:r>
              <a:rPr dirty="0" sz="2400" spc="-10" b="1">
                <a:solidFill>
                  <a:srgbClr val="CC7832"/>
                </a:solidFill>
                <a:latin typeface="Calibri"/>
                <a:cs typeface="Calibri"/>
              </a:rPr>
              <a:t>; </a:t>
            </a:r>
            <a:r>
              <a:rPr dirty="0" sz="2400" spc="-530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400" spc="-10" b="1">
                <a:solidFill>
                  <a:srgbClr val="CC7832"/>
                </a:solidFill>
                <a:latin typeface="Calibri"/>
                <a:cs typeface="Calibri"/>
              </a:rPr>
              <a:t>return </a:t>
            </a:r>
            <a:r>
              <a:rPr dirty="0" sz="2400" spc="-15" b="1">
                <a:latin typeface="Calibri"/>
                <a:cs typeface="Calibri"/>
              </a:rPr>
              <a:t>hBox</a:t>
            </a:r>
            <a:r>
              <a:rPr dirty="0" sz="2400" spc="-15" b="1">
                <a:solidFill>
                  <a:srgbClr val="CC7832"/>
                </a:solidFill>
                <a:latin typeface="Calibri"/>
                <a:cs typeface="Calibri"/>
              </a:rPr>
              <a:t>;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ts val="2795"/>
              </a:lnSpc>
            </a:pPr>
            <a:r>
              <a:rPr dirty="0" sz="2400" b="1">
                <a:latin typeface="Calibri"/>
                <a:cs typeface="Calibri"/>
              </a:rPr>
              <a:t>}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0">
              <a:lnSpc>
                <a:spcPts val="1630"/>
              </a:lnSpc>
            </a:pPr>
            <a:fld id="{81D60167-4931-47E6-BA6A-407CBD079E47}" type="slidenum">
              <a:rPr dirty="0"/>
              <a:t>62</a:t>
            </a:fld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73325" y="160019"/>
            <a:ext cx="4044950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ShowHBoxVBox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54939" y="1075435"/>
            <a:ext cx="8757285" cy="47834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85750" marR="5000625" indent="-273050">
              <a:lnSpc>
                <a:spcPct val="100000"/>
              </a:lnSpc>
              <a:spcBef>
                <a:spcPts val="100"/>
              </a:spcBef>
              <a:tabLst>
                <a:tab pos="3664585" algn="l"/>
              </a:tabLst>
            </a:pPr>
            <a:r>
              <a:rPr dirty="0" sz="2400" spc="-15" b="1">
                <a:solidFill>
                  <a:srgbClr val="CC7832"/>
                </a:solidFill>
                <a:latin typeface="Calibri"/>
                <a:cs typeface="Calibri"/>
              </a:rPr>
              <a:t>private</a:t>
            </a:r>
            <a:r>
              <a:rPr dirty="0" sz="2400" spc="35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400" spc="-15" b="1">
                <a:latin typeface="Calibri"/>
                <a:cs typeface="Calibri"/>
              </a:rPr>
              <a:t>VBox</a:t>
            </a:r>
            <a:r>
              <a:rPr dirty="0" sz="2400" spc="30" b="1">
                <a:latin typeface="Calibri"/>
                <a:cs typeface="Calibri"/>
              </a:rPr>
              <a:t> </a:t>
            </a:r>
            <a:r>
              <a:rPr dirty="0" sz="2400" spc="-15" b="1">
                <a:solidFill>
                  <a:srgbClr val="FFC66D"/>
                </a:solidFill>
                <a:latin typeface="Calibri"/>
                <a:cs typeface="Calibri"/>
              </a:rPr>
              <a:t>getVBox</a:t>
            </a:r>
            <a:r>
              <a:rPr dirty="0" sz="2400" spc="-15" b="1">
                <a:latin typeface="Calibri"/>
                <a:cs typeface="Calibri"/>
              </a:rPr>
              <a:t>()</a:t>
            </a:r>
            <a:r>
              <a:rPr dirty="0" sz="2400" spc="35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{ </a:t>
            </a:r>
            <a:r>
              <a:rPr dirty="0" sz="2400" spc="5" b="1">
                <a:latin typeface="Calibri"/>
                <a:cs typeface="Calibri"/>
              </a:rPr>
              <a:t> V</a:t>
            </a:r>
            <a:r>
              <a:rPr dirty="0" sz="2400" b="1">
                <a:latin typeface="Calibri"/>
                <a:cs typeface="Calibri"/>
              </a:rPr>
              <a:t>B</a:t>
            </a:r>
            <a:r>
              <a:rPr dirty="0" sz="2400" spc="-55" b="1">
                <a:latin typeface="Calibri"/>
                <a:cs typeface="Calibri"/>
              </a:rPr>
              <a:t>o</a:t>
            </a:r>
            <a:r>
              <a:rPr dirty="0" sz="2400" b="1">
                <a:latin typeface="Calibri"/>
                <a:cs typeface="Calibri"/>
              </a:rPr>
              <a:t>x</a:t>
            </a:r>
            <a:r>
              <a:rPr dirty="0" sz="2400" spc="-10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vB</a:t>
            </a:r>
            <a:r>
              <a:rPr dirty="0" sz="2400" spc="-55" b="1">
                <a:latin typeface="Calibri"/>
                <a:cs typeface="Calibri"/>
              </a:rPr>
              <a:t>o</a:t>
            </a:r>
            <a:r>
              <a:rPr dirty="0" sz="2400" b="1">
                <a:latin typeface="Calibri"/>
                <a:cs typeface="Calibri"/>
              </a:rPr>
              <a:t>x</a:t>
            </a:r>
            <a:r>
              <a:rPr dirty="0" sz="2400" spc="-10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=</a:t>
            </a:r>
            <a:r>
              <a:rPr dirty="0" sz="2400" spc="-5" b="1">
                <a:latin typeface="Calibri"/>
                <a:cs typeface="Calibri"/>
              </a:rPr>
              <a:t> </a:t>
            </a:r>
            <a:r>
              <a:rPr dirty="0" sz="2400" spc="-5" b="1">
                <a:solidFill>
                  <a:srgbClr val="CC7832"/>
                </a:solidFill>
                <a:latin typeface="Calibri"/>
                <a:cs typeface="Calibri"/>
              </a:rPr>
              <a:t>n</a:t>
            </a:r>
            <a:r>
              <a:rPr dirty="0" sz="2400" spc="-10" b="1">
                <a:solidFill>
                  <a:srgbClr val="CC7832"/>
                </a:solidFill>
                <a:latin typeface="Calibri"/>
                <a:cs typeface="Calibri"/>
              </a:rPr>
              <a:t>e</a:t>
            </a:r>
            <a:r>
              <a:rPr dirty="0" sz="2400" b="1">
                <a:solidFill>
                  <a:srgbClr val="CC7832"/>
                </a:solidFill>
                <a:latin typeface="Calibri"/>
                <a:cs typeface="Calibri"/>
              </a:rPr>
              <a:t>w	;</a:t>
            </a:r>
            <a:endParaRPr sz="2400">
              <a:latin typeface="Calibri"/>
              <a:cs typeface="Calibri"/>
            </a:endParaRPr>
          </a:p>
          <a:p>
            <a:pPr marL="285750" marR="2550795">
              <a:lnSpc>
                <a:spcPct val="100800"/>
              </a:lnSpc>
            </a:pPr>
            <a:r>
              <a:rPr dirty="0" sz="2400" spc="-10" b="1">
                <a:latin typeface="Calibri"/>
                <a:cs typeface="Calibri"/>
              </a:rPr>
              <a:t>vBox.setPadding(</a:t>
            </a:r>
            <a:r>
              <a:rPr dirty="0" sz="2400" spc="-10" b="1">
                <a:solidFill>
                  <a:srgbClr val="CC7832"/>
                </a:solidFill>
                <a:latin typeface="Calibri"/>
                <a:cs typeface="Calibri"/>
              </a:rPr>
              <a:t>new</a:t>
            </a:r>
            <a:r>
              <a:rPr dirty="0" sz="2400" spc="-15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400" spc="-5" b="1">
                <a:latin typeface="Calibri"/>
                <a:cs typeface="Calibri"/>
              </a:rPr>
              <a:t>Insets(</a:t>
            </a:r>
            <a:r>
              <a:rPr dirty="0" sz="2400" spc="-5" b="1">
                <a:solidFill>
                  <a:srgbClr val="6897BB"/>
                </a:solidFill>
                <a:latin typeface="Calibri"/>
                <a:cs typeface="Calibri"/>
              </a:rPr>
              <a:t>15</a:t>
            </a:r>
            <a:r>
              <a:rPr dirty="0" sz="2400" spc="-5" b="1">
                <a:solidFill>
                  <a:srgbClr val="CC7832"/>
                </a:solidFill>
                <a:latin typeface="Calibri"/>
                <a:cs typeface="Calibri"/>
              </a:rPr>
              <a:t>,</a:t>
            </a:r>
            <a:r>
              <a:rPr dirty="0" sz="2400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400" spc="-5" b="1">
                <a:solidFill>
                  <a:srgbClr val="6897BB"/>
                </a:solidFill>
                <a:latin typeface="Calibri"/>
                <a:cs typeface="Calibri"/>
              </a:rPr>
              <a:t>5</a:t>
            </a:r>
            <a:r>
              <a:rPr dirty="0" sz="2400" spc="-5" b="1">
                <a:solidFill>
                  <a:srgbClr val="CC7832"/>
                </a:solidFill>
                <a:latin typeface="Calibri"/>
                <a:cs typeface="Calibri"/>
              </a:rPr>
              <a:t>,</a:t>
            </a:r>
            <a:r>
              <a:rPr dirty="0" sz="2400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400" spc="-5" b="1">
                <a:solidFill>
                  <a:srgbClr val="6897BB"/>
                </a:solidFill>
                <a:latin typeface="Calibri"/>
                <a:cs typeface="Calibri"/>
              </a:rPr>
              <a:t>5</a:t>
            </a:r>
            <a:r>
              <a:rPr dirty="0" sz="2400" spc="-5" b="1">
                <a:solidFill>
                  <a:srgbClr val="CC7832"/>
                </a:solidFill>
                <a:latin typeface="Calibri"/>
                <a:cs typeface="Calibri"/>
              </a:rPr>
              <a:t>, </a:t>
            </a:r>
            <a:r>
              <a:rPr dirty="0" sz="2400" spc="-5" b="1">
                <a:solidFill>
                  <a:srgbClr val="6897BB"/>
                </a:solidFill>
                <a:latin typeface="Calibri"/>
                <a:cs typeface="Calibri"/>
              </a:rPr>
              <a:t>5</a:t>
            </a:r>
            <a:r>
              <a:rPr dirty="0" sz="2400" spc="-5" b="1">
                <a:latin typeface="Calibri"/>
                <a:cs typeface="Calibri"/>
              </a:rPr>
              <a:t>))</a:t>
            </a:r>
            <a:r>
              <a:rPr dirty="0" sz="2400" spc="-5" b="1">
                <a:solidFill>
                  <a:srgbClr val="CC7832"/>
                </a:solidFill>
                <a:latin typeface="Calibri"/>
                <a:cs typeface="Calibri"/>
              </a:rPr>
              <a:t>; </a:t>
            </a:r>
            <a:r>
              <a:rPr dirty="0" sz="2400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400" spc="-10" b="1">
                <a:latin typeface="Calibri"/>
                <a:cs typeface="Calibri"/>
              </a:rPr>
              <a:t>vBox.getChildren().add(</a:t>
            </a:r>
            <a:r>
              <a:rPr dirty="0" sz="2400" spc="-10" b="1">
                <a:solidFill>
                  <a:srgbClr val="CC7832"/>
                </a:solidFill>
                <a:latin typeface="Calibri"/>
                <a:cs typeface="Calibri"/>
              </a:rPr>
              <a:t>new</a:t>
            </a:r>
            <a:r>
              <a:rPr dirty="0" sz="2400" spc="20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400" spc="-5" b="1">
                <a:latin typeface="Calibri"/>
                <a:cs typeface="Calibri"/>
              </a:rPr>
              <a:t>Label(</a:t>
            </a:r>
            <a:r>
              <a:rPr dirty="0" sz="2400" spc="-5" b="1">
                <a:solidFill>
                  <a:srgbClr val="6A8759"/>
                </a:solidFill>
                <a:latin typeface="Calibri"/>
                <a:cs typeface="Calibri"/>
              </a:rPr>
              <a:t>"Courses"</a:t>
            </a:r>
            <a:r>
              <a:rPr dirty="0" sz="2400" spc="-5" b="1">
                <a:latin typeface="Calibri"/>
                <a:cs typeface="Calibri"/>
              </a:rPr>
              <a:t>))</a:t>
            </a:r>
            <a:r>
              <a:rPr dirty="0" sz="2400" spc="-5" b="1">
                <a:solidFill>
                  <a:srgbClr val="CC7832"/>
                </a:solidFill>
                <a:latin typeface="Calibri"/>
                <a:cs typeface="Calibri"/>
              </a:rPr>
              <a:t>;</a:t>
            </a:r>
            <a:endParaRPr sz="2400">
              <a:latin typeface="Calibri"/>
              <a:cs typeface="Calibri"/>
            </a:endParaRPr>
          </a:p>
          <a:p>
            <a:pPr marL="831850" marR="5080" indent="-546100">
              <a:lnSpc>
                <a:spcPts val="2810"/>
              </a:lnSpc>
              <a:spcBef>
                <a:spcPts val="175"/>
              </a:spcBef>
              <a:tabLst>
                <a:tab pos="3853815" algn="l"/>
                <a:tab pos="6974840" algn="l"/>
              </a:tabLst>
            </a:pPr>
            <a:r>
              <a:rPr dirty="0" sz="2400" spc="-5" b="1">
                <a:latin typeface="Calibri"/>
                <a:cs typeface="Calibri"/>
              </a:rPr>
              <a:t>Label[] </a:t>
            </a:r>
            <a:r>
              <a:rPr dirty="0" sz="2400" spc="-10" b="1">
                <a:latin typeface="Calibri"/>
                <a:cs typeface="Calibri"/>
              </a:rPr>
              <a:t>courses</a:t>
            </a:r>
            <a:r>
              <a:rPr dirty="0" sz="2400" b="1">
                <a:latin typeface="Calibri"/>
                <a:cs typeface="Calibri"/>
              </a:rPr>
              <a:t> = </a:t>
            </a:r>
            <a:r>
              <a:rPr dirty="0" sz="2400" spc="-5" b="1">
                <a:latin typeface="Calibri"/>
                <a:cs typeface="Calibri"/>
              </a:rPr>
              <a:t>{</a:t>
            </a:r>
            <a:r>
              <a:rPr dirty="0" sz="2400" spc="-5" b="1">
                <a:solidFill>
                  <a:srgbClr val="CC7832"/>
                </a:solidFill>
                <a:latin typeface="Calibri"/>
                <a:cs typeface="Calibri"/>
              </a:rPr>
              <a:t>new	</a:t>
            </a:r>
            <a:r>
              <a:rPr dirty="0" sz="2400" b="1">
                <a:latin typeface="Calibri"/>
                <a:cs typeface="Calibri"/>
              </a:rPr>
              <a:t>(</a:t>
            </a:r>
            <a:r>
              <a:rPr dirty="0" sz="2400" b="1">
                <a:solidFill>
                  <a:srgbClr val="6A8759"/>
                </a:solidFill>
                <a:latin typeface="Calibri"/>
                <a:cs typeface="Calibri"/>
              </a:rPr>
              <a:t>"CSCI</a:t>
            </a:r>
            <a:r>
              <a:rPr dirty="0" sz="2400" spc="-10" b="1">
                <a:solidFill>
                  <a:srgbClr val="6A8759"/>
                </a:solidFill>
                <a:latin typeface="Calibri"/>
                <a:cs typeface="Calibri"/>
              </a:rPr>
              <a:t> </a:t>
            </a:r>
            <a:r>
              <a:rPr dirty="0" sz="2400" spc="-5" b="1">
                <a:solidFill>
                  <a:srgbClr val="6A8759"/>
                </a:solidFill>
                <a:latin typeface="Calibri"/>
                <a:cs typeface="Calibri"/>
              </a:rPr>
              <a:t>1301"</a:t>
            </a:r>
            <a:r>
              <a:rPr dirty="0" sz="2400" spc="-5" b="1">
                <a:latin typeface="Calibri"/>
                <a:cs typeface="Calibri"/>
              </a:rPr>
              <a:t>)</a:t>
            </a:r>
            <a:r>
              <a:rPr dirty="0" sz="2400" spc="-5" b="1">
                <a:solidFill>
                  <a:srgbClr val="CC7832"/>
                </a:solidFill>
                <a:latin typeface="Calibri"/>
                <a:cs typeface="Calibri"/>
              </a:rPr>
              <a:t>,</a:t>
            </a:r>
            <a:r>
              <a:rPr dirty="0" sz="2400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400" spc="-5" b="1">
                <a:solidFill>
                  <a:srgbClr val="CC7832"/>
                </a:solidFill>
                <a:latin typeface="Calibri"/>
                <a:cs typeface="Calibri"/>
              </a:rPr>
              <a:t>new	</a:t>
            </a:r>
            <a:r>
              <a:rPr dirty="0" sz="2400" b="1">
                <a:latin typeface="Calibri"/>
                <a:cs typeface="Calibri"/>
              </a:rPr>
              <a:t>(</a:t>
            </a:r>
            <a:r>
              <a:rPr dirty="0" sz="2400" b="1">
                <a:solidFill>
                  <a:srgbClr val="6A8759"/>
                </a:solidFill>
                <a:latin typeface="Calibri"/>
                <a:cs typeface="Calibri"/>
              </a:rPr>
              <a:t>"CSCI</a:t>
            </a:r>
            <a:r>
              <a:rPr dirty="0" sz="2400" spc="-100" b="1">
                <a:solidFill>
                  <a:srgbClr val="6A8759"/>
                </a:solidFill>
                <a:latin typeface="Calibri"/>
                <a:cs typeface="Calibri"/>
              </a:rPr>
              <a:t> </a:t>
            </a:r>
            <a:r>
              <a:rPr dirty="0" sz="2400" spc="-5" b="1">
                <a:solidFill>
                  <a:srgbClr val="6A8759"/>
                </a:solidFill>
                <a:latin typeface="Calibri"/>
                <a:cs typeface="Calibri"/>
              </a:rPr>
              <a:t>1302"</a:t>
            </a:r>
            <a:r>
              <a:rPr dirty="0" sz="2400" spc="-5" b="1">
                <a:latin typeface="Calibri"/>
                <a:cs typeface="Calibri"/>
              </a:rPr>
              <a:t>)</a:t>
            </a:r>
            <a:r>
              <a:rPr dirty="0" sz="2400" spc="-5" b="1">
                <a:solidFill>
                  <a:srgbClr val="CC7832"/>
                </a:solidFill>
                <a:latin typeface="Calibri"/>
                <a:cs typeface="Calibri"/>
              </a:rPr>
              <a:t>, </a:t>
            </a:r>
            <a:r>
              <a:rPr dirty="0" sz="2400" spc="-525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400" spc="-5" b="1">
                <a:solidFill>
                  <a:srgbClr val="CC7832"/>
                </a:solidFill>
                <a:latin typeface="Calibri"/>
                <a:cs typeface="Calibri"/>
              </a:rPr>
              <a:t>new</a:t>
            </a:r>
            <a:r>
              <a:rPr dirty="0" sz="2400" spc="-10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400" spc="-5" b="1">
                <a:latin typeface="Calibri"/>
                <a:cs typeface="Calibri"/>
              </a:rPr>
              <a:t>Label(</a:t>
            </a:r>
            <a:r>
              <a:rPr dirty="0" sz="2400" spc="-5" b="1">
                <a:solidFill>
                  <a:srgbClr val="6A8759"/>
                </a:solidFill>
                <a:latin typeface="Calibri"/>
                <a:cs typeface="Calibri"/>
              </a:rPr>
              <a:t>"CSCI</a:t>
            </a:r>
            <a:r>
              <a:rPr dirty="0" sz="2400" spc="-10" b="1">
                <a:solidFill>
                  <a:srgbClr val="6A8759"/>
                </a:solidFill>
                <a:latin typeface="Calibri"/>
                <a:cs typeface="Calibri"/>
              </a:rPr>
              <a:t> </a:t>
            </a:r>
            <a:r>
              <a:rPr dirty="0" sz="2400" spc="-5" b="1">
                <a:solidFill>
                  <a:srgbClr val="6A8759"/>
                </a:solidFill>
                <a:latin typeface="Calibri"/>
                <a:cs typeface="Calibri"/>
              </a:rPr>
              <a:t>2410"</a:t>
            </a:r>
            <a:r>
              <a:rPr dirty="0" sz="2400" spc="-5" b="1">
                <a:latin typeface="Calibri"/>
                <a:cs typeface="Calibri"/>
              </a:rPr>
              <a:t>)</a:t>
            </a:r>
            <a:r>
              <a:rPr dirty="0" sz="2400" spc="-5" b="1">
                <a:solidFill>
                  <a:srgbClr val="CC7832"/>
                </a:solidFill>
                <a:latin typeface="Calibri"/>
                <a:cs typeface="Calibri"/>
              </a:rPr>
              <a:t>,</a:t>
            </a:r>
            <a:r>
              <a:rPr dirty="0" sz="2400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400" spc="-5" b="1">
                <a:solidFill>
                  <a:srgbClr val="CC7832"/>
                </a:solidFill>
                <a:latin typeface="Calibri"/>
                <a:cs typeface="Calibri"/>
              </a:rPr>
              <a:t>new</a:t>
            </a:r>
            <a:r>
              <a:rPr dirty="0" sz="2400" spc="-10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400" spc="-5" b="1">
                <a:latin typeface="Calibri"/>
                <a:cs typeface="Calibri"/>
              </a:rPr>
              <a:t>Label(</a:t>
            </a:r>
            <a:r>
              <a:rPr dirty="0" sz="2400" spc="-5" b="1">
                <a:solidFill>
                  <a:srgbClr val="6A8759"/>
                </a:solidFill>
                <a:latin typeface="Calibri"/>
                <a:cs typeface="Calibri"/>
              </a:rPr>
              <a:t>"CSCI</a:t>
            </a:r>
            <a:r>
              <a:rPr dirty="0" sz="2400" spc="-10" b="1">
                <a:solidFill>
                  <a:srgbClr val="6A8759"/>
                </a:solidFill>
                <a:latin typeface="Calibri"/>
                <a:cs typeface="Calibri"/>
              </a:rPr>
              <a:t> </a:t>
            </a:r>
            <a:r>
              <a:rPr dirty="0" sz="2400" spc="-5" b="1">
                <a:solidFill>
                  <a:srgbClr val="6A8759"/>
                </a:solidFill>
                <a:latin typeface="Calibri"/>
                <a:cs typeface="Calibri"/>
              </a:rPr>
              <a:t>3720"</a:t>
            </a:r>
            <a:r>
              <a:rPr dirty="0" sz="2400" spc="-5" b="1">
                <a:latin typeface="Calibri"/>
                <a:cs typeface="Calibri"/>
              </a:rPr>
              <a:t>)}</a:t>
            </a:r>
            <a:r>
              <a:rPr dirty="0" sz="2400" spc="-5" b="1">
                <a:solidFill>
                  <a:srgbClr val="CC7832"/>
                </a:solidFill>
                <a:latin typeface="Calibri"/>
                <a:cs typeface="Calibri"/>
              </a:rPr>
              <a:t>;</a:t>
            </a:r>
            <a:endParaRPr sz="2400">
              <a:latin typeface="Calibri"/>
              <a:cs typeface="Calibri"/>
            </a:endParaRPr>
          </a:p>
          <a:p>
            <a:pPr marL="285750">
              <a:lnSpc>
                <a:spcPts val="2795"/>
              </a:lnSpc>
            </a:pPr>
            <a:r>
              <a:rPr dirty="0" sz="2400" spc="-15" b="1">
                <a:solidFill>
                  <a:srgbClr val="CC7832"/>
                </a:solidFill>
                <a:latin typeface="Calibri"/>
                <a:cs typeface="Calibri"/>
              </a:rPr>
              <a:t>for</a:t>
            </a:r>
            <a:r>
              <a:rPr dirty="0" sz="2400" spc="-20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400" spc="-5" b="1">
                <a:latin typeface="Calibri"/>
                <a:cs typeface="Calibri"/>
              </a:rPr>
              <a:t>(Label</a:t>
            </a:r>
            <a:r>
              <a:rPr dirty="0" sz="2400" spc="-15" b="1">
                <a:latin typeface="Calibri"/>
                <a:cs typeface="Calibri"/>
              </a:rPr>
              <a:t> </a:t>
            </a:r>
            <a:r>
              <a:rPr dirty="0" sz="2400" spc="-10" b="1">
                <a:latin typeface="Calibri"/>
                <a:cs typeface="Calibri"/>
              </a:rPr>
              <a:t>course:</a:t>
            </a:r>
            <a:r>
              <a:rPr dirty="0" sz="2400" spc="-15" b="1">
                <a:latin typeface="Calibri"/>
                <a:cs typeface="Calibri"/>
              </a:rPr>
              <a:t> </a:t>
            </a:r>
            <a:r>
              <a:rPr dirty="0" sz="2400" spc="-10" b="1">
                <a:latin typeface="Calibri"/>
                <a:cs typeface="Calibri"/>
              </a:rPr>
              <a:t>courses) </a:t>
            </a:r>
            <a:r>
              <a:rPr dirty="0" sz="2400" b="1">
                <a:latin typeface="Calibri"/>
                <a:cs typeface="Calibri"/>
              </a:rPr>
              <a:t>{</a:t>
            </a:r>
            <a:endParaRPr sz="2400">
              <a:latin typeface="Calibri"/>
              <a:cs typeface="Calibri"/>
            </a:endParaRPr>
          </a:p>
          <a:p>
            <a:pPr marL="558800" marR="2138680">
              <a:lnSpc>
                <a:spcPct val="100800"/>
              </a:lnSpc>
              <a:tabLst>
                <a:tab pos="2593340" algn="l"/>
              </a:tabLst>
            </a:pPr>
            <a:r>
              <a:rPr dirty="0" sz="2400" spc="-15" b="1">
                <a:latin typeface="Calibri"/>
                <a:cs typeface="Calibri"/>
              </a:rPr>
              <a:t>VBox.	</a:t>
            </a:r>
            <a:r>
              <a:rPr dirty="0" sz="2400" spc="-10" b="1">
                <a:latin typeface="Calibri"/>
                <a:cs typeface="Calibri"/>
              </a:rPr>
              <a:t>(course</a:t>
            </a:r>
            <a:r>
              <a:rPr dirty="0" sz="2400" spc="-10" b="1">
                <a:solidFill>
                  <a:srgbClr val="CC7832"/>
                </a:solidFill>
                <a:latin typeface="Calibri"/>
                <a:cs typeface="Calibri"/>
              </a:rPr>
              <a:t>, </a:t>
            </a:r>
            <a:r>
              <a:rPr dirty="0" sz="2400" spc="-5" b="1">
                <a:solidFill>
                  <a:srgbClr val="CC7832"/>
                </a:solidFill>
                <a:latin typeface="Calibri"/>
                <a:cs typeface="Calibri"/>
              </a:rPr>
              <a:t>new </a:t>
            </a:r>
            <a:r>
              <a:rPr dirty="0" sz="2400" spc="-5" b="1">
                <a:latin typeface="Calibri"/>
                <a:cs typeface="Calibri"/>
              </a:rPr>
              <a:t>Insets(</a:t>
            </a:r>
            <a:r>
              <a:rPr dirty="0" sz="2400" spc="-5" b="1">
                <a:solidFill>
                  <a:srgbClr val="6897BB"/>
                </a:solidFill>
                <a:latin typeface="Calibri"/>
                <a:cs typeface="Calibri"/>
              </a:rPr>
              <a:t>0</a:t>
            </a:r>
            <a:r>
              <a:rPr dirty="0" sz="2400" spc="-5" b="1">
                <a:solidFill>
                  <a:srgbClr val="CC7832"/>
                </a:solidFill>
                <a:latin typeface="Calibri"/>
                <a:cs typeface="Calibri"/>
              </a:rPr>
              <a:t>, </a:t>
            </a:r>
            <a:r>
              <a:rPr dirty="0" sz="2400" spc="-5" b="1">
                <a:solidFill>
                  <a:srgbClr val="6897BB"/>
                </a:solidFill>
                <a:latin typeface="Calibri"/>
                <a:cs typeface="Calibri"/>
              </a:rPr>
              <a:t>0</a:t>
            </a:r>
            <a:r>
              <a:rPr dirty="0" sz="2400" spc="-5" b="1">
                <a:solidFill>
                  <a:srgbClr val="CC7832"/>
                </a:solidFill>
                <a:latin typeface="Calibri"/>
                <a:cs typeface="Calibri"/>
              </a:rPr>
              <a:t>, </a:t>
            </a:r>
            <a:r>
              <a:rPr dirty="0" sz="2400" spc="-5" b="1">
                <a:solidFill>
                  <a:srgbClr val="6897BB"/>
                </a:solidFill>
                <a:latin typeface="Calibri"/>
                <a:cs typeface="Calibri"/>
              </a:rPr>
              <a:t>0</a:t>
            </a:r>
            <a:r>
              <a:rPr dirty="0" sz="2400" spc="-5" b="1">
                <a:solidFill>
                  <a:srgbClr val="CC7832"/>
                </a:solidFill>
                <a:latin typeface="Calibri"/>
                <a:cs typeface="Calibri"/>
              </a:rPr>
              <a:t>, </a:t>
            </a:r>
            <a:r>
              <a:rPr dirty="0" sz="2400" spc="-5" b="1">
                <a:solidFill>
                  <a:srgbClr val="6897BB"/>
                </a:solidFill>
                <a:latin typeface="Calibri"/>
                <a:cs typeface="Calibri"/>
              </a:rPr>
              <a:t>15</a:t>
            </a:r>
            <a:r>
              <a:rPr dirty="0" sz="2400" spc="-5" b="1">
                <a:latin typeface="Calibri"/>
                <a:cs typeface="Calibri"/>
              </a:rPr>
              <a:t>))</a:t>
            </a:r>
            <a:r>
              <a:rPr dirty="0" sz="2400" spc="-5" b="1">
                <a:solidFill>
                  <a:srgbClr val="CC7832"/>
                </a:solidFill>
                <a:latin typeface="Calibri"/>
                <a:cs typeface="Calibri"/>
              </a:rPr>
              <a:t>; </a:t>
            </a:r>
            <a:r>
              <a:rPr dirty="0" sz="2400" spc="-530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400" spc="-10" b="1">
                <a:latin typeface="Calibri"/>
                <a:cs typeface="Calibri"/>
              </a:rPr>
              <a:t>vBox.getChildren().add(course)</a:t>
            </a:r>
            <a:r>
              <a:rPr dirty="0" sz="2400" spc="-10" b="1">
                <a:solidFill>
                  <a:srgbClr val="CC7832"/>
                </a:solidFill>
                <a:latin typeface="Calibri"/>
                <a:cs typeface="Calibri"/>
              </a:rPr>
              <a:t>;</a:t>
            </a:r>
            <a:endParaRPr sz="2400">
              <a:latin typeface="Calibri"/>
              <a:cs typeface="Calibri"/>
            </a:endParaRPr>
          </a:p>
          <a:p>
            <a:pPr marL="285750">
              <a:lnSpc>
                <a:spcPct val="100000"/>
              </a:lnSpc>
              <a:spcBef>
                <a:spcPts val="25"/>
              </a:spcBef>
            </a:pPr>
            <a:r>
              <a:rPr dirty="0" sz="2400" b="1">
                <a:latin typeface="Calibri"/>
                <a:cs typeface="Calibri"/>
              </a:rPr>
              <a:t>}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300">
              <a:latin typeface="Calibri"/>
              <a:cs typeface="Calibri"/>
            </a:endParaRPr>
          </a:p>
          <a:p>
            <a:pPr marL="285750">
              <a:lnSpc>
                <a:spcPct val="100000"/>
              </a:lnSpc>
            </a:pPr>
            <a:r>
              <a:rPr dirty="0" sz="2400" spc="-10" b="1">
                <a:solidFill>
                  <a:srgbClr val="CC7832"/>
                </a:solidFill>
                <a:latin typeface="Calibri"/>
                <a:cs typeface="Calibri"/>
              </a:rPr>
              <a:t>return</a:t>
            </a:r>
            <a:r>
              <a:rPr dirty="0" sz="2400" spc="-40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400" spc="-15" b="1">
                <a:latin typeface="Calibri"/>
                <a:cs typeface="Calibri"/>
              </a:rPr>
              <a:t>vBox</a:t>
            </a:r>
            <a:r>
              <a:rPr dirty="0" sz="2400" spc="-15" b="1">
                <a:solidFill>
                  <a:srgbClr val="CC7832"/>
                </a:solidFill>
                <a:latin typeface="Calibri"/>
                <a:cs typeface="Calibri"/>
              </a:rPr>
              <a:t>;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 sz="2400" b="1">
                <a:latin typeface="Calibri"/>
                <a:cs typeface="Calibri"/>
              </a:rPr>
              <a:t>}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0">
              <a:lnSpc>
                <a:spcPts val="1630"/>
              </a:lnSpc>
            </a:pPr>
            <a:fld id="{81D60167-4931-47E6-BA6A-407CBD079E47}" type="slidenum">
              <a:rPr dirty="0"/>
              <a:t>62</a:t>
            </a:fld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73325" y="160019"/>
            <a:ext cx="4044950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ShowHBoxVBox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07340" y="999235"/>
            <a:ext cx="8757285" cy="55213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85750" marR="5000625" indent="-273050">
              <a:lnSpc>
                <a:spcPct val="100000"/>
              </a:lnSpc>
              <a:spcBef>
                <a:spcPts val="100"/>
              </a:spcBef>
            </a:pPr>
            <a:r>
              <a:rPr dirty="0" sz="2400" spc="-15" b="1">
                <a:solidFill>
                  <a:srgbClr val="CC7832"/>
                </a:solidFill>
                <a:latin typeface="Calibri"/>
                <a:cs typeface="Calibri"/>
              </a:rPr>
              <a:t>private</a:t>
            </a:r>
            <a:r>
              <a:rPr dirty="0" sz="2400" spc="35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400" spc="-15" b="1">
                <a:latin typeface="Calibri"/>
                <a:cs typeface="Calibri"/>
              </a:rPr>
              <a:t>VBox</a:t>
            </a:r>
            <a:r>
              <a:rPr dirty="0" sz="2400" spc="30" b="1">
                <a:latin typeface="Calibri"/>
                <a:cs typeface="Calibri"/>
              </a:rPr>
              <a:t> </a:t>
            </a:r>
            <a:r>
              <a:rPr dirty="0" sz="2400" spc="-15" b="1">
                <a:solidFill>
                  <a:srgbClr val="FFC66D"/>
                </a:solidFill>
                <a:latin typeface="Calibri"/>
                <a:cs typeface="Calibri"/>
              </a:rPr>
              <a:t>getVBox</a:t>
            </a:r>
            <a:r>
              <a:rPr dirty="0" sz="2400" spc="-15" b="1">
                <a:latin typeface="Calibri"/>
                <a:cs typeface="Calibri"/>
              </a:rPr>
              <a:t>()</a:t>
            </a:r>
            <a:r>
              <a:rPr dirty="0" sz="2400" spc="35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{ </a:t>
            </a:r>
            <a:r>
              <a:rPr dirty="0" sz="2400" spc="5" b="1">
                <a:latin typeface="Calibri"/>
                <a:cs typeface="Calibri"/>
              </a:rPr>
              <a:t> </a:t>
            </a:r>
            <a:r>
              <a:rPr dirty="0" sz="2400" spc="-15" b="1">
                <a:latin typeface="Calibri"/>
                <a:cs typeface="Calibri"/>
              </a:rPr>
              <a:t>VBox</a:t>
            </a:r>
            <a:r>
              <a:rPr dirty="0" sz="2400" spc="-25" b="1">
                <a:latin typeface="Calibri"/>
                <a:cs typeface="Calibri"/>
              </a:rPr>
              <a:t> </a:t>
            </a:r>
            <a:r>
              <a:rPr dirty="0" sz="2400" spc="-15" b="1">
                <a:latin typeface="Calibri"/>
                <a:cs typeface="Calibri"/>
              </a:rPr>
              <a:t>vBox</a:t>
            </a:r>
            <a:r>
              <a:rPr dirty="0" sz="2400" spc="-25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=</a:t>
            </a:r>
            <a:r>
              <a:rPr dirty="0" sz="2400" spc="-20" b="1">
                <a:latin typeface="Calibri"/>
                <a:cs typeface="Calibri"/>
              </a:rPr>
              <a:t> </a:t>
            </a:r>
            <a:r>
              <a:rPr dirty="0" sz="2400" spc="-5" b="1">
                <a:solidFill>
                  <a:srgbClr val="CC7832"/>
                </a:solidFill>
                <a:latin typeface="Calibri"/>
                <a:cs typeface="Calibri"/>
              </a:rPr>
              <a:t>new</a:t>
            </a:r>
            <a:r>
              <a:rPr dirty="0" sz="2400" spc="-25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400" spc="-10" b="1">
                <a:latin typeface="Calibri"/>
                <a:cs typeface="Calibri"/>
              </a:rPr>
              <a:t>VBox(</a:t>
            </a:r>
            <a:r>
              <a:rPr dirty="0" sz="2400" spc="-10" b="1">
                <a:solidFill>
                  <a:srgbClr val="6897BB"/>
                </a:solidFill>
                <a:latin typeface="Calibri"/>
                <a:cs typeface="Calibri"/>
              </a:rPr>
              <a:t>15</a:t>
            </a:r>
            <a:r>
              <a:rPr dirty="0" sz="2400" spc="-10" b="1">
                <a:latin typeface="Calibri"/>
                <a:cs typeface="Calibri"/>
              </a:rPr>
              <a:t>)</a:t>
            </a:r>
            <a:r>
              <a:rPr dirty="0" sz="2400" spc="-10" b="1">
                <a:solidFill>
                  <a:srgbClr val="CC7832"/>
                </a:solidFill>
                <a:latin typeface="Calibri"/>
                <a:cs typeface="Calibri"/>
              </a:rPr>
              <a:t>;</a:t>
            </a:r>
            <a:endParaRPr sz="2400">
              <a:latin typeface="Calibri"/>
              <a:cs typeface="Calibri"/>
            </a:endParaRPr>
          </a:p>
          <a:p>
            <a:pPr marL="285750" marR="2550795">
              <a:lnSpc>
                <a:spcPct val="100800"/>
              </a:lnSpc>
            </a:pPr>
            <a:r>
              <a:rPr dirty="0" sz="2400" spc="-10" b="1">
                <a:latin typeface="Calibri"/>
                <a:cs typeface="Calibri"/>
              </a:rPr>
              <a:t>vBox.setPadding(</a:t>
            </a:r>
            <a:r>
              <a:rPr dirty="0" sz="2400" spc="-10" b="1">
                <a:solidFill>
                  <a:srgbClr val="CC7832"/>
                </a:solidFill>
                <a:latin typeface="Calibri"/>
                <a:cs typeface="Calibri"/>
              </a:rPr>
              <a:t>new</a:t>
            </a:r>
            <a:r>
              <a:rPr dirty="0" sz="2400" spc="-15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400" spc="-5" b="1">
                <a:latin typeface="Calibri"/>
                <a:cs typeface="Calibri"/>
              </a:rPr>
              <a:t>Insets(</a:t>
            </a:r>
            <a:r>
              <a:rPr dirty="0" sz="2400" spc="-5" b="1">
                <a:solidFill>
                  <a:srgbClr val="6897BB"/>
                </a:solidFill>
                <a:latin typeface="Calibri"/>
                <a:cs typeface="Calibri"/>
              </a:rPr>
              <a:t>15</a:t>
            </a:r>
            <a:r>
              <a:rPr dirty="0" sz="2400" spc="-5" b="1">
                <a:solidFill>
                  <a:srgbClr val="CC7832"/>
                </a:solidFill>
                <a:latin typeface="Calibri"/>
                <a:cs typeface="Calibri"/>
              </a:rPr>
              <a:t>,</a:t>
            </a:r>
            <a:r>
              <a:rPr dirty="0" sz="2400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400" spc="-5" b="1">
                <a:solidFill>
                  <a:srgbClr val="6897BB"/>
                </a:solidFill>
                <a:latin typeface="Calibri"/>
                <a:cs typeface="Calibri"/>
              </a:rPr>
              <a:t>5</a:t>
            </a:r>
            <a:r>
              <a:rPr dirty="0" sz="2400" spc="-5" b="1">
                <a:solidFill>
                  <a:srgbClr val="CC7832"/>
                </a:solidFill>
                <a:latin typeface="Calibri"/>
                <a:cs typeface="Calibri"/>
              </a:rPr>
              <a:t>,</a:t>
            </a:r>
            <a:r>
              <a:rPr dirty="0" sz="2400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400" spc="-5" b="1">
                <a:solidFill>
                  <a:srgbClr val="6897BB"/>
                </a:solidFill>
                <a:latin typeface="Calibri"/>
                <a:cs typeface="Calibri"/>
              </a:rPr>
              <a:t>5</a:t>
            </a:r>
            <a:r>
              <a:rPr dirty="0" sz="2400" spc="-5" b="1">
                <a:solidFill>
                  <a:srgbClr val="CC7832"/>
                </a:solidFill>
                <a:latin typeface="Calibri"/>
                <a:cs typeface="Calibri"/>
              </a:rPr>
              <a:t>, </a:t>
            </a:r>
            <a:r>
              <a:rPr dirty="0" sz="2400" spc="-5" b="1">
                <a:solidFill>
                  <a:srgbClr val="6897BB"/>
                </a:solidFill>
                <a:latin typeface="Calibri"/>
                <a:cs typeface="Calibri"/>
              </a:rPr>
              <a:t>5</a:t>
            </a:r>
            <a:r>
              <a:rPr dirty="0" sz="2400" spc="-5" b="1">
                <a:latin typeface="Calibri"/>
                <a:cs typeface="Calibri"/>
              </a:rPr>
              <a:t>))</a:t>
            </a:r>
            <a:r>
              <a:rPr dirty="0" sz="2400" spc="-5" b="1">
                <a:solidFill>
                  <a:srgbClr val="CC7832"/>
                </a:solidFill>
                <a:latin typeface="Calibri"/>
                <a:cs typeface="Calibri"/>
              </a:rPr>
              <a:t>; </a:t>
            </a:r>
            <a:r>
              <a:rPr dirty="0" sz="2400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400" spc="-10" b="1">
                <a:latin typeface="Calibri"/>
                <a:cs typeface="Calibri"/>
              </a:rPr>
              <a:t>vBox.getChildren().add(</a:t>
            </a:r>
            <a:r>
              <a:rPr dirty="0" sz="2400" spc="-10" b="1">
                <a:solidFill>
                  <a:srgbClr val="CC7832"/>
                </a:solidFill>
                <a:latin typeface="Calibri"/>
                <a:cs typeface="Calibri"/>
              </a:rPr>
              <a:t>new</a:t>
            </a:r>
            <a:r>
              <a:rPr dirty="0" sz="2400" spc="20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400" spc="-5" b="1">
                <a:latin typeface="Calibri"/>
                <a:cs typeface="Calibri"/>
              </a:rPr>
              <a:t>Label(</a:t>
            </a:r>
            <a:r>
              <a:rPr dirty="0" sz="2400" spc="-5" b="1">
                <a:solidFill>
                  <a:srgbClr val="6A8759"/>
                </a:solidFill>
                <a:latin typeface="Calibri"/>
                <a:cs typeface="Calibri"/>
              </a:rPr>
              <a:t>"Courses"</a:t>
            </a:r>
            <a:r>
              <a:rPr dirty="0" sz="2400" spc="-5" b="1">
                <a:latin typeface="Calibri"/>
                <a:cs typeface="Calibri"/>
              </a:rPr>
              <a:t>))</a:t>
            </a:r>
            <a:r>
              <a:rPr dirty="0" sz="2400" spc="-5" b="1">
                <a:solidFill>
                  <a:srgbClr val="CC7832"/>
                </a:solidFill>
                <a:latin typeface="Calibri"/>
                <a:cs typeface="Calibri"/>
              </a:rPr>
              <a:t>;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300">
              <a:latin typeface="Calibri"/>
              <a:cs typeface="Calibri"/>
            </a:endParaRPr>
          </a:p>
          <a:p>
            <a:pPr marL="831850" marR="5080" indent="-546100">
              <a:lnSpc>
                <a:spcPct val="100000"/>
              </a:lnSpc>
            </a:pPr>
            <a:r>
              <a:rPr dirty="0" sz="2400" spc="-5" b="1">
                <a:latin typeface="Calibri"/>
                <a:cs typeface="Calibri"/>
              </a:rPr>
              <a:t>Label[]</a:t>
            </a:r>
            <a:r>
              <a:rPr dirty="0" sz="2400" spc="-10" b="1">
                <a:latin typeface="Calibri"/>
                <a:cs typeface="Calibri"/>
              </a:rPr>
              <a:t> courses</a:t>
            </a:r>
            <a:r>
              <a:rPr dirty="0" sz="2400" b="1">
                <a:latin typeface="Calibri"/>
                <a:cs typeface="Calibri"/>
              </a:rPr>
              <a:t> = </a:t>
            </a:r>
            <a:r>
              <a:rPr dirty="0" sz="2400" spc="-5" b="1">
                <a:latin typeface="Calibri"/>
                <a:cs typeface="Calibri"/>
              </a:rPr>
              <a:t>{</a:t>
            </a:r>
            <a:r>
              <a:rPr dirty="0" sz="2400" spc="-5" b="1">
                <a:solidFill>
                  <a:srgbClr val="CC7832"/>
                </a:solidFill>
                <a:latin typeface="Calibri"/>
                <a:cs typeface="Calibri"/>
              </a:rPr>
              <a:t>new</a:t>
            </a:r>
            <a:r>
              <a:rPr dirty="0" sz="2400" spc="-10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400" spc="-5" b="1">
                <a:latin typeface="Calibri"/>
                <a:cs typeface="Calibri"/>
              </a:rPr>
              <a:t>Label(</a:t>
            </a:r>
            <a:r>
              <a:rPr dirty="0" sz="2400" spc="-5" b="1">
                <a:solidFill>
                  <a:srgbClr val="6A8759"/>
                </a:solidFill>
                <a:latin typeface="Calibri"/>
                <a:cs typeface="Calibri"/>
              </a:rPr>
              <a:t>"CSCI 1301"</a:t>
            </a:r>
            <a:r>
              <a:rPr dirty="0" sz="2400" spc="-5" b="1">
                <a:latin typeface="Calibri"/>
                <a:cs typeface="Calibri"/>
              </a:rPr>
              <a:t>)</a:t>
            </a:r>
            <a:r>
              <a:rPr dirty="0" sz="2400" spc="-5" b="1">
                <a:solidFill>
                  <a:srgbClr val="CC7832"/>
                </a:solidFill>
                <a:latin typeface="Calibri"/>
                <a:cs typeface="Calibri"/>
              </a:rPr>
              <a:t>,</a:t>
            </a:r>
            <a:r>
              <a:rPr dirty="0" sz="2400" spc="5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400" spc="-5" b="1">
                <a:solidFill>
                  <a:srgbClr val="CC7832"/>
                </a:solidFill>
                <a:latin typeface="Calibri"/>
                <a:cs typeface="Calibri"/>
              </a:rPr>
              <a:t>new </a:t>
            </a:r>
            <a:r>
              <a:rPr dirty="0" sz="2400" spc="-5" b="1">
                <a:latin typeface="Calibri"/>
                <a:cs typeface="Calibri"/>
              </a:rPr>
              <a:t>Label(</a:t>
            </a:r>
            <a:r>
              <a:rPr dirty="0" sz="2400" spc="-5" b="1">
                <a:solidFill>
                  <a:srgbClr val="6A8759"/>
                </a:solidFill>
                <a:latin typeface="Calibri"/>
                <a:cs typeface="Calibri"/>
              </a:rPr>
              <a:t>"CSCI</a:t>
            </a:r>
            <a:r>
              <a:rPr dirty="0" sz="2400" spc="-10" b="1">
                <a:solidFill>
                  <a:srgbClr val="6A8759"/>
                </a:solidFill>
                <a:latin typeface="Calibri"/>
                <a:cs typeface="Calibri"/>
              </a:rPr>
              <a:t> </a:t>
            </a:r>
            <a:r>
              <a:rPr dirty="0" sz="2400" spc="-5" b="1">
                <a:solidFill>
                  <a:srgbClr val="6A8759"/>
                </a:solidFill>
                <a:latin typeface="Calibri"/>
                <a:cs typeface="Calibri"/>
              </a:rPr>
              <a:t>1302"</a:t>
            </a:r>
            <a:r>
              <a:rPr dirty="0" sz="2400" spc="-5" b="1">
                <a:latin typeface="Calibri"/>
                <a:cs typeface="Calibri"/>
              </a:rPr>
              <a:t>)</a:t>
            </a:r>
            <a:r>
              <a:rPr dirty="0" sz="2400" spc="-5" b="1">
                <a:solidFill>
                  <a:srgbClr val="CC7832"/>
                </a:solidFill>
                <a:latin typeface="Calibri"/>
                <a:cs typeface="Calibri"/>
              </a:rPr>
              <a:t>, </a:t>
            </a:r>
            <a:r>
              <a:rPr dirty="0" sz="2400" spc="-525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400" spc="-5" b="1">
                <a:solidFill>
                  <a:srgbClr val="CC7832"/>
                </a:solidFill>
                <a:latin typeface="Calibri"/>
                <a:cs typeface="Calibri"/>
              </a:rPr>
              <a:t>new</a:t>
            </a:r>
            <a:r>
              <a:rPr dirty="0" sz="2400" spc="-10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400" spc="-5" b="1">
                <a:latin typeface="Calibri"/>
                <a:cs typeface="Calibri"/>
              </a:rPr>
              <a:t>Label(</a:t>
            </a:r>
            <a:r>
              <a:rPr dirty="0" sz="2400" spc="-5" b="1">
                <a:solidFill>
                  <a:srgbClr val="6A8759"/>
                </a:solidFill>
                <a:latin typeface="Calibri"/>
                <a:cs typeface="Calibri"/>
              </a:rPr>
              <a:t>"CSCI</a:t>
            </a:r>
            <a:r>
              <a:rPr dirty="0" sz="2400" spc="-10" b="1">
                <a:solidFill>
                  <a:srgbClr val="6A8759"/>
                </a:solidFill>
                <a:latin typeface="Calibri"/>
                <a:cs typeface="Calibri"/>
              </a:rPr>
              <a:t> </a:t>
            </a:r>
            <a:r>
              <a:rPr dirty="0" sz="2400" spc="-5" b="1">
                <a:solidFill>
                  <a:srgbClr val="6A8759"/>
                </a:solidFill>
                <a:latin typeface="Calibri"/>
                <a:cs typeface="Calibri"/>
              </a:rPr>
              <a:t>2410"</a:t>
            </a:r>
            <a:r>
              <a:rPr dirty="0" sz="2400" spc="-5" b="1">
                <a:latin typeface="Calibri"/>
                <a:cs typeface="Calibri"/>
              </a:rPr>
              <a:t>)</a:t>
            </a:r>
            <a:r>
              <a:rPr dirty="0" sz="2400" spc="-5" b="1">
                <a:solidFill>
                  <a:srgbClr val="CC7832"/>
                </a:solidFill>
                <a:latin typeface="Calibri"/>
                <a:cs typeface="Calibri"/>
              </a:rPr>
              <a:t>,</a:t>
            </a:r>
            <a:r>
              <a:rPr dirty="0" sz="2400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400" spc="-5" b="1">
                <a:solidFill>
                  <a:srgbClr val="CC7832"/>
                </a:solidFill>
                <a:latin typeface="Calibri"/>
                <a:cs typeface="Calibri"/>
              </a:rPr>
              <a:t>new</a:t>
            </a:r>
            <a:r>
              <a:rPr dirty="0" sz="2400" spc="-10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400" spc="-5" b="1">
                <a:latin typeface="Calibri"/>
                <a:cs typeface="Calibri"/>
              </a:rPr>
              <a:t>Label(</a:t>
            </a:r>
            <a:r>
              <a:rPr dirty="0" sz="2400" spc="-5" b="1">
                <a:solidFill>
                  <a:srgbClr val="6A8759"/>
                </a:solidFill>
                <a:latin typeface="Calibri"/>
                <a:cs typeface="Calibri"/>
              </a:rPr>
              <a:t>"CSCI</a:t>
            </a:r>
            <a:r>
              <a:rPr dirty="0" sz="2400" spc="-10" b="1">
                <a:solidFill>
                  <a:srgbClr val="6A8759"/>
                </a:solidFill>
                <a:latin typeface="Calibri"/>
                <a:cs typeface="Calibri"/>
              </a:rPr>
              <a:t> </a:t>
            </a:r>
            <a:r>
              <a:rPr dirty="0" sz="2400" spc="-5" b="1">
                <a:solidFill>
                  <a:srgbClr val="6A8759"/>
                </a:solidFill>
                <a:latin typeface="Calibri"/>
                <a:cs typeface="Calibri"/>
              </a:rPr>
              <a:t>3720"</a:t>
            </a:r>
            <a:r>
              <a:rPr dirty="0" sz="2400" spc="-5" b="1">
                <a:latin typeface="Calibri"/>
                <a:cs typeface="Calibri"/>
              </a:rPr>
              <a:t>)}</a:t>
            </a:r>
            <a:r>
              <a:rPr dirty="0" sz="2400" spc="-5" b="1">
                <a:solidFill>
                  <a:srgbClr val="CC7832"/>
                </a:solidFill>
                <a:latin typeface="Calibri"/>
                <a:cs typeface="Calibri"/>
              </a:rPr>
              <a:t>;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400">
              <a:latin typeface="Calibri"/>
              <a:cs typeface="Calibri"/>
            </a:endParaRPr>
          </a:p>
          <a:p>
            <a:pPr marL="558800" marR="2138680" indent="-273050">
              <a:lnSpc>
                <a:spcPct val="99200"/>
              </a:lnSpc>
            </a:pPr>
            <a:r>
              <a:rPr dirty="0" sz="2400" spc="-15" b="1">
                <a:solidFill>
                  <a:srgbClr val="CC7832"/>
                </a:solidFill>
                <a:latin typeface="Calibri"/>
                <a:cs typeface="Calibri"/>
              </a:rPr>
              <a:t>for </a:t>
            </a:r>
            <a:r>
              <a:rPr dirty="0" sz="2400" spc="-5" b="1">
                <a:latin typeface="Calibri"/>
                <a:cs typeface="Calibri"/>
              </a:rPr>
              <a:t>(Label</a:t>
            </a:r>
            <a:r>
              <a:rPr dirty="0" sz="2400" spc="-10" b="1">
                <a:latin typeface="Calibri"/>
                <a:cs typeface="Calibri"/>
              </a:rPr>
              <a:t> course:</a:t>
            </a:r>
            <a:r>
              <a:rPr dirty="0" sz="2400" spc="-5" b="1">
                <a:latin typeface="Calibri"/>
                <a:cs typeface="Calibri"/>
              </a:rPr>
              <a:t> </a:t>
            </a:r>
            <a:r>
              <a:rPr dirty="0" sz="2400" spc="-10" b="1">
                <a:latin typeface="Calibri"/>
                <a:cs typeface="Calibri"/>
              </a:rPr>
              <a:t>courses)</a:t>
            </a:r>
            <a:r>
              <a:rPr dirty="0" sz="2400" spc="-5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{ </a:t>
            </a:r>
            <a:r>
              <a:rPr dirty="0" sz="2400" spc="5" b="1">
                <a:latin typeface="Calibri"/>
                <a:cs typeface="Calibri"/>
              </a:rPr>
              <a:t> </a:t>
            </a:r>
            <a:r>
              <a:rPr dirty="0" sz="2400" spc="-10" b="1">
                <a:latin typeface="Calibri"/>
                <a:cs typeface="Calibri"/>
              </a:rPr>
              <a:t>VBox.</a:t>
            </a:r>
            <a:r>
              <a:rPr dirty="0" sz="2400" spc="-10" b="1" i="1">
                <a:latin typeface="Calibri"/>
                <a:cs typeface="Calibri"/>
              </a:rPr>
              <a:t>setMargin</a:t>
            </a:r>
            <a:r>
              <a:rPr dirty="0" sz="2400" spc="-10" b="1">
                <a:latin typeface="Calibri"/>
                <a:cs typeface="Calibri"/>
              </a:rPr>
              <a:t>(course</a:t>
            </a:r>
            <a:r>
              <a:rPr dirty="0" sz="2400" spc="-10" b="1">
                <a:solidFill>
                  <a:srgbClr val="CC7832"/>
                </a:solidFill>
                <a:latin typeface="Calibri"/>
                <a:cs typeface="Calibri"/>
              </a:rPr>
              <a:t>,</a:t>
            </a:r>
            <a:r>
              <a:rPr dirty="0" sz="2400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400" spc="-5" b="1">
                <a:solidFill>
                  <a:srgbClr val="CC7832"/>
                </a:solidFill>
                <a:latin typeface="Calibri"/>
                <a:cs typeface="Calibri"/>
              </a:rPr>
              <a:t>new</a:t>
            </a:r>
            <a:r>
              <a:rPr dirty="0" sz="2400" spc="-10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400" spc="-5" b="1">
                <a:latin typeface="Calibri"/>
                <a:cs typeface="Calibri"/>
              </a:rPr>
              <a:t>Insets(</a:t>
            </a:r>
            <a:r>
              <a:rPr dirty="0" sz="2400" spc="-5" b="1">
                <a:solidFill>
                  <a:srgbClr val="6897BB"/>
                </a:solidFill>
                <a:latin typeface="Calibri"/>
                <a:cs typeface="Calibri"/>
              </a:rPr>
              <a:t>0</a:t>
            </a:r>
            <a:r>
              <a:rPr dirty="0" sz="2400" spc="-5" b="1">
                <a:solidFill>
                  <a:srgbClr val="CC7832"/>
                </a:solidFill>
                <a:latin typeface="Calibri"/>
                <a:cs typeface="Calibri"/>
              </a:rPr>
              <a:t>,</a:t>
            </a:r>
            <a:r>
              <a:rPr dirty="0" sz="2400" spc="5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400" spc="-5" b="1">
                <a:solidFill>
                  <a:srgbClr val="6897BB"/>
                </a:solidFill>
                <a:latin typeface="Calibri"/>
                <a:cs typeface="Calibri"/>
              </a:rPr>
              <a:t>0</a:t>
            </a:r>
            <a:r>
              <a:rPr dirty="0" sz="2400" spc="-5" b="1">
                <a:solidFill>
                  <a:srgbClr val="CC7832"/>
                </a:solidFill>
                <a:latin typeface="Calibri"/>
                <a:cs typeface="Calibri"/>
              </a:rPr>
              <a:t>,</a:t>
            </a:r>
            <a:r>
              <a:rPr dirty="0" sz="2400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400" spc="-5" b="1">
                <a:solidFill>
                  <a:srgbClr val="6897BB"/>
                </a:solidFill>
                <a:latin typeface="Calibri"/>
                <a:cs typeface="Calibri"/>
              </a:rPr>
              <a:t>0</a:t>
            </a:r>
            <a:r>
              <a:rPr dirty="0" sz="2400" spc="-5" b="1">
                <a:solidFill>
                  <a:srgbClr val="CC7832"/>
                </a:solidFill>
                <a:latin typeface="Calibri"/>
                <a:cs typeface="Calibri"/>
              </a:rPr>
              <a:t>,</a:t>
            </a:r>
            <a:r>
              <a:rPr dirty="0" sz="2400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400" spc="-5" b="1">
                <a:solidFill>
                  <a:srgbClr val="6897BB"/>
                </a:solidFill>
                <a:latin typeface="Calibri"/>
                <a:cs typeface="Calibri"/>
              </a:rPr>
              <a:t>15</a:t>
            </a:r>
            <a:r>
              <a:rPr dirty="0" sz="2400" spc="-5" b="1">
                <a:latin typeface="Calibri"/>
                <a:cs typeface="Calibri"/>
              </a:rPr>
              <a:t>))</a:t>
            </a:r>
            <a:r>
              <a:rPr dirty="0" sz="2400" spc="-5" b="1">
                <a:solidFill>
                  <a:srgbClr val="CC7832"/>
                </a:solidFill>
                <a:latin typeface="Calibri"/>
                <a:cs typeface="Calibri"/>
              </a:rPr>
              <a:t>; </a:t>
            </a:r>
            <a:r>
              <a:rPr dirty="0" sz="2400" spc="-525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400" spc="-10" b="1">
                <a:latin typeface="Calibri"/>
                <a:cs typeface="Calibri"/>
              </a:rPr>
              <a:t>vBox.getChildren().add(course)</a:t>
            </a:r>
            <a:r>
              <a:rPr dirty="0" sz="2400" spc="-10" b="1">
                <a:solidFill>
                  <a:srgbClr val="CC7832"/>
                </a:solidFill>
                <a:latin typeface="Calibri"/>
                <a:cs typeface="Calibri"/>
              </a:rPr>
              <a:t>;</a:t>
            </a:r>
            <a:endParaRPr sz="2400">
              <a:latin typeface="Calibri"/>
              <a:cs typeface="Calibri"/>
            </a:endParaRPr>
          </a:p>
          <a:p>
            <a:pPr marL="285750">
              <a:lnSpc>
                <a:spcPct val="100000"/>
              </a:lnSpc>
            </a:pPr>
            <a:r>
              <a:rPr dirty="0" sz="2400" b="1">
                <a:latin typeface="Calibri"/>
                <a:cs typeface="Calibri"/>
              </a:rPr>
              <a:t>}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400">
              <a:latin typeface="Calibri"/>
              <a:cs typeface="Calibri"/>
            </a:endParaRPr>
          </a:p>
          <a:p>
            <a:pPr marL="285750">
              <a:lnSpc>
                <a:spcPct val="100000"/>
              </a:lnSpc>
            </a:pPr>
            <a:r>
              <a:rPr dirty="0" sz="2400" spc="-10" b="1">
                <a:solidFill>
                  <a:srgbClr val="CC7832"/>
                </a:solidFill>
                <a:latin typeface="Calibri"/>
                <a:cs typeface="Calibri"/>
              </a:rPr>
              <a:t>return</a:t>
            </a:r>
            <a:r>
              <a:rPr dirty="0" sz="2400" spc="-40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400" spc="-15" b="1">
                <a:latin typeface="Calibri"/>
                <a:cs typeface="Calibri"/>
              </a:rPr>
              <a:t>vBox</a:t>
            </a:r>
            <a:r>
              <a:rPr dirty="0" sz="2400" spc="-15" b="1">
                <a:solidFill>
                  <a:srgbClr val="CC7832"/>
                </a:solidFill>
                <a:latin typeface="Calibri"/>
                <a:cs typeface="Calibri"/>
              </a:rPr>
              <a:t>;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 sz="2400" b="1">
                <a:latin typeface="Calibri"/>
                <a:cs typeface="Calibri"/>
              </a:rPr>
              <a:t>}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7975" y="0"/>
            <a:ext cx="7879080" cy="2245360"/>
          </a:xfrm>
          <a:prstGeom prst="rect"/>
        </p:spPr>
        <p:txBody>
          <a:bodyPr wrap="square" lIns="0" tIns="178435" rIns="0" bIns="0" rtlCol="0" vert="horz">
            <a:spAutoFit/>
          </a:bodyPr>
          <a:lstStyle/>
          <a:p>
            <a:pPr algn="ctr" marL="648970">
              <a:lnSpc>
                <a:spcPct val="100000"/>
              </a:lnSpc>
              <a:spcBef>
                <a:spcPts val="1405"/>
              </a:spcBef>
            </a:pPr>
            <a:r>
              <a:rPr dirty="0" spc="-5" b="0">
                <a:latin typeface="Times New Roman"/>
                <a:cs typeface="Times New Roman"/>
              </a:rPr>
              <a:t>Shapes</a:t>
            </a:r>
          </a:p>
          <a:p>
            <a:pPr marL="12700" marR="5080">
              <a:lnSpc>
                <a:spcPct val="99600"/>
              </a:lnSpc>
              <a:spcBef>
                <a:spcPts val="844"/>
              </a:spcBef>
            </a:pPr>
            <a:r>
              <a:rPr dirty="0" sz="2800" spc="-5" b="0">
                <a:latin typeface="Times New Roman"/>
                <a:cs typeface="Times New Roman"/>
              </a:rPr>
              <a:t>JavaFX</a:t>
            </a:r>
            <a:r>
              <a:rPr dirty="0" sz="2800" b="0">
                <a:latin typeface="Times New Roman"/>
                <a:cs typeface="Times New Roman"/>
              </a:rPr>
              <a:t> </a:t>
            </a:r>
            <a:r>
              <a:rPr dirty="0" sz="2800" spc="-5" b="0">
                <a:latin typeface="Times New Roman"/>
                <a:cs typeface="Times New Roman"/>
              </a:rPr>
              <a:t>provides many</a:t>
            </a:r>
            <a:r>
              <a:rPr dirty="0" sz="2800" spc="5" b="0">
                <a:latin typeface="Times New Roman"/>
                <a:cs typeface="Times New Roman"/>
              </a:rPr>
              <a:t> </a:t>
            </a:r>
            <a:r>
              <a:rPr dirty="0" sz="2800" spc="-5" b="0">
                <a:latin typeface="Times New Roman"/>
                <a:cs typeface="Times New Roman"/>
              </a:rPr>
              <a:t>shape</a:t>
            </a:r>
            <a:r>
              <a:rPr dirty="0" sz="2800" spc="-10" b="0">
                <a:latin typeface="Times New Roman"/>
                <a:cs typeface="Times New Roman"/>
              </a:rPr>
              <a:t> classes</a:t>
            </a:r>
            <a:r>
              <a:rPr dirty="0" sz="2800" b="0">
                <a:latin typeface="Times New Roman"/>
                <a:cs typeface="Times New Roman"/>
              </a:rPr>
              <a:t> for</a:t>
            </a:r>
            <a:r>
              <a:rPr dirty="0" sz="2800" spc="5" b="0">
                <a:latin typeface="Times New Roman"/>
                <a:cs typeface="Times New Roman"/>
              </a:rPr>
              <a:t> </a:t>
            </a:r>
            <a:r>
              <a:rPr dirty="0" sz="2800" spc="-5" b="0">
                <a:latin typeface="Times New Roman"/>
                <a:cs typeface="Times New Roman"/>
              </a:rPr>
              <a:t>drawing</a:t>
            </a:r>
            <a:r>
              <a:rPr dirty="0" sz="2800" b="0">
                <a:latin typeface="Times New Roman"/>
                <a:cs typeface="Times New Roman"/>
              </a:rPr>
              <a:t> </a:t>
            </a:r>
            <a:r>
              <a:rPr dirty="0" sz="2800" spc="-5" b="0">
                <a:latin typeface="Times New Roman"/>
                <a:cs typeface="Times New Roman"/>
              </a:rPr>
              <a:t>texts, </a:t>
            </a:r>
            <a:r>
              <a:rPr dirty="0" sz="2800" spc="-685" b="0">
                <a:latin typeface="Times New Roman"/>
                <a:cs typeface="Times New Roman"/>
              </a:rPr>
              <a:t> </a:t>
            </a:r>
            <a:r>
              <a:rPr dirty="0" sz="2800" spc="-5" b="0">
                <a:latin typeface="Times New Roman"/>
                <a:cs typeface="Times New Roman"/>
              </a:rPr>
              <a:t>lines, circles, rectangles, ellipses, arcs, polygons, and </a:t>
            </a:r>
            <a:r>
              <a:rPr dirty="0" sz="2800" b="0">
                <a:latin typeface="Times New Roman"/>
                <a:cs typeface="Times New Roman"/>
              </a:rPr>
              <a:t> </a:t>
            </a:r>
            <a:r>
              <a:rPr dirty="0" sz="2800" spc="-5" b="0">
                <a:latin typeface="Times New Roman"/>
                <a:cs typeface="Times New Roman"/>
              </a:rPr>
              <a:t>polylines.</a:t>
            </a:r>
            <a:endParaRPr sz="280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00137" y="2002535"/>
            <a:ext cx="5807328" cy="4267238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0">
              <a:lnSpc>
                <a:spcPts val="1630"/>
              </a:lnSpc>
            </a:pPr>
            <a:fld id="{81D60167-4931-47E6-BA6A-407CBD079E47}" type="slidenum">
              <a:rPr dirty="0"/>
              <a:t>62</a:t>
            </a:fld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66825" y="160019"/>
            <a:ext cx="1010285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310" b="0">
                <a:latin typeface="Times New Roman"/>
                <a:cs typeface="Times New Roman"/>
              </a:rPr>
              <a:t>T</a:t>
            </a:r>
            <a:r>
              <a:rPr dirty="0" spc="-5" b="0">
                <a:latin typeface="Times New Roman"/>
                <a:cs typeface="Times New Roman"/>
              </a:rPr>
              <a:t>e</a:t>
            </a:r>
            <a:r>
              <a:rPr dirty="0" b="0">
                <a:latin typeface="Times New Roman"/>
                <a:cs typeface="Times New Roman"/>
              </a:rPr>
              <a:t>xt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7747" y="1226198"/>
            <a:ext cx="8830253" cy="3930471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0">
              <a:lnSpc>
                <a:spcPts val="1630"/>
              </a:lnSpc>
            </a:pPr>
            <a:fld id="{81D60167-4931-47E6-BA6A-407CBD079E47}" type="slidenum">
              <a:rPr dirty="0"/>
              <a:t>62</a:t>
            </a:fld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03994" y="160019"/>
            <a:ext cx="3136265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80" b="0">
                <a:latin typeface="Times New Roman"/>
                <a:cs typeface="Times New Roman"/>
              </a:rPr>
              <a:t>Text</a:t>
            </a:r>
            <a:r>
              <a:rPr dirty="0" spc="-65" b="0">
                <a:latin typeface="Times New Roman"/>
                <a:cs typeface="Times New Roman"/>
              </a:rPr>
              <a:t> </a:t>
            </a:r>
            <a:r>
              <a:rPr dirty="0" spc="-5" b="0">
                <a:latin typeface="Times New Roman"/>
                <a:cs typeface="Times New Roman"/>
              </a:rPr>
              <a:t>Example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7535" y="1949392"/>
            <a:ext cx="8566852" cy="2473748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6248400" y="5562600"/>
            <a:ext cx="1335405" cy="381000"/>
          </a:xfrm>
          <a:prstGeom prst="rect">
            <a:avLst/>
          </a:prstGeom>
          <a:solidFill>
            <a:srgbClr val="92D050"/>
          </a:solidFill>
        </p:spPr>
        <p:txBody>
          <a:bodyPr wrap="square" lIns="0" tIns="32384" rIns="0" bIns="0" rtlCol="0" vert="horz">
            <a:spAutoFit/>
          </a:bodyPr>
          <a:lstStyle/>
          <a:p>
            <a:pPr marL="153670">
              <a:lnSpc>
                <a:spcPct val="100000"/>
              </a:lnSpc>
              <a:spcBef>
                <a:spcPts val="254"/>
              </a:spcBef>
            </a:pPr>
            <a:r>
              <a:rPr dirty="0" sz="2000" spc="-20">
                <a:latin typeface="Times New Roman"/>
                <a:cs typeface="Times New Roman"/>
              </a:rPr>
              <a:t>ShowText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0">
              <a:lnSpc>
                <a:spcPts val="1630"/>
              </a:lnSpc>
            </a:pPr>
            <a:fld id="{81D60167-4931-47E6-BA6A-407CBD079E47}" type="slidenum">
              <a:rPr dirty="0"/>
              <a:t>62</a:t>
            </a:fld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ShowText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33700" y="1993900"/>
            <a:ext cx="3276600" cy="287020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0">
              <a:lnSpc>
                <a:spcPts val="1630"/>
              </a:lnSpc>
            </a:pPr>
            <a:fld id="{81D60167-4931-47E6-BA6A-407CBD079E47}" type="slidenum">
              <a:rPr dirty="0"/>
              <a:t>62</a:t>
            </a:fld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ShowText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175625" y="6509004"/>
            <a:ext cx="20320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Times New Roman"/>
                <a:cs typeface="Times New Roman"/>
              </a:rPr>
              <a:t>67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07340" y="705611"/>
            <a:ext cx="4281805" cy="939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5" b="1">
                <a:solidFill>
                  <a:srgbClr val="CC7832"/>
                </a:solidFill>
                <a:latin typeface="Times New Roman"/>
                <a:cs typeface="Times New Roman"/>
              </a:rPr>
              <a:t>public</a:t>
            </a:r>
            <a:r>
              <a:rPr dirty="0" sz="2000" spc="-10" b="1">
                <a:solidFill>
                  <a:srgbClr val="CC7832"/>
                </a:solidFill>
                <a:latin typeface="Times New Roman"/>
                <a:cs typeface="Times New Roman"/>
              </a:rPr>
              <a:t> </a:t>
            </a:r>
            <a:r>
              <a:rPr dirty="0" sz="2000" spc="-5" b="1">
                <a:solidFill>
                  <a:srgbClr val="CC7832"/>
                </a:solidFill>
                <a:latin typeface="Times New Roman"/>
                <a:cs typeface="Times New Roman"/>
              </a:rPr>
              <a:t>void </a:t>
            </a:r>
            <a:r>
              <a:rPr dirty="0" sz="2000" spc="-5" b="1">
                <a:solidFill>
                  <a:srgbClr val="FFC66D"/>
                </a:solidFill>
                <a:latin typeface="Times New Roman"/>
                <a:cs typeface="Times New Roman"/>
              </a:rPr>
              <a:t>start</a:t>
            </a:r>
            <a:r>
              <a:rPr dirty="0" sz="2000" spc="-5" b="1">
                <a:latin typeface="Times New Roman"/>
                <a:cs typeface="Times New Roman"/>
              </a:rPr>
              <a:t>(Stage</a:t>
            </a:r>
            <a:r>
              <a:rPr dirty="0" sz="2000" spc="-10" b="1">
                <a:latin typeface="Times New Roman"/>
                <a:cs typeface="Times New Roman"/>
              </a:rPr>
              <a:t> </a:t>
            </a:r>
            <a:r>
              <a:rPr dirty="0" sz="2000" spc="-5" b="1">
                <a:latin typeface="Times New Roman"/>
                <a:cs typeface="Times New Roman"/>
              </a:rPr>
              <a:t>primaryStage)</a:t>
            </a:r>
            <a:r>
              <a:rPr dirty="0" sz="2000" spc="-10" b="1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{</a:t>
            </a:r>
            <a:endParaRPr sz="2000">
              <a:latin typeface="Times New Roman"/>
              <a:cs typeface="Times New Roman"/>
            </a:endParaRPr>
          </a:p>
          <a:p>
            <a:pPr marL="266700" marR="509270">
              <a:lnSpc>
                <a:spcPct val="100000"/>
              </a:lnSpc>
            </a:pPr>
            <a:r>
              <a:rPr dirty="0" sz="2000" spc="-5" b="1">
                <a:solidFill>
                  <a:srgbClr val="808080"/>
                </a:solidFill>
                <a:latin typeface="Times New Roman"/>
                <a:cs typeface="Times New Roman"/>
              </a:rPr>
              <a:t>// </a:t>
            </a:r>
            <a:r>
              <a:rPr dirty="0" sz="2000" spc="-10" b="1">
                <a:solidFill>
                  <a:srgbClr val="808080"/>
                </a:solidFill>
                <a:latin typeface="Times New Roman"/>
                <a:cs typeface="Times New Roman"/>
              </a:rPr>
              <a:t>Create </a:t>
            </a:r>
            <a:r>
              <a:rPr dirty="0" sz="2000" b="1">
                <a:solidFill>
                  <a:srgbClr val="808080"/>
                </a:solidFill>
                <a:latin typeface="Times New Roman"/>
                <a:cs typeface="Times New Roman"/>
              </a:rPr>
              <a:t>a pane </a:t>
            </a:r>
            <a:r>
              <a:rPr dirty="0" sz="2000" spc="-5" b="1">
                <a:solidFill>
                  <a:srgbClr val="808080"/>
                </a:solidFill>
                <a:latin typeface="Times New Roman"/>
                <a:cs typeface="Times New Roman"/>
              </a:rPr>
              <a:t>to hold the texts </a:t>
            </a:r>
            <a:r>
              <a:rPr dirty="0" sz="2000" spc="-484" b="1">
                <a:solidFill>
                  <a:srgbClr val="808080"/>
                </a:solidFill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Pane</a:t>
            </a:r>
            <a:r>
              <a:rPr dirty="0" sz="2000" spc="-10" b="1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pane</a:t>
            </a:r>
            <a:r>
              <a:rPr dirty="0" sz="2000" spc="-10" b="1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=</a:t>
            </a:r>
            <a:r>
              <a:rPr dirty="0" sz="2000" spc="-10" b="1">
                <a:latin typeface="Times New Roman"/>
                <a:cs typeface="Times New Roman"/>
              </a:rPr>
              <a:t> </a:t>
            </a:r>
            <a:r>
              <a:rPr dirty="0" sz="2000" spc="-5" b="1">
                <a:solidFill>
                  <a:srgbClr val="CC7832"/>
                </a:solidFill>
                <a:latin typeface="Times New Roman"/>
                <a:cs typeface="Times New Roman"/>
              </a:rPr>
              <a:t>new</a:t>
            </a:r>
            <a:r>
              <a:rPr dirty="0" sz="2000" b="1">
                <a:solidFill>
                  <a:srgbClr val="CC7832"/>
                </a:solidFill>
                <a:latin typeface="Times New Roman"/>
                <a:cs typeface="Times New Roman"/>
              </a:rPr>
              <a:t> </a:t>
            </a:r>
            <a:r>
              <a:rPr dirty="0" sz="2000" spc="-5" b="1">
                <a:latin typeface="Times New Roman"/>
                <a:cs typeface="Times New Roman"/>
              </a:rPr>
              <a:t>Pane()</a:t>
            </a:r>
            <a:r>
              <a:rPr dirty="0" sz="2000" spc="-5" b="1">
                <a:solidFill>
                  <a:srgbClr val="CC7832"/>
                </a:solidFill>
                <a:latin typeface="Times New Roman"/>
                <a:cs typeface="Times New Roman"/>
              </a:rPr>
              <a:t>;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56768" y="1620011"/>
            <a:ext cx="5810885" cy="1549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7145">
              <a:lnSpc>
                <a:spcPct val="100000"/>
              </a:lnSpc>
              <a:spcBef>
                <a:spcPts val="100"/>
              </a:spcBef>
            </a:pPr>
            <a:r>
              <a:rPr dirty="0" sz="2000" spc="-5" b="1">
                <a:latin typeface="Times New Roman"/>
                <a:cs typeface="Times New Roman"/>
              </a:rPr>
              <a:t>pane.setPadding(</a:t>
            </a:r>
            <a:r>
              <a:rPr dirty="0" sz="2000" spc="-5" b="1">
                <a:solidFill>
                  <a:srgbClr val="CC7832"/>
                </a:solidFill>
                <a:latin typeface="Times New Roman"/>
                <a:cs typeface="Times New Roman"/>
              </a:rPr>
              <a:t>new</a:t>
            </a:r>
            <a:r>
              <a:rPr dirty="0" sz="2000" b="1">
                <a:solidFill>
                  <a:srgbClr val="CC7832"/>
                </a:solidFill>
                <a:latin typeface="Times New Roman"/>
                <a:cs typeface="Times New Roman"/>
              </a:rPr>
              <a:t> </a:t>
            </a:r>
            <a:r>
              <a:rPr dirty="0" sz="2000" spc="-5" b="1">
                <a:latin typeface="Times New Roman"/>
                <a:cs typeface="Times New Roman"/>
              </a:rPr>
              <a:t>Insets(</a:t>
            </a:r>
            <a:r>
              <a:rPr dirty="0" sz="2000" spc="-5" b="1">
                <a:solidFill>
                  <a:srgbClr val="6897BB"/>
                </a:solidFill>
                <a:latin typeface="Times New Roman"/>
                <a:cs typeface="Times New Roman"/>
              </a:rPr>
              <a:t>5</a:t>
            </a:r>
            <a:r>
              <a:rPr dirty="0" sz="2000" spc="-5" b="1">
                <a:solidFill>
                  <a:srgbClr val="CC7832"/>
                </a:solidFill>
                <a:latin typeface="Times New Roman"/>
                <a:cs typeface="Times New Roman"/>
              </a:rPr>
              <a:t>, </a:t>
            </a:r>
            <a:r>
              <a:rPr dirty="0" sz="2000" b="1">
                <a:solidFill>
                  <a:srgbClr val="6897BB"/>
                </a:solidFill>
                <a:latin typeface="Times New Roman"/>
                <a:cs typeface="Times New Roman"/>
              </a:rPr>
              <a:t>5</a:t>
            </a:r>
            <a:r>
              <a:rPr dirty="0" sz="2000" b="1">
                <a:solidFill>
                  <a:srgbClr val="CC7832"/>
                </a:solidFill>
                <a:latin typeface="Times New Roman"/>
                <a:cs typeface="Times New Roman"/>
              </a:rPr>
              <a:t>,</a:t>
            </a:r>
            <a:r>
              <a:rPr dirty="0" sz="2000" spc="-5" b="1">
                <a:solidFill>
                  <a:srgbClr val="CC7832"/>
                </a:solidFill>
                <a:latin typeface="Times New Roman"/>
                <a:cs typeface="Times New Roman"/>
              </a:rPr>
              <a:t> </a:t>
            </a:r>
            <a:r>
              <a:rPr dirty="0" sz="2000" b="1">
                <a:solidFill>
                  <a:srgbClr val="6897BB"/>
                </a:solidFill>
                <a:latin typeface="Times New Roman"/>
                <a:cs typeface="Times New Roman"/>
              </a:rPr>
              <a:t>5</a:t>
            </a:r>
            <a:r>
              <a:rPr dirty="0" sz="2000" b="1">
                <a:solidFill>
                  <a:srgbClr val="CC7832"/>
                </a:solidFill>
                <a:latin typeface="Times New Roman"/>
                <a:cs typeface="Times New Roman"/>
              </a:rPr>
              <a:t>,</a:t>
            </a:r>
            <a:r>
              <a:rPr dirty="0" sz="2000" spc="-5" b="1">
                <a:solidFill>
                  <a:srgbClr val="CC7832"/>
                </a:solidFill>
                <a:latin typeface="Times New Roman"/>
                <a:cs typeface="Times New Roman"/>
              </a:rPr>
              <a:t> </a:t>
            </a:r>
            <a:r>
              <a:rPr dirty="0" sz="2000" spc="-5" b="1">
                <a:solidFill>
                  <a:srgbClr val="6897BB"/>
                </a:solidFill>
                <a:latin typeface="Times New Roman"/>
                <a:cs typeface="Times New Roman"/>
              </a:rPr>
              <a:t>5</a:t>
            </a:r>
            <a:r>
              <a:rPr dirty="0" sz="2000" spc="-5" b="1">
                <a:latin typeface="Times New Roman"/>
                <a:cs typeface="Times New Roman"/>
              </a:rPr>
              <a:t>))</a:t>
            </a:r>
            <a:r>
              <a:rPr dirty="0" sz="2000" spc="-5" b="1">
                <a:solidFill>
                  <a:srgbClr val="CC7832"/>
                </a:solidFill>
                <a:latin typeface="Times New Roman"/>
                <a:cs typeface="Times New Roman"/>
              </a:rPr>
              <a:t>;</a:t>
            </a:r>
            <a:endParaRPr sz="2000">
              <a:latin typeface="Times New Roman"/>
              <a:cs typeface="Times New Roman"/>
            </a:endParaRPr>
          </a:p>
          <a:p>
            <a:pPr marL="17145" marR="5080" indent="-5080">
              <a:lnSpc>
                <a:spcPct val="100000"/>
              </a:lnSpc>
            </a:pPr>
            <a:r>
              <a:rPr dirty="0" sz="2000" spc="-50" b="1">
                <a:latin typeface="Times New Roman"/>
                <a:cs typeface="Times New Roman"/>
              </a:rPr>
              <a:t>Text</a:t>
            </a:r>
            <a:r>
              <a:rPr dirty="0" sz="2000" spc="-5" b="1">
                <a:latin typeface="Times New Roman"/>
                <a:cs typeface="Times New Roman"/>
              </a:rPr>
              <a:t> text1</a:t>
            </a:r>
            <a:r>
              <a:rPr dirty="0" sz="2000" b="1">
                <a:latin typeface="Times New Roman"/>
                <a:cs typeface="Times New Roman"/>
              </a:rPr>
              <a:t> = </a:t>
            </a:r>
            <a:r>
              <a:rPr dirty="0" sz="2000" spc="-5" b="1">
                <a:solidFill>
                  <a:srgbClr val="CC7832"/>
                </a:solidFill>
                <a:latin typeface="Times New Roman"/>
                <a:cs typeface="Times New Roman"/>
              </a:rPr>
              <a:t>new</a:t>
            </a:r>
            <a:r>
              <a:rPr dirty="0" sz="2000" spc="-30" b="1">
                <a:solidFill>
                  <a:srgbClr val="CC7832"/>
                </a:solidFill>
                <a:latin typeface="Times New Roman"/>
                <a:cs typeface="Times New Roman"/>
              </a:rPr>
              <a:t> </a:t>
            </a:r>
            <a:r>
              <a:rPr dirty="0" sz="2000" spc="-25" b="1">
                <a:latin typeface="Times New Roman"/>
                <a:cs typeface="Times New Roman"/>
              </a:rPr>
              <a:t>Text(</a:t>
            </a:r>
            <a:r>
              <a:rPr dirty="0" sz="2000" spc="-25" b="1">
                <a:solidFill>
                  <a:srgbClr val="6897BB"/>
                </a:solidFill>
                <a:latin typeface="Times New Roman"/>
                <a:cs typeface="Times New Roman"/>
              </a:rPr>
              <a:t>20</a:t>
            </a:r>
            <a:r>
              <a:rPr dirty="0" sz="2000" spc="-25" b="1">
                <a:solidFill>
                  <a:srgbClr val="CC7832"/>
                </a:solidFill>
                <a:latin typeface="Times New Roman"/>
                <a:cs typeface="Times New Roman"/>
              </a:rPr>
              <a:t>,</a:t>
            </a:r>
            <a:r>
              <a:rPr dirty="0" sz="2000" b="1">
                <a:solidFill>
                  <a:srgbClr val="CC7832"/>
                </a:solidFill>
                <a:latin typeface="Times New Roman"/>
                <a:cs typeface="Times New Roman"/>
              </a:rPr>
              <a:t> </a:t>
            </a:r>
            <a:r>
              <a:rPr dirty="0" sz="2000" b="1">
                <a:solidFill>
                  <a:srgbClr val="6897BB"/>
                </a:solidFill>
                <a:latin typeface="Times New Roman"/>
                <a:cs typeface="Times New Roman"/>
              </a:rPr>
              <a:t>20</a:t>
            </a:r>
            <a:r>
              <a:rPr dirty="0" sz="2000" b="1">
                <a:solidFill>
                  <a:srgbClr val="CC7832"/>
                </a:solidFill>
                <a:latin typeface="Times New Roman"/>
                <a:cs typeface="Times New Roman"/>
              </a:rPr>
              <a:t>,</a:t>
            </a:r>
            <a:r>
              <a:rPr dirty="0" sz="2000" spc="5" b="1">
                <a:solidFill>
                  <a:srgbClr val="CC7832"/>
                </a:solidFill>
                <a:latin typeface="Times New Roman"/>
                <a:cs typeface="Times New Roman"/>
              </a:rPr>
              <a:t> </a:t>
            </a:r>
            <a:r>
              <a:rPr dirty="0" sz="2000" spc="-10" b="1">
                <a:solidFill>
                  <a:srgbClr val="6A8759"/>
                </a:solidFill>
                <a:latin typeface="Times New Roman"/>
                <a:cs typeface="Times New Roman"/>
              </a:rPr>
              <a:t>"Programming</a:t>
            </a:r>
            <a:r>
              <a:rPr dirty="0" sz="2000" b="1">
                <a:solidFill>
                  <a:srgbClr val="6A8759"/>
                </a:solidFill>
                <a:latin typeface="Times New Roman"/>
                <a:cs typeface="Times New Roman"/>
              </a:rPr>
              <a:t> </a:t>
            </a:r>
            <a:r>
              <a:rPr dirty="0" sz="2000" spc="-5" b="1">
                <a:solidFill>
                  <a:srgbClr val="6A8759"/>
                </a:solidFill>
                <a:latin typeface="Times New Roman"/>
                <a:cs typeface="Times New Roman"/>
              </a:rPr>
              <a:t>is fun"</a:t>
            </a:r>
            <a:r>
              <a:rPr dirty="0" sz="2000" spc="-5" b="1">
                <a:latin typeface="Times New Roman"/>
                <a:cs typeface="Times New Roman"/>
              </a:rPr>
              <a:t>)</a:t>
            </a:r>
            <a:r>
              <a:rPr dirty="0" sz="2000" spc="-5" b="1">
                <a:solidFill>
                  <a:srgbClr val="CC7832"/>
                </a:solidFill>
                <a:latin typeface="Times New Roman"/>
                <a:cs typeface="Times New Roman"/>
              </a:rPr>
              <a:t>; </a:t>
            </a:r>
            <a:r>
              <a:rPr dirty="0" sz="2000" spc="-484" b="1">
                <a:solidFill>
                  <a:srgbClr val="CC7832"/>
                </a:solidFill>
                <a:latin typeface="Times New Roman"/>
                <a:cs typeface="Times New Roman"/>
              </a:rPr>
              <a:t> </a:t>
            </a:r>
            <a:r>
              <a:rPr dirty="0" sz="2000" spc="-5" b="1">
                <a:latin typeface="Times New Roman"/>
                <a:cs typeface="Times New Roman"/>
              </a:rPr>
              <a:t>text1.setFont(Font.</a:t>
            </a:r>
            <a:r>
              <a:rPr dirty="0" sz="2000" spc="-5" b="1" i="1">
                <a:latin typeface="Times New Roman"/>
                <a:cs typeface="Times New Roman"/>
              </a:rPr>
              <a:t>font</a:t>
            </a:r>
            <a:r>
              <a:rPr dirty="0" sz="2000" spc="-5" b="1">
                <a:latin typeface="Times New Roman"/>
                <a:cs typeface="Times New Roman"/>
              </a:rPr>
              <a:t>(</a:t>
            </a:r>
            <a:r>
              <a:rPr dirty="0" sz="2000" spc="-5" b="1">
                <a:solidFill>
                  <a:srgbClr val="6A8759"/>
                </a:solidFill>
                <a:latin typeface="Times New Roman"/>
                <a:cs typeface="Times New Roman"/>
              </a:rPr>
              <a:t>"Courier"</a:t>
            </a:r>
            <a:r>
              <a:rPr dirty="0" sz="2000" spc="-5" b="1">
                <a:solidFill>
                  <a:srgbClr val="CC7832"/>
                </a:solidFill>
                <a:latin typeface="Times New Roman"/>
                <a:cs typeface="Times New Roman"/>
              </a:rPr>
              <a:t>,</a:t>
            </a:r>
            <a:r>
              <a:rPr dirty="0" sz="2000" b="1">
                <a:solidFill>
                  <a:srgbClr val="CC7832"/>
                </a:solidFill>
                <a:latin typeface="Times New Roman"/>
                <a:cs typeface="Times New Roman"/>
              </a:rPr>
              <a:t> </a:t>
            </a:r>
            <a:r>
              <a:rPr dirty="0" sz="2000" spc="-15" b="1">
                <a:latin typeface="Times New Roman"/>
                <a:cs typeface="Times New Roman"/>
              </a:rPr>
              <a:t>FontWeight.</a:t>
            </a:r>
            <a:endParaRPr sz="2000">
              <a:latin typeface="Times New Roman"/>
              <a:cs typeface="Times New Roman"/>
            </a:endParaRPr>
          </a:p>
          <a:p>
            <a:pPr marL="17145" marR="2411095" indent="508000">
              <a:lnSpc>
                <a:spcPct val="100000"/>
              </a:lnSpc>
              <a:tabLst>
                <a:tab pos="2757170" algn="l"/>
              </a:tabLst>
            </a:pPr>
            <a:r>
              <a:rPr dirty="0" sz="2000" spc="-5" b="1">
                <a:latin typeface="Times New Roman"/>
                <a:cs typeface="Times New Roman"/>
              </a:rPr>
              <a:t>FontPosture.	</a:t>
            </a:r>
            <a:r>
              <a:rPr dirty="0" sz="2000" b="1">
                <a:solidFill>
                  <a:srgbClr val="CC7832"/>
                </a:solidFill>
                <a:latin typeface="Times New Roman"/>
                <a:cs typeface="Times New Roman"/>
              </a:rPr>
              <a:t>,</a:t>
            </a:r>
            <a:r>
              <a:rPr dirty="0" sz="2000" spc="-85" b="1">
                <a:solidFill>
                  <a:srgbClr val="CC7832"/>
                </a:solidFill>
                <a:latin typeface="Times New Roman"/>
                <a:cs typeface="Times New Roman"/>
              </a:rPr>
              <a:t> </a:t>
            </a:r>
            <a:r>
              <a:rPr dirty="0" sz="2000" spc="-5" b="1">
                <a:solidFill>
                  <a:srgbClr val="6897BB"/>
                </a:solidFill>
                <a:latin typeface="Times New Roman"/>
                <a:cs typeface="Times New Roman"/>
              </a:rPr>
              <a:t>15</a:t>
            </a:r>
            <a:r>
              <a:rPr dirty="0" sz="2000" spc="-5" b="1">
                <a:latin typeface="Times New Roman"/>
                <a:cs typeface="Times New Roman"/>
              </a:rPr>
              <a:t>))</a:t>
            </a:r>
            <a:r>
              <a:rPr dirty="0" sz="2000" spc="-5" b="1">
                <a:solidFill>
                  <a:srgbClr val="CC7832"/>
                </a:solidFill>
                <a:latin typeface="Times New Roman"/>
                <a:cs typeface="Times New Roman"/>
              </a:rPr>
              <a:t>; </a:t>
            </a:r>
            <a:r>
              <a:rPr dirty="0" sz="2000" spc="-484" b="1">
                <a:solidFill>
                  <a:srgbClr val="CC7832"/>
                </a:solidFill>
                <a:latin typeface="Times New Roman"/>
                <a:cs typeface="Times New Roman"/>
              </a:rPr>
              <a:t> </a:t>
            </a:r>
            <a:r>
              <a:rPr dirty="0" sz="2000" spc="-5" b="1">
                <a:latin typeface="Times New Roman"/>
                <a:cs typeface="Times New Roman"/>
              </a:rPr>
              <a:t>pane.getChildren().add(text1)</a:t>
            </a:r>
            <a:r>
              <a:rPr dirty="0" sz="2000" spc="-5" b="1">
                <a:solidFill>
                  <a:srgbClr val="CC7832"/>
                </a:solidFill>
                <a:latin typeface="Times New Roman"/>
                <a:cs typeface="Times New Roman"/>
              </a:rPr>
              <a:t>;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435344" y="2229611"/>
            <a:ext cx="88900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b="1">
                <a:solidFill>
                  <a:srgbClr val="CC7832"/>
                </a:solidFill>
                <a:latin typeface="Times New Roman"/>
                <a:cs typeface="Times New Roman"/>
              </a:rPr>
              <a:t>,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56768" y="3448811"/>
            <a:ext cx="7437755" cy="1244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7145" marR="132080" indent="-5080">
              <a:lnSpc>
                <a:spcPct val="100000"/>
              </a:lnSpc>
              <a:spcBef>
                <a:spcPts val="100"/>
              </a:spcBef>
            </a:pPr>
            <a:r>
              <a:rPr dirty="0" sz="2000" spc="-50" b="1">
                <a:latin typeface="Times New Roman"/>
                <a:cs typeface="Times New Roman"/>
              </a:rPr>
              <a:t>Text</a:t>
            </a:r>
            <a:r>
              <a:rPr dirty="0" sz="2000" spc="-5" b="1">
                <a:latin typeface="Times New Roman"/>
                <a:cs typeface="Times New Roman"/>
              </a:rPr>
              <a:t> text2</a:t>
            </a:r>
            <a:r>
              <a:rPr dirty="0" sz="2000" spc="5" b="1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= </a:t>
            </a:r>
            <a:r>
              <a:rPr dirty="0" sz="2000" spc="-5" b="1">
                <a:solidFill>
                  <a:srgbClr val="CC7832"/>
                </a:solidFill>
                <a:latin typeface="Times New Roman"/>
                <a:cs typeface="Times New Roman"/>
              </a:rPr>
              <a:t>new</a:t>
            </a:r>
            <a:r>
              <a:rPr dirty="0" sz="2000" spc="-25" b="1">
                <a:solidFill>
                  <a:srgbClr val="CC7832"/>
                </a:solidFill>
                <a:latin typeface="Times New Roman"/>
                <a:cs typeface="Times New Roman"/>
              </a:rPr>
              <a:t> </a:t>
            </a:r>
            <a:r>
              <a:rPr dirty="0" sz="2000" spc="-25" b="1">
                <a:latin typeface="Times New Roman"/>
                <a:cs typeface="Times New Roman"/>
              </a:rPr>
              <a:t>Text(</a:t>
            </a:r>
            <a:r>
              <a:rPr dirty="0" sz="2000" spc="-25" b="1">
                <a:solidFill>
                  <a:srgbClr val="6897BB"/>
                </a:solidFill>
                <a:latin typeface="Times New Roman"/>
                <a:cs typeface="Times New Roman"/>
              </a:rPr>
              <a:t>60</a:t>
            </a:r>
            <a:r>
              <a:rPr dirty="0" sz="2000" spc="-25" b="1">
                <a:solidFill>
                  <a:srgbClr val="CC7832"/>
                </a:solidFill>
                <a:latin typeface="Times New Roman"/>
                <a:cs typeface="Times New Roman"/>
              </a:rPr>
              <a:t>,</a:t>
            </a:r>
            <a:r>
              <a:rPr dirty="0" sz="2000" b="1">
                <a:solidFill>
                  <a:srgbClr val="CC7832"/>
                </a:solidFill>
                <a:latin typeface="Times New Roman"/>
                <a:cs typeface="Times New Roman"/>
              </a:rPr>
              <a:t> </a:t>
            </a:r>
            <a:r>
              <a:rPr dirty="0" sz="2000" b="1">
                <a:solidFill>
                  <a:srgbClr val="6897BB"/>
                </a:solidFill>
                <a:latin typeface="Times New Roman"/>
                <a:cs typeface="Times New Roman"/>
              </a:rPr>
              <a:t>60</a:t>
            </a:r>
            <a:r>
              <a:rPr dirty="0" sz="2000" b="1">
                <a:solidFill>
                  <a:srgbClr val="CC7832"/>
                </a:solidFill>
                <a:latin typeface="Times New Roman"/>
                <a:cs typeface="Times New Roman"/>
              </a:rPr>
              <a:t>,</a:t>
            </a:r>
            <a:r>
              <a:rPr dirty="0" sz="2000" spc="5" b="1">
                <a:solidFill>
                  <a:srgbClr val="CC7832"/>
                </a:solidFill>
                <a:latin typeface="Times New Roman"/>
                <a:cs typeface="Times New Roman"/>
              </a:rPr>
              <a:t> </a:t>
            </a:r>
            <a:r>
              <a:rPr dirty="0" sz="2000" spc="-10" b="1">
                <a:solidFill>
                  <a:srgbClr val="6A8759"/>
                </a:solidFill>
                <a:latin typeface="Times New Roman"/>
                <a:cs typeface="Times New Roman"/>
              </a:rPr>
              <a:t>"Programming</a:t>
            </a:r>
            <a:r>
              <a:rPr dirty="0" sz="2000" spc="5" b="1">
                <a:solidFill>
                  <a:srgbClr val="6A8759"/>
                </a:solidFill>
                <a:latin typeface="Times New Roman"/>
                <a:cs typeface="Times New Roman"/>
              </a:rPr>
              <a:t> </a:t>
            </a:r>
            <a:r>
              <a:rPr dirty="0" sz="2000" spc="-5" b="1">
                <a:solidFill>
                  <a:srgbClr val="6A8759"/>
                </a:solidFill>
                <a:latin typeface="Times New Roman"/>
                <a:cs typeface="Times New Roman"/>
              </a:rPr>
              <a:t>is</a:t>
            </a:r>
            <a:r>
              <a:rPr dirty="0" sz="2000" b="1">
                <a:solidFill>
                  <a:srgbClr val="6A8759"/>
                </a:solidFill>
                <a:latin typeface="Times New Roman"/>
                <a:cs typeface="Times New Roman"/>
              </a:rPr>
              <a:t> </a:t>
            </a:r>
            <a:r>
              <a:rPr dirty="0" sz="2000" spc="-5" b="1">
                <a:solidFill>
                  <a:srgbClr val="6A8759"/>
                </a:solidFill>
                <a:latin typeface="Times New Roman"/>
                <a:cs typeface="Times New Roman"/>
              </a:rPr>
              <a:t>fun</a:t>
            </a:r>
            <a:r>
              <a:rPr dirty="0" sz="2000" spc="-5" b="1">
                <a:solidFill>
                  <a:srgbClr val="CC7832"/>
                </a:solidFill>
                <a:latin typeface="Times New Roman"/>
                <a:cs typeface="Times New Roman"/>
              </a:rPr>
              <a:t>\n</a:t>
            </a:r>
            <a:r>
              <a:rPr dirty="0" sz="2000" spc="-5" b="1">
                <a:solidFill>
                  <a:srgbClr val="6A8759"/>
                </a:solidFill>
                <a:latin typeface="Times New Roman"/>
                <a:cs typeface="Times New Roman"/>
              </a:rPr>
              <a:t>Display text"</a:t>
            </a:r>
            <a:r>
              <a:rPr dirty="0" sz="2000" spc="-5" b="1">
                <a:latin typeface="Times New Roman"/>
                <a:cs typeface="Times New Roman"/>
              </a:rPr>
              <a:t>)</a:t>
            </a:r>
            <a:r>
              <a:rPr dirty="0" sz="2000" spc="-5" b="1">
                <a:solidFill>
                  <a:srgbClr val="CC7832"/>
                </a:solidFill>
                <a:latin typeface="Times New Roman"/>
                <a:cs typeface="Times New Roman"/>
              </a:rPr>
              <a:t>; </a:t>
            </a:r>
            <a:r>
              <a:rPr dirty="0" sz="2000" spc="-484" b="1">
                <a:solidFill>
                  <a:srgbClr val="CC7832"/>
                </a:solidFill>
                <a:latin typeface="Times New Roman"/>
                <a:cs typeface="Times New Roman"/>
              </a:rPr>
              <a:t> </a:t>
            </a:r>
            <a:r>
              <a:rPr dirty="0" sz="2000" spc="-5" b="1">
                <a:latin typeface="Times New Roman"/>
                <a:cs typeface="Times New Roman"/>
              </a:rPr>
              <a:t>pane.getChildren().add(text2)</a:t>
            </a:r>
            <a:r>
              <a:rPr dirty="0" sz="2000" spc="-5" b="1">
                <a:solidFill>
                  <a:srgbClr val="CC7832"/>
                </a:solidFill>
                <a:latin typeface="Times New Roman"/>
                <a:cs typeface="Times New Roman"/>
              </a:rPr>
              <a:t>;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0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2000" spc="-50" b="1">
                <a:latin typeface="Times New Roman"/>
                <a:cs typeface="Times New Roman"/>
              </a:rPr>
              <a:t>Text</a:t>
            </a:r>
            <a:r>
              <a:rPr dirty="0" sz="2000" spc="-5" b="1">
                <a:latin typeface="Times New Roman"/>
                <a:cs typeface="Times New Roman"/>
              </a:rPr>
              <a:t> text3</a:t>
            </a:r>
            <a:r>
              <a:rPr dirty="0" sz="2000" spc="5" b="1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= </a:t>
            </a:r>
            <a:r>
              <a:rPr dirty="0" sz="2000" spc="-5" b="1">
                <a:solidFill>
                  <a:srgbClr val="CC7832"/>
                </a:solidFill>
                <a:latin typeface="Times New Roman"/>
                <a:cs typeface="Times New Roman"/>
              </a:rPr>
              <a:t>new</a:t>
            </a:r>
            <a:r>
              <a:rPr dirty="0" sz="2000" spc="-30" b="1">
                <a:solidFill>
                  <a:srgbClr val="CC7832"/>
                </a:solidFill>
                <a:latin typeface="Times New Roman"/>
                <a:cs typeface="Times New Roman"/>
              </a:rPr>
              <a:t> </a:t>
            </a:r>
            <a:r>
              <a:rPr dirty="0" sz="2000" spc="-25" b="1">
                <a:latin typeface="Times New Roman"/>
                <a:cs typeface="Times New Roman"/>
              </a:rPr>
              <a:t>Text(</a:t>
            </a:r>
            <a:r>
              <a:rPr dirty="0" sz="2000" spc="-25" b="1">
                <a:solidFill>
                  <a:srgbClr val="6897BB"/>
                </a:solidFill>
                <a:latin typeface="Times New Roman"/>
                <a:cs typeface="Times New Roman"/>
              </a:rPr>
              <a:t>10</a:t>
            </a:r>
            <a:r>
              <a:rPr dirty="0" sz="2000" spc="-25" b="1">
                <a:solidFill>
                  <a:srgbClr val="CC7832"/>
                </a:solidFill>
                <a:latin typeface="Times New Roman"/>
                <a:cs typeface="Times New Roman"/>
              </a:rPr>
              <a:t>,</a:t>
            </a:r>
            <a:r>
              <a:rPr dirty="0" sz="2000" spc="5" b="1">
                <a:solidFill>
                  <a:srgbClr val="CC7832"/>
                </a:solidFill>
                <a:latin typeface="Times New Roman"/>
                <a:cs typeface="Times New Roman"/>
              </a:rPr>
              <a:t> </a:t>
            </a:r>
            <a:r>
              <a:rPr dirty="0" sz="2000" b="1">
                <a:solidFill>
                  <a:srgbClr val="6897BB"/>
                </a:solidFill>
                <a:latin typeface="Times New Roman"/>
                <a:cs typeface="Times New Roman"/>
              </a:rPr>
              <a:t>100</a:t>
            </a:r>
            <a:r>
              <a:rPr dirty="0" sz="2000" b="1">
                <a:solidFill>
                  <a:srgbClr val="CC7832"/>
                </a:solidFill>
                <a:latin typeface="Times New Roman"/>
                <a:cs typeface="Times New Roman"/>
              </a:rPr>
              <a:t>,</a:t>
            </a:r>
            <a:r>
              <a:rPr dirty="0" sz="2000" spc="5" b="1">
                <a:solidFill>
                  <a:srgbClr val="CC7832"/>
                </a:solidFill>
                <a:latin typeface="Times New Roman"/>
                <a:cs typeface="Times New Roman"/>
              </a:rPr>
              <a:t> </a:t>
            </a:r>
            <a:r>
              <a:rPr dirty="0" sz="2000" spc="-10" b="1">
                <a:solidFill>
                  <a:srgbClr val="6A8759"/>
                </a:solidFill>
                <a:latin typeface="Times New Roman"/>
                <a:cs typeface="Times New Roman"/>
              </a:rPr>
              <a:t>"Programming</a:t>
            </a:r>
            <a:r>
              <a:rPr dirty="0" sz="2000" spc="5" b="1">
                <a:solidFill>
                  <a:srgbClr val="6A8759"/>
                </a:solidFill>
                <a:latin typeface="Times New Roman"/>
                <a:cs typeface="Times New Roman"/>
              </a:rPr>
              <a:t> </a:t>
            </a:r>
            <a:r>
              <a:rPr dirty="0" sz="2000" spc="-5" b="1">
                <a:solidFill>
                  <a:srgbClr val="6A8759"/>
                </a:solidFill>
                <a:latin typeface="Times New Roman"/>
                <a:cs typeface="Times New Roman"/>
              </a:rPr>
              <a:t>is fun</a:t>
            </a:r>
            <a:r>
              <a:rPr dirty="0" sz="2000" spc="-5" b="1">
                <a:solidFill>
                  <a:srgbClr val="CC7832"/>
                </a:solidFill>
                <a:latin typeface="Times New Roman"/>
                <a:cs typeface="Times New Roman"/>
              </a:rPr>
              <a:t>\n</a:t>
            </a:r>
            <a:r>
              <a:rPr dirty="0" sz="2000" spc="-5" b="1">
                <a:solidFill>
                  <a:srgbClr val="6A8759"/>
                </a:solidFill>
                <a:latin typeface="Times New Roman"/>
                <a:cs typeface="Times New Roman"/>
              </a:rPr>
              <a:t>Display</a:t>
            </a:r>
            <a:r>
              <a:rPr dirty="0" sz="2000" b="1">
                <a:solidFill>
                  <a:srgbClr val="6A8759"/>
                </a:solidFill>
                <a:latin typeface="Times New Roman"/>
                <a:cs typeface="Times New Roman"/>
              </a:rPr>
              <a:t> </a:t>
            </a:r>
            <a:r>
              <a:rPr dirty="0" sz="2000" spc="-5" b="1">
                <a:solidFill>
                  <a:srgbClr val="6A8759"/>
                </a:solidFill>
                <a:latin typeface="Times New Roman"/>
                <a:cs typeface="Times New Roman"/>
              </a:rPr>
              <a:t>text"</a:t>
            </a:r>
            <a:r>
              <a:rPr dirty="0" sz="2000" spc="-5" b="1">
                <a:latin typeface="Times New Roman"/>
                <a:cs typeface="Times New Roman"/>
              </a:rPr>
              <a:t>)</a:t>
            </a:r>
            <a:r>
              <a:rPr dirty="0" sz="2000" spc="-5" b="1">
                <a:solidFill>
                  <a:srgbClr val="CC7832"/>
                </a:solidFill>
                <a:latin typeface="Times New Roman"/>
                <a:cs typeface="Times New Roman"/>
              </a:rPr>
              <a:t>;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089148" y="4668011"/>
            <a:ext cx="194310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5" b="1">
                <a:latin typeface="Times New Roman"/>
                <a:cs typeface="Times New Roman"/>
              </a:rPr>
              <a:t>)</a:t>
            </a:r>
            <a:r>
              <a:rPr dirty="0" sz="2000" b="1">
                <a:solidFill>
                  <a:srgbClr val="CC7832"/>
                </a:solidFill>
                <a:latin typeface="Times New Roman"/>
                <a:cs typeface="Times New Roman"/>
              </a:rPr>
              <a:t>;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61340" y="4668011"/>
            <a:ext cx="3155315" cy="939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tabLst>
                <a:tab pos="2526665" algn="l"/>
                <a:tab pos="2973070" algn="l"/>
              </a:tabLst>
            </a:pPr>
            <a:r>
              <a:rPr dirty="0" sz="2000" spc="-15" b="1">
                <a:latin typeface="Times New Roman"/>
                <a:cs typeface="Times New Roman"/>
              </a:rPr>
              <a:t>text3.setFill(Color. </a:t>
            </a:r>
            <a:r>
              <a:rPr dirty="0" sz="2000" spc="-10" b="1">
                <a:latin typeface="Times New Roman"/>
                <a:cs typeface="Times New Roman"/>
              </a:rPr>
              <a:t> </a:t>
            </a:r>
            <a:r>
              <a:rPr dirty="0" sz="2000" spc="-5" b="1">
                <a:latin typeface="Times New Roman"/>
                <a:cs typeface="Times New Roman"/>
              </a:rPr>
              <a:t>text3.setUnderline(	)</a:t>
            </a:r>
            <a:r>
              <a:rPr dirty="0" sz="2000" spc="-5" b="1">
                <a:solidFill>
                  <a:srgbClr val="CC7832"/>
                </a:solidFill>
                <a:latin typeface="Times New Roman"/>
                <a:cs typeface="Times New Roman"/>
              </a:rPr>
              <a:t>; </a:t>
            </a:r>
            <a:r>
              <a:rPr dirty="0" sz="2000" b="1">
                <a:solidFill>
                  <a:srgbClr val="CC7832"/>
                </a:solidFill>
                <a:latin typeface="Times New Roman"/>
                <a:cs typeface="Times New Roman"/>
              </a:rPr>
              <a:t> </a:t>
            </a:r>
            <a:r>
              <a:rPr dirty="0" sz="2000" spc="-5" b="1">
                <a:latin typeface="Times New Roman"/>
                <a:cs typeface="Times New Roman"/>
              </a:rPr>
              <a:t>te</a:t>
            </a:r>
            <a:r>
              <a:rPr dirty="0" sz="2000" b="1">
                <a:latin typeface="Times New Roman"/>
                <a:cs typeface="Times New Roman"/>
              </a:rPr>
              <a:t>x</a:t>
            </a:r>
            <a:r>
              <a:rPr dirty="0" sz="2000" spc="-5" b="1">
                <a:latin typeface="Times New Roman"/>
                <a:cs typeface="Times New Roman"/>
              </a:rPr>
              <a:t>t</a:t>
            </a:r>
            <a:r>
              <a:rPr dirty="0" sz="2000" b="1">
                <a:latin typeface="Times New Roman"/>
                <a:cs typeface="Times New Roman"/>
              </a:rPr>
              <a:t>3.</a:t>
            </a:r>
            <a:r>
              <a:rPr dirty="0" sz="2000" spc="-5" b="1">
                <a:latin typeface="Times New Roman"/>
                <a:cs typeface="Times New Roman"/>
              </a:rPr>
              <a:t>set</a:t>
            </a:r>
            <a:r>
              <a:rPr dirty="0" sz="2000" b="1">
                <a:latin typeface="Times New Roman"/>
                <a:cs typeface="Times New Roman"/>
              </a:rPr>
              <a:t>S</a:t>
            </a:r>
            <a:r>
              <a:rPr dirty="0" sz="2000" spc="-5" b="1">
                <a:latin typeface="Times New Roman"/>
                <a:cs typeface="Times New Roman"/>
              </a:rPr>
              <a:t>tr</a:t>
            </a:r>
            <a:r>
              <a:rPr dirty="0" sz="2000" spc="-10" b="1">
                <a:latin typeface="Times New Roman"/>
                <a:cs typeface="Times New Roman"/>
              </a:rPr>
              <a:t>i</a:t>
            </a:r>
            <a:r>
              <a:rPr dirty="0" sz="2000" b="1">
                <a:latin typeface="Times New Roman"/>
                <a:cs typeface="Times New Roman"/>
              </a:rPr>
              <a:t>k</a:t>
            </a:r>
            <a:r>
              <a:rPr dirty="0" sz="2000" spc="-5" b="1">
                <a:latin typeface="Times New Roman"/>
                <a:cs typeface="Times New Roman"/>
              </a:rPr>
              <a:t>et</a:t>
            </a:r>
            <a:r>
              <a:rPr dirty="0" sz="2000" b="1">
                <a:latin typeface="Times New Roman"/>
                <a:cs typeface="Times New Roman"/>
              </a:rPr>
              <a:t>h</a:t>
            </a:r>
            <a:r>
              <a:rPr dirty="0" sz="2000" spc="-40" b="1">
                <a:latin typeface="Times New Roman"/>
                <a:cs typeface="Times New Roman"/>
              </a:rPr>
              <a:t>r</a:t>
            </a:r>
            <a:r>
              <a:rPr dirty="0" sz="2000" b="1">
                <a:latin typeface="Times New Roman"/>
                <a:cs typeface="Times New Roman"/>
              </a:rPr>
              <a:t>ough(		</a:t>
            </a:r>
            <a:r>
              <a:rPr dirty="0" sz="2000" spc="-5" b="1">
                <a:latin typeface="Times New Roman"/>
                <a:cs typeface="Times New Roman"/>
              </a:rPr>
              <a:t>)</a:t>
            </a:r>
            <a:r>
              <a:rPr dirty="0" sz="2000" b="1">
                <a:solidFill>
                  <a:srgbClr val="CC7832"/>
                </a:solidFill>
                <a:latin typeface="Times New Roman"/>
                <a:cs typeface="Times New Roman"/>
              </a:rPr>
              <a:t>;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61340" y="5582411"/>
            <a:ext cx="4396105" cy="939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5" b="1">
                <a:latin typeface="Times New Roman"/>
                <a:cs typeface="Times New Roman"/>
              </a:rPr>
              <a:t>pane.getChildren().add(text3)</a:t>
            </a:r>
            <a:r>
              <a:rPr dirty="0" sz="2000" spc="-5" b="1">
                <a:solidFill>
                  <a:srgbClr val="CC7832"/>
                </a:solidFill>
                <a:latin typeface="Times New Roman"/>
                <a:cs typeface="Times New Roman"/>
              </a:rPr>
              <a:t>;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0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2000" spc="-5" b="1">
                <a:solidFill>
                  <a:srgbClr val="808080"/>
                </a:solidFill>
                <a:latin typeface="Times New Roman"/>
                <a:cs typeface="Times New Roman"/>
              </a:rPr>
              <a:t>//</a:t>
            </a:r>
            <a:r>
              <a:rPr dirty="0" sz="2000" spc="-15" b="1">
                <a:solidFill>
                  <a:srgbClr val="808080"/>
                </a:solidFill>
                <a:latin typeface="Times New Roman"/>
                <a:cs typeface="Times New Roman"/>
              </a:rPr>
              <a:t> </a:t>
            </a:r>
            <a:r>
              <a:rPr dirty="0" sz="2000" spc="-10" b="1">
                <a:solidFill>
                  <a:srgbClr val="808080"/>
                </a:solidFill>
                <a:latin typeface="Times New Roman"/>
                <a:cs typeface="Times New Roman"/>
              </a:rPr>
              <a:t>Create </a:t>
            </a:r>
            <a:r>
              <a:rPr dirty="0" sz="2000" b="1">
                <a:solidFill>
                  <a:srgbClr val="808080"/>
                </a:solidFill>
                <a:latin typeface="Times New Roman"/>
                <a:cs typeface="Times New Roman"/>
              </a:rPr>
              <a:t>a</a:t>
            </a:r>
            <a:r>
              <a:rPr dirty="0" sz="2000" spc="-5" b="1">
                <a:solidFill>
                  <a:srgbClr val="808080"/>
                </a:solidFill>
                <a:latin typeface="Times New Roman"/>
                <a:cs typeface="Times New Roman"/>
              </a:rPr>
              <a:t> scene</a:t>
            </a:r>
            <a:r>
              <a:rPr dirty="0" sz="2000" spc="-10" b="1">
                <a:solidFill>
                  <a:srgbClr val="808080"/>
                </a:solidFill>
                <a:latin typeface="Times New Roman"/>
                <a:cs typeface="Times New Roman"/>
              </a:rPr>
              <a:t> </a:t>
            </a:r>
            <a:r>
              <a:rPr dirty="0" sz="2000" b="1">
                <a:solidFill>
                  <a:srgbClr val="808080"/>
                </a:solidFill>
                <a:latin typeface="Times New Roman"/>
                <a:cs typeface="Times New Roman"/>
              </a:rPr>
              <a:t>and</a:t>
            </a:r>
            <a:r>
              <a:rPr dirty="0" sz="2000" spc="-5" b="1">
                <a:solidFill>
                  <a:srgbClr val="808080"/>
                </a:solidFill>
                <a:latin typeface="Times New Roman"/>
                <a:cs typeface="Times New Roman"/>
              </a:rPr>
              <a:t> place</a:t>
            </a:r>
            <a:r>
              <a:rPr dirty="0" sz="2000" spc="-10" b="1">
                <a:solidFill>
                  <a:srgbClr val="808080"/>
                </a:solidFill>
                <a:latin typeface="Times New Roman"/>
                <a:cs typeface="Times New Roman"/>
              </a:rPr>
              <a:t> </a:t>
            </a:r>
            <a:r>
              <a:rPr dirty="0" sz="2000" spc="-5" b="1">
                <a:solidFill>
                  <a:srgbClr val="808080"/>
                </a:solidFill>
                <a:latin typeface="Times New Roman"/>
                <a:cs typeface="Times New Roman"/>
              </a:rPr>
              <a:t>it in the</a:t>
            </a:r>
            <a:r>
              <a:rPr dirty="0" sz="2000" spc="-10" b="1">
                <a:solidFill>
                  <a:srgbClr val="808080"/>
                </a:solidFill>
                <a:latin typeface="Times New Roman"/>
                <a:cs typeface="Times New Roman"/>
              </a:rPr>
              <a:t> </a:t>
            </a:r>
            <a:r>
              <a:rPr dirty="0" sz="2000" spc="-5" b="1">
                <a:solidFill>
                  <a:srgbClr val="808080"/>
                </a:solidFill>
                <a:latin typeface="Times New Roman"/>
                <a:cs typeface="Times New Roman"/>
              </a:rPr>
              <a:t>stage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07340" y="6496811"/>
            <a:ext cx="125730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b="1">
                <a:latin typeface="Times New Roman"/>
                <a:cs typeface="Times New Roman"/>
              </a:rPr>
              <a:t>}</a:t>
            </a:r>
            <a:endParaRPr sz="2000">
              <a:latin typeface="Times New Roman"/>
              <a:cs typeface="Times New Roman"/>
            </a:endParaRPr>
          </a:p>
        </p:txBody>
      </p:sp>
      <p:pic>
        <p:nvPicPr>
          <p:cNvPr id="12" name="object 1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15000" y="4114800"/>
            <a:ext cx="2343806" cy="2049518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ShowText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175625" y="6509004"/>
            <a:ext cx="20320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Times New Roman"/>
                <a:cs typeface="Times New Roman"/>
              </a:rPr>
              <a:t>68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07340" y="1086611"/>
            <a:ext cx="6060440" cy="1549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5" b="1">
                <a:solidFill>
                  <a:srgbClr val="CC7832"/>
                </a:solidFill>
                <a:latin typeface="Times New Roman"/>
                <a:cs typeface="Times New Roman"/>
              </a:rPr>
              <a:t>public</a:t>
            </a:r>
            <a:r>
              <a:rPr dirty="0" sz="2000" spc="-10" b="1">
                <a:solidFill>
                  <a:srgbClr val="CC7832"/>
                </a:solidFill>
                <a:latin typeface="Times New Roman"/>
                <a:cs typeface="Times New Roman"/>
              </a:rPr>
              <a:t> </a:t>
            </a:r>
            <a:r>
              <a:rPr dirty="0" sz="2000" spc="-5" b="1">
                <a:solidFill>
                  <a:srgbClr val="CC7832"/>
                </a:solidFill>
                <a:latin typeface="Times New Roman"/>
                <a:cs typeface="Times New Roman"/>
              </a:rPr>
              <a:t>void </a:t>
            </a:r>
            <a:r>
              <a:rPr dirty="0" sz="2000" spc="-5" b="1">
                <a:solidFill>
                  <a:srgbClr val="FFC66D"/>
                </a:solidFill>
                <a:latin typeface="Times New Roman"/>
                <a:cs typeface="Times New Roman"/>
              </a:rPr>
              <a:t>start</a:t>
            </a:r>
            <a:r>
              <a:rPr dirty="0" sz="2000" spc="-5" b="1">
                <a:latin typeface="Times New Roman"/>
                <a:cs typeface="Times New Roman"/>
              </a:rPr>
              <a:t>(Stage</a:t>
            </a:r>
            <a:r>
              <a:rPr dirty="0" sz="2000" spc="-10" b="1">
                <a:latin typeface="Times New Roman"/>
                <a:cs typeface="Times New Roman"/>
              </a:rPr>
              <a:t> </a:t>
            </a:r>
            <a:r>
              <a:rPr dirty="0" sz="2000" spc="-5" b="1">
                <a:latin typeface="Times New Roman"/>
                <a:cs typeface="Times New Roman"/>
              </a:rPr>
              <a:t>primaryStage) </a:t>
            </a:r>
            <a:r>
              <a:rPr dirty="0" sz="2000" b="1">
                <a:latin typeface="Times New Roman"/>
                <a:cs typeface="Times New Roman"/>
              </a:rPr>
              <a:t>{</a:t>
            </a:r>
            <a:endParaRPr sz="2000">
              <a:latin typeface="Times New Roman"/>
              <a:cs typeface="Times New Roman"/>
            </a:endParaRPr>
          </a:p>
          <a:p>
            <a:pPr marL="266700" marR="2287270">
              <a:lnSpc>
                <a:spcPct val="100000"/>
              </a:lnSpc>
            </a:pPr>
            <a:r>
              <a:rPr dirty="0" sz="2000" spc="-5" b="1">
                <a:solidFill>
                  <a:srgbClr val="808080"/>
                </a:solidFill>
                <a:latin typeface="Times New Roman"/>
                <a:cs typeface="Times New Roman"/>
              </a:rPr>
              <a:t>// </a:t>
            </a:r>
            <a:r>
              <a:rPr dirty="0" sz="2000" spc="-10" b="1">
                <a:solidFill>
                  <a:srgbClr val="808080"/>
                </a:solidFill>
                <a:latin typeface="Times New Roman"/>
                <a:cs typeface="Times New Roman"/>
              </a:rPr>
              <a:t>Create </a:t>
            </a:r>
            <a:r>
              <a:rPr dirty="0" sz="2000" b="1">
                <a:solidFill>
                  <a:srgbClr val="808080"/>
                </a:solidFill>
                <a:latin typeface="Times New Roman"/>
                <a:cs typeface="Times New Roman"/>
              </a:rPr>
              <a:t>a pane </a:t>
            </a:r>
            <a:r>
              <a:rPr dirty="0" sz="2000" spc="-5" b="1">
                <a:solidFill>
                  <a:srgbClr val="808080"/>
                </a:solidFill>
                <a:latin typeface="Times New Roman"/>
                <a:cs typeface="Times New Roman"/>
              </a:rPr>
              <a:t>to hold the texts </a:t>
            </a:r>
            <a:r>
              <a:rPr dirty="0" sz="2000" spc="-484" b="1">
                <a:solidFill>
                  <a:srgbClr val="808080"/>
                </a:solidFill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Pane</a:t>
            </a:r>
            <a:r>
              <a:rPr dirty="0" sz="2000" spc="-10" b="1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pane</a:t>
            </a:r>
            <a:r>
              <a:rPr dirty="0" sz="2000" spc="-10" b="1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=</a:t>
            </a:r>
            <a:r>
              <a:rPr dirty="0" sz="2000" spc="-10" b="1">
                <a:latin typeface="Times New Roman"/>
                <a:cs typeface="Times New Roman"/>
              </a:rPr>
              <a:t> </a:t>
            </a:r>
            <a:r>
              <a:rPr dirty="0" sz="2000" spc="-5" b="1">
                <a:solidFill>
                  <a:srgbClr val="CC7832"/>
                </a:solidFill>
                <a:latin typeface="Times New Roman"/>
                <a:cs typeface="Times New Roman"/>
              </a:rPr>
              <a:t>new</a:t>
            </a:r>
            <a:r>
              <a:rPr dirty="0" sz="2000" b="1">
                <a:solidFill>
                  <a:srgbClr val="CC7832"/>
                </a:solidFill>
                <a:latin typeface="Times New Roman"/>
                <a:cs typeface="Times New Roman"/>
              </a:rPr>
              <a:t> </a:t>
            </a:r>
            <a:r>
              <a:rPr dirty="0" sz="2000" spc="-5" b="1">
                <a:latin typeface="Times New Roman"/>
                <a:cs typeface="Times New Roman"/>
              </a:rPr>
              <a:t>Pane()</a:t>
            </a:r>
            <a:r>
              <a:rPr dirty="0" sz="2000" spc="-5" b="1">
                <a:solidFill>
                  <a:srgbClr val="CC7832"/>
                </a:solidFill>
                <a:latin typeface="Times New Roman"/>
                <a:cs typeface="Times New Roman"/>
              </a:rPr>
              <a:t>;</a:t>
            </a:r>
            <a:endParaRPr sz="2000">
              <a:latin typeface="Times New Roman"/>
              <a:cs typeface="Times New Roman"/>
            </a:endParaRPr>
          </a:p>
          <a:p>
            <a:pPr marL="266700">
              <a:lnSpc>
                <a:spcPct val="100000"/>
              </a:lnSpc>
            </a:pPr>
            <a:r>
              <a:rPr dirty="0" sz="2000" spc="-5" b="1">
                <a:latin typeface="Times New Roman"/>
                <a:cs typeface="Times New Roman"/>
              </a:rPr>
              <a:t>pane.setPadding(</a:t>
            </a:r>
            <a:r>
              <a:rPr dirty="0" sz="2000" spc="-5" b="1">
                <a:solidFill>
                  <a:srgbClr val="CC7832"/>
                </a:solidFill>
                <a:latin typeface="Times New Roman"/>
                <a:cs typeface="Times New Roman"/>
              </a:rPr>
              <a:t>new</a:t>
            </a:r>
            <a:r>
              <a:rPr dirty="0" sz="2000" b="1">
                <a:solidFill>
                  <a:srgbClr val="CC7832"/>
                </a:solidFill>
                <a:latin typeface="Times New Roman"/>
                <a:cs typeface="Times New Roman"/>
              </a:rPr>
              <a:t> </a:t>
            </a:r>
            <a:r>
              <a:rPr dirty="0" sz="2000" spc="-5" b="1">
                <a:latin typeface="Times New Roman"/>
                <a:cs typeface="Times New Roman"/>
              </a:rPr>
              <a:t>Insets(</a:t>
            </a:r>
            <a:r>
              <a:rPr dirty="0" sz="2000" spc="-5" b="1">
                <a:solidFill>
                  <a:srgbClr val="6897BB"/>
                </a:solidFill>
                <a:latin typeface="Times New Roman"/>
                <a:cs typeface="Times New Roman"/>
              </a:rPr>
              <a:t>5</a:t>
            </a:r>
            <a:r>
              <a:rPr dirty="0" sz="2000" spc="-5" b="1">
                <a:solidFill>
                  <a:srgbClr val="CC7832"/>
                </a:solidFill>
                <a:latin typeface="Times New Roman"/>
                <a:cs typeface="Times New Roman"/>
              </a:rPr>
              <a:t>, </a:t>
            </a:r>
            <a:r>
              <a:rPr dirty="0" sz="2000" b="1">
                <a:solidFill>
                  <a:srgbClr val="6897BB"/>
                </a:solidFill>
                <a:latin typeface="Times New Roman"/>
                <a:cs typeface="Times New Roman"/>
              </a:rPr>
              <a:t>5</a:t>
            </a:r>
            <a:r>
              <a:rPr dirty="0" sz="2000" b="1">
                <a:solidFill>
                  <a:srgbClr val="CC7832"/>
                </a:solidFill>
                <a:latin typeface="Times New Roman"/>
                <a:cs typeface="Times New Roman"/>
              </a:rPr>
              <a:t>,</a:t>
            </a:r>
            <a:r>
              <a:rPr dirty="0" sz="2000" spc="-5" b="1">
                <a:solidFill>
                  <a:srgbClr val="CC7832"/>
                </a:solidFill>
                <a:latin typeface="Times New Roman"/>
                <a:cs typeface="Times New Roman"/>
              </a:rPr>
              <a:t> </a:t>
            </a:r>
            <a:r>
              <a:rPr dirty="0" sz="2000" b="1">
                <a:solidFill>
                  <a:srgbClr val="6897BB"/>
                </a:solidFill>
                <a:latin typeface="Times New Roman"/>
                <a:cs typeface="Times New Roman"/>
              </a:rPr>
              <a:t>5</a:t>
            </a:r>
            <a:r>
              <a:rPr dirty="0" sz="2000" b="1">
                <a:solidFill>
                  <a:srgbClr val="CC7832"/>
                </a:solidFill>
                <a:latin typeface="Times New Roman"/>
                <a:cs typeface="Times New Roman"/>
              </a:rPr>
              <a:t>,</a:t>
            </a:r>
            <a:r>
              <a:rPr dirty="0" sz="2000" spc="-5" b="1">
                <a:solidFill>
                  <a:srgbClr val="CC7832"/>
                </a:solidFill>
                <a:latin typeface="Times New Roman"/>
                <a:cs typeface="Times New Roman"/>
              </a:rPr>
              <a:t> </a:t>
            </a:r>
            <a:r>
              <a:rPr dirty="0" sz="2000" spc="-5" b="1">
                <a:solidFill>
                  <a:srgbClr val="6897BB"/>
                </a:solidFill>
                <a:latin typeface="Times New Roman"/>
                <a:cs typeface="Times New Roman"/>
              </a:rPr>
              <a:t>5</a:t>
            </a:r>
            <a:r>
              <a:rPr dirty="0" sz="2000" spc="-5" b="1">
                <a:latin typeface="Times New Roman"/>
                <a:cs typeface="Times New Roman"/>
              </a:rPr>
              <a:t>))</a:t>
            </a:r>
            <a:r>
              <a:rPr dirty="0" sz="2000" spc="-5" b="1">
                <a:solidFill>
                  <a:srgbClr val="CC7832"/>
                </a:solidFill>
                <a:latin typeface="Times New Roman"/>
                <a:cs typeface="Times New Roman"/>
              </a:rPr>
              <a:t>;</a:t>
            </a:r>
            <a:endParaRPr sz="2000">
              <a:latin typeface="Times New Roman"/>
              <a:cs typeface="Times New Roman"/>
            </a:endParaRPr>
          </a:p>
          <a:p>
            <a:pPr marL="261620">
              <a:lnSpc>
                <a:spcPct val="100000"/>
              </a:lnSpc>
            </a:pPr>
            <a:r>
              <a:rPr dirty="0" sz="2000" spc="-50" b="1">
                <a:latin typeface="Times New Roman"/>
                <a:cs typeface="Times New Roman"/>
              </a:rPr>
              <a:t>Text</a:t>
            </a:r>
            <a:r>
              <a:rPr dirty="0" sz="2000" spc="-5" b="1">
                <a:latin typeface="Times New Roman"/>
                <a:cs typeface="Times New Roman"/>
              </a:rPr>
              <a:t> text1</a:t>
            </a:r>
            <a:r>
              <a:rPr dirty="0" sz="2000" b="1">
                <a:latin typeface="Times New Roman"/>
                <a:cs typeface="Times New Roman"/>
              </a:rPr>
              <a:t> = </a:t>
            </a:r>
            <a:r>
              <a:rPr dirty="0" sz="2000" spc="-5" b="1">
                <a:solidFill>
                  <a:srgbClr val="CC7832"/>
                </a:solidFill>
                <a:latin typeface="Times New Roman"/>
                <a:cs typeface="Times New Roman"/>
              </a:rPr>
              <a:t>new</a:t>
            </a:r>
            <a:r>
              <a:rPr dirty="0" sz="2000" spc="-30" b="1">
                <a:solidFill>
                  <a:srgbClr val="CC7832"/>
                </a:solidFill>
                <a:latin typeface="Times New Roman"/>
                <a:cs typeface="Times New Roman"/>
              </a:rPr>
              <a:t> </a:t>
            </a:r>
            <a:r>
              <a:rPr dirty="0" sz="2000" spc="-25" b="1">
                <a:latin typeface="Times New Roman"/>
                <a:cs typeface="Times New Roman"/>
              </a:rPr>
              <a:t>Text(</a:t>
            </a:r>
            <a:r>
              <a:rPr dirty="0" sz="2000" spc="-25" b="1">
                <a:solidFill>
                  <a:srgbClr val="6897BB"/>
                </a:solidFill>
                <a:latin typeface="Times New Roman"/>
                <a:cs typeface="Times New Roman"/>
              </a:rPr>
              <a:t>20</a:t>
            </a:r>
            <a:r>
              <a:rPr dirty="0" sz="2000" spc="-25" b="1">
                <a:solidFill>
                  <a:srgbClr val="CC7832"/>
                </a:solidFill>
                <a:latin typeface="Times New Roman"/>
                <a:cs typeface="Times New Roman"/>
              </a:rPr>
              <a:t>,</a:t>
            </a:r>
            <a:r>
              <a:rPr dirty="0" sz="2000" b="1">
                <a:solidFill>
                  <a:srgbClr val="CC7832"/>
                </a:solidFill>
                <a:latin typeface="Times New Roman"/>
                <a:cs typeface="Times New Roman"/>
              </a:rPr>
              <a:t> </a:t>
            </a:r>
            <a:r>
              <a:rPr dirty="0" sz="2000" b="1">
                <a:solidFill>
                  <a:srgbClr val="6897BB"/>
                </a:solidFill>
                <a:latin typeface="Times New Roman"/>
                <a:cs typeface="Times New Roman"/>
              </a:rPr>
              <a:t>20</a:t>
            </a:r>
            <a:r>
              <a:rPr dirty="0" sz="2000" b="1">
                <a:solidFill>
                  <a:srgbClr val="CC7832"/>
                </a:solidFill>
                <a:latin typeface="Times New Roman"/>
                <a:cs typeface="Times New Roman"/>
              </a:rPr>
              <a:t>,</a:t>
            </a:r>
            <a:r>
              <a:rPr dirty="0" sz="2000" spc="5" b="1">
                <a:solidFill>
                  <a:srgbClr val="CC7832"/>
                </a:solidFill>
                <a:latin typeface="Times New Roman"/>
                <a:cs typeface="Times New Roman"/>
              </a:rPr>
              <a:t> </a:t>
            </a:r>
            <a:r>
              <a:rPr dirty="0" sz="2000" spc="-10" b="1">
                <a:solidFill>
                  <a:srgbClr val="6A8759"/>
                </a:solidFill>
                <a:latin typeface="Times New Roman"/>
                <a:cs typeface="Times New Roman"/>
              </a:rPr>
              <a:t>"Programming</a:t>
            </a:r>
            <a:r>
              <a:rPr dirty="0" sz="2000" b="1">
                <a:solidFill>
                  <a:srgbClr val="6A8759"/>
                </a:solidFill>
                <a:latin typeface="Times New Roman"/>
                <a:cs typeface="Times New Roman"/>
              </a:rPr>
              <a:t> </a:t>
            </a:r>
            <a:r>
              <a:rPr dirty="0" sz="2000" spc="-5" b="1">
                <a:solidFill>
                  <a:srgbClr val="6A8759"/>
                </a:solidFill>
                <a:latin typeface="Times New Roman"/>
                <a:cs typeface="Times New Roman"/>
              </a:rPr>
              <a:t>is fun"</a:t>
            </a:r>
            <a:r>
              <a:rPr dirty="0" sz="2000" spc="-5" b="1">
                <a:latin typeface="Times New Roman"/>
                <a:cs typeface="Times New Roman"/>
              </a:rPr>
              <a:t>)</a:t>
            </a:r>
            <a:r>
              <a:rPr dirty="0" sz="2000" spc="-5" b="1">
                <a:solidFill>
                  <a:srgbClr val="CC7832"/>
                </a:solidFill>
                <a:latin typeface="Times New Roman"/>
                <a:cs typeface="Times New Roman"/>
              </a:rPr>
              <a:t>;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74040" y="2661920"/>
            <a:ext cx="5950585" cy="279400"/>
          </a:xfrm>
          <a:prstGeom prst="rect">
            <a:avLst/>
          </a:prstGeom>
          <a:solidFill>
            <a:srgbClr val="FFFF00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095"/>
              </a:lnSpc>
            </a:pPr>
            <a:r>
              <a:rPr dirty="0" sz="2000" spc="-5" b="1">
                <a:latin typeface="Times New Roman"/>
                <a:cs typeface="Times New Roman"/>
              </a:rPr>
              <a:t>text1.setFont(Font.</a:t>
            </a:r>
            <a:r>
              <a:rPr dirty="0" sz="2000" spc="-5" b="1" i="1">
                <a:latin typeface="Times New Roman"/>
                <a:cs typeface="Times New Roman"/>
              </a:rPr>
              <a:t>font</a:t>
            </a:r>
            <a:r>
              <a:rPr dirty="0" sz="2000" spc="-5" b="1">
                <a:latin typeface="Times New Roman"/>
                <a:cs typeface="Times New Roman"/>
              </a:rPr>
              <a:t>(</a:t>
            </a:r>
            <a:r>
              <a:rPr dirty="0" sz="2000" spc="-5" b="1">
                <a:solidFill>
                  <a:srgbClr val="6A8759"/>
                </a:solidFill>
                <a:latin typeface="Times New Roman"/>
                <a:cs typeface="Times New Roman"/>
              </a:rPr>
              <a:t>"Courier"</a:t>
            </a:r>
            <a:r>
              <a:rPr dirty="0" sz="2000" spc="-5" b="1">
                <a:solidFill>
                  <a:srgbClr val="CC7832"/>
                </a:solidFill>
                <a:latin typeface="Times New Roman"/>
                <a:cs typeface="Times New Roman"/>
              </a:rPr>
              <a:t>,</a:t>
            </a:r>
            <a:r>
              <a:rPr dirty="0" sz="2000" b="1">
                <a:solidFill>
                  <a:srgbClr val="CC7832"/>
                </a:solidFill>
                <a:latin typeface="Times New Roman"/>
                <a:cs typeface="Times New Roman"/>
              </a:rPr>
              <a:t> </a:t>
            </a:r>
            <a:r>
              <a:rPr dirty="0" sz="2000" spc="-10" b="1">
                <a:latin typeface="Times New Roman"/>
                <a:cs typeface="Times New Roman"/>
              </a:rPr>
              <a:t>FontWeight.</a:t>
            </a:r>
            <a:r>
              <a:rPr dirty="0" sz="2000" spc="-10" b="1" i="1">
                <a:solidFill>
                  <a:srgbClr val="9876AA"/>
                </a:solidFill>
                <a:latin typeface="Times New Roman"/>
                <a:cs typeface="Times New Roman"/>
              </a:rPr>
              <a:t>BOLD</a:t>
            </a:r>
            <a:r>
              <a:rPr dirty="0" sz="2000" spc="-10" b="1">
                <a:solidFill>
                  <a:srgbClr val="CC7832"/>
                </a:solidFill>
                <a:latin typeface="Times New Roman"/>
                <a:cs typeface="Times New Roman"/>
              </a:rPr>
              <a:t>,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82039" y="2966720"/>
            <a:ext cx="2879090" cy="279400"/>
          </a:xfrm>
          <a:prstGeom prst="rect">
            <a:avLst/>
          </a:prstGeom>
          <a:solidFill>
            <a:srgbClr val="FFFF00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095"/>
              </a:lnSpc>
            </a:pPr>
            <a:r>
              <a:rPr dirty="0" sz="2000" spc="-10" b="1">
                <a:latin typeface="Times New Roman"/>
                <a:cs typeface="Times New Roman"/>
              </a:rPr>
              <a:t>FontPosture.</a:t>
            </a:r>
            <a:r>
              <a:rPr dirty="0" sz="2000" spc="-10" b="1" i="1">
                <a:solidFill>
                  <a:srgbClr val="9876AA"/>
                </a:solidFill>
                <a:latin typeface="Times New Roman"/>
                <a:cs typeface="Times New Roman"/>
              </a:rPr>
              <a:t>ITALIC</a:t>
            </a:r>
            <a:r>
              <a:rPr dirty="0" sz="2000" spc="-10" b="1">
                <a:solidFill>
                  <a:srgbClr val="CC7832"/>
                </a:solidFill>
                <a:latin typeface="Times New Roman"/>
                <a:cs typeface="Times New Roman"/>
              </a:rPr>
              <a:t>,</a:t>
            </a:r>
            <a:r>
              <a:rPr dirty="0" sz="2000" spc="-65" b="1">
                <a:solidFill>
                  <a:srgbClr val="CC7832"/>
                </a:solidFill>
                <a:latin typeface="Times New Roman"/>
                <a:cs typeface="Times New Roman"/>
              </a:rPr>
              <a:t> </a:t>
            </a:r>
            <a:r>
              <a:rPr dirty="0" sz="2000" spc="-5" b="1">
                <a:solidFill>
                  <a:srgbClr val="6897BB"/>
                </a:solidFill>
                <a:latin typeface="Times New Roman"/>
                <a:cs typeface="Times New Roman"/>
              </a:rPr>
              <a:t>15</a:t>
            </a:r>
            <a:r>
              <a:rPr dirty="0" sz="2000" spc="-5" b="1">
                <a:latin typeface="Times New Roman"/>
                <a:cs typeface="Times New Roman"/>
              </a:rPr>
              <a:t>))</a:t>
            </a:r>
            <a:r>
              <a:rPr dirty="0" sz="2000" spc="-5" b="1">
                <a:solidFill>
                  <a:srgbClr val="CC7832"/>
                </a:solidFill>
                <a:latin typeface="Times New Roman"/>
                <a:cs typeface="Times New Roman"/>
              </a:rPr>
              <a:t>;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56768" y="3220211"/>
            <a:ext cx="7437755" cy="1854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7145">
              <a:lnSpc>
                <a:spcPct val="100000"/>
              </a:lnSpc>
              <a:spcBef>
                <a:spcPts val="100"/>
              </a:spcBef>
            </a:pPr>
            <a:r>
              <a:rPr dirty="0" sz="2000" spc="-5" b="1">
                <a:latin typeface="Times New Roman"/>
                <a:cs typeface="Times New Roman"/>
              </a:rPr>
              <a:t>pane.getChildren().add(text1)</a:t>
            </a:r>
            <a:r>
              <a:rPr dirty="0" sz="2000" spc="-5" b="1">
                <a:solidFill>
                  <a:srgbClr val="CC7832"/>
                </a:solidFill>
                <a:latin typeface="Times New Roman"/>
                <a:cs typeface="Times New Roman"/>
              </a:rPr>
              <a:t>;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050">
              <a:latin typeface="Times New Roman"/>
              <a:cs typeface="Times New Roman"/>
            </a:endParaRPr>
          </a:p>
          <a:p>
            <a:pPr marL="17145" marR="132080" indent="-5080">
              <a:lnSpc>
                <a:spcPct val="100000"/>
              </a:lnSpc>
            </a:pPr>
            <a:r>
              <a:rPr dirty="0" sz="2000" spc="-50" b="1">
                <a:latin typeface="Times New Roman"/>
                <a:cs typeface="Times New Roman"/>
              </a:rPr>
              <a:t>Text</a:t>
            </a:r>
            <a:r>
              <a:rPr dirty="0" sz="2000" spc="-5" b="1">
                <a:latin typeface="Times New Roman"/>
                <a:cs typeface="Times New Roman"/>
              </a:rPr>
              <a:t> text2</a:t>
            </a:r>
            <a:r>
              <a:rPr dirty="0" sz="2000" spc="5" b="1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= </a:t>
            </a:r>
            <a:r>
              <a:rPr dirty="0" sz="2000" spc="-5" b="1">
                <a:solidFill>
                  <a:srgbClr val="CC7832"/>
                </a:solidFill>
                <a:latin typeface="Times New Roman"/>
                <a:cs typeface="Times New Roman"/>
              </a:rPr>
              <a:t>new</a:t>
            </a:r>
            <a:r>
              <a:rPr dirty="0" sz="2000" spc="-25" b="1">
                <a:solidFill>
                  <a:srgbClr val="CC7832"/>
                </a:solidFill>
                <a:latin typeface="Times New Roman"/>
                <a:cs typeface="Times New Roman"/>
              </a:rPr>
              <a:t> </a:t>
            </a:r>
            <a:r>
              <a:rPr dirty="0" sz="2000" spc="-25" b="1">
                <a:latin typeface="Times New Roman"/>
                <a:cs typeface="Times New Roman"/>
              </a:rPr>
              <a:t>Text(</a:t>
            </a:r>
            <a:r>
              <a:rPr dirty="0" sz="2000" spc="-25" b="1">
                <a:solidFill>
                  <a:srgbClr val="6897BB"/>
                </a:solidFill>
                <a:latin typeface="Times New Roman"/>
                <a:cs typeface="Times New Roman"/>
              </a:rPr>
              <a:t>60</a:t>
            </a:r>
            <a:r>
              <a:rPr dirty="0" sz="2000" spc="-25" b="1">
                <a:solidFill>
                  <a:srgbClr val="CC7832"/>
                </a:solidFill>
                <a:latin typeface="Times New Roman"/>
                <a:cs typeface="Times New Roman"/>
              </a:rPr>
              <a:t>,</a:t>
            </a:r>
            <a:r>
              <a:rPr dirty="0" sz="2000" b="1">
                <a:solidFill>
                  <a:srgbClr val="CC7832"/>
                </a:solidFill>
                <a:latin typeface="Times New Roman"/>
                <a:cs typeface="Times New Roman"/>
              </a:rPr>
              <a:t> </a:t>
            </a:r>
            <a:r>
              <a:rPr dirty="0" sz="2000" b="1">
                <a:solidFill>
                  <a:srgbClr val="6897BB"/>
                </a:solidFill>
                <a:latin typeface="Times New Roman"/>
                <a:cs typeface="Times New Roman"/>
              </a:rPr>
              <a:t>60</a:t>
            </a:r>
            <a:r>
              <a:rPr dirty="0" sz="2000" b="1">
                <a:solidFill>
                  <a:srgbClr val="CC7832"/>
                </a:solidFill>
                <a:latin typeface="Times New Roman"/>
                <a:cs typeface="Times New Roman"/>
              </a:rPr>
              <a:t>,</a:t>
            </a:r>
            <a:r>
              <a:rPr dirty="0" sz="2000" spc="5" b="1">
                <a:solidFill>
                  <a:srgbClr val="CC7832"/>
                </a:solidFill>
                <a:latin typeface="Times New Roman"/>
                <a:cs typeface="Times New Roman"/>
              </a:rPr>
              <a:t> </a:t>
            </a:r>
            <a:r>
              <a:rPr dirty="0" sz="2000" spc="-10" b="1">
                <a:solidFill>
                  <a:srgbClr val="6A8759"/>
                </a:solidFill>
                <a:latin typeface="Times New Roman"/>
                <a:cs typeface="Times New Roman"/>
              </a:rPr>
              <a:t>"Programming</a:t>
            </a:r>
            <a:r>
              <a:rPr dirty="0" sz="2000" spc="5" b="1">
                <a:solidFill>
                  <a:srgbClr val="6A8759"/>
                </a:solidFill>
                <a:latin typeface="Times New Roman"/>
                <a:cs typeface="Times New Roman"/>
              </a:rPr>
              <a:t> </a:t>
            </a:r>
            <a:r>
              <a:rPr dirty="0" sz="2000" spc="-5" b="1">
                <a:solidFill>
                  <a:srgbClr val="6A8759"/>
                </a:solidFill>
                <a:latin typeface="Times New Roman"/>
                <a:cs typeface="Times New Roman"/>
              </a:rPr>
              <a:t>is</a:t>
            </a:r>
            <a:r>
              <a:rPr dirty="0" sz="2000" b="1">
                <a:solidFill>
                  <a:srgbClr val="6A8759"/>
                </a:solidFill>
                <a:latin typeface="Times New Roman"/>
                <a:cs typeface="Times New Roman"/>
              </a:rPr>
              <a:t> </a:t>
            </a:r>
            <a:r>
              <a:rPr dirty="0" sz="2000" spc="-5" b="1">
                <a:solidFill>
                  <a:srgbClr val="6A8759"/>
                </a:solidFill>
                <a:latin typeface="Times New Roman"/>
                <a:cs typeface="Times New Roman"/>
              </a:rPr>
              <a:t>fun</a:t>
            </a:r>
            <a:r>
              <a:rPr dirty="0" sz="2000" spc="-5" b="1">
                <a:solidFill>
                  <a:srgbClr val="CC7832"/>
                </a:solidFill>
                <a:latin typeface="Times New Roman"/>
                <a:cs typeface="Times New Roman"/>
              </a:rPr>
              <a:t>\n</a:t>
            </a:r>
            <a:r>
              <a:rPr dirty="0" sz="2000" spc="-5" b="1">
                <a:solidFill>
                  <a:srgbClr val="6A8759"/>
                </a:solidFill>
                <a:latin typeface="Times New Roman"/>
                <a:cs typeface="Times New Roman"/>
              </a:rPr>
              <a:t>Display text"</a:t>
            </a:r>
            <a:r>
              <a:rPr dirty="0" sz="2000" spc="-5" b="1">
                <a:latin typeface="Times New Roman"/>
                <a:cs typeface="Times New Roman"/>
              </a:rPr>
              <a:t>)</a:t>
            </a:r>
            <a:r>
              <a:rPr dirty="0" sz="2000" spc="-5" b="1">
                <a:solidFill>
                  <a:srgbClr val="CC7832"/>
                </a:solidFill>
                <a:latin typeface="Times New Roman"/>
                <a:cs typeface="Times New Roman"/>
              </a:rPr>
              <a:t>; </a:t>
            </a:r>
            <a:r>
              <a:rPr dirty="0" sz="2000" spc="-484" b="1">
                <a:solidFill>
                  <a:srgbClr val="CC7832"/>
                </a:solidFill>
                <a:latin typeface="Times New Roman"/>
                <a:cs typeface="Times New Roman"/>
              </a:rPr>
              <a:t> </a:t>
            </a:r>
            <a:r>
              <a:rPr dirty="0" sz="2000" spc="-5" b="1">
                <a:latin typeface="Times New Roman"/>
                <a:cs typeface="Times New Roman"/>
              </a:rPr>
              <a:t>pane.getChildren().add(text2)</a:t>
            </a:r>
            <a:r>
              <a:rPr dirty="0" sz="2000" spc="-5" b="1">
                <a:solidFill>
                  <a:srgbClr val="CC7832"/>
                </a:solidFill>
                <a:latin typeface="Times New Roman"/>
                <a:cs typeface="Times New Roman"/>
              </a:rPr>
              <a:t>;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0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2000" spc="-50" b="1">
                <a:latin typeface="Times New Roman"/>
                <a:cs typeface="Times New Roman"/>
              </a:rPr>
              <a:t>Text</a:t>
            </a:r>
            <a:r>
              <a:rPr dirty="0" sz="2000" spc="-5" b="1">
                <a:latin typeface="Times New Roman"/>
                <a:cs typeface="Times New Roman"/>
              </a:rPr>
              <a:t> text3</a:t>
            </a:r>
            <a:r>
              <a:rPr dirty="0" sz="2000" spc="5" b="1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= </a:t>
            </a:r>
            <a:r>
              <a:rPr dirty="0" sz="2000" spc="-5" b="1">
                <a:solidFill>
                  <a:srgbClr val="CC7832"/>
                </a:solidFill>
                <a:latin typeface="Times New Roman"/>
                <a:cs typeface="Times New Roman"/>
              </a:rPr>
              <a:t>new</a:t>
            </a:r>
            <a:r>
              <a:rPr dirty="0" sz="2000" spc="-30" b="1">
                <a:solidFill>
                  <a:srgbClr val="CC7832"/>
                </a:solidFill>
                <a:latin typeface="Times New Roman"/>
                <a:cs typeface="Times New Roman"/>
              </a:rPr>
              <a:t> </a:t>
            </a:r>
            <a:r>
              <a:rPr dirty="0" sz="2000" spc="-25" b="1">
                <a:latin typeface="Times New Roman"/>
                <a:cs typeface="Times New Roman"/>
              </a:rPr>
              <a:t>Text(</a:t>
            </a:r>
            <a:r>
              <a:rPr dirty="0" sz="2000" spc="-25" b="1">
                <a:solidFill>
                  <a:srgbClr val="6897BB"/>
                </a:solidFill>
                <a:latin typeface="Times New Roman"/>
                <a:cs typeface="Times New Roman"/>
              </a:rPr>
              <a:t>10</a:t>
            </a:r>
            <a:r>
              <a:rPr dirty="0" sz="2000" spc="-25" b="1">
                <a:solidFill>
                  <a:srgbClr val="CC7832"/>
                </a:solidFill>
                <a:latin typeface="Times New Roman"/>
                <a:cs typeface="Times New Roman"/>
              </a:rPr>
              <a:t>,</a:t>
            </a:r>
            <a:r>
              <a:rPr dirty="0" sz="2000" spc="5" b="1">
                <a:solidFill>
                  <a:srgbClr val="CC7832"/>
                </a:solidFill>
                <a:latin typeface="Times New Roman"/>
                <a:cs typeface="Times New Roman"/>
              </a:rPr>
              <a:t> </a:t>
            </a:r>
            <a:r>
              <a:rPr dirty="0" sz="2000" b="1">
                <a:solidFill>
                  <a:srgbClr val="6897BB"/>
                </a:solidFill>
                <a:latin typeface="Times New Roman"/>
                <a:cs typeface="Times New Roman"/>
              </a:rPr>
              <a:t>100</a:t>
            </a:r>
            <a:r>
              <a:rPr dirty="0" sz="2000" b="1">
                <a:solidFill>
                  <a:srgbClr val="CC7832"/>
                </a:solidFill>
                <a:latin typeface="Times New Roman"/>
                <a:cs typeface="Times New Roman"/>
              </a:rPr>
              <a:t>,</a:t>
            </a:r>
            <a:r>
              <a:rPr dirty="0" sz="2000" spc="5" b="1">
                <a:solidFill>
                  <a:srgbClr val="CC7832"/>
                </a:solidFill>
                <a:latin typeface="Times New Roman"/>
                <a:cs typeface="Times New Roman"/>
              </a:rPr>
              <a:t> </a:t>
            </a:r>
            <a:r>
              <a:rPr dirty="0" sz="2000" spc="-10" b="1">
                <a:solidFill>
                  <a:srgbClr val="6A8759"/>
                </a:solidFill>
                <a:latin typeface="Times New Roman"/>
                <a:cs typeface="Times New Roman"/>
              </a:rPr>
              <a:t>"Programming</a:t>
            </a:r>
            <a:r>
              <a:rPr dirty="0" sz="2000" spc="5" b="1">
                <a:solidFill>
                  <a:srgbClr val="6A8759"/>
                </a:solidFill>
                <a:latin typeface="Times New Roman"/>
                <a:cs typeface="Times New Roman"/>
              </a:rPr>
              <a:t> </a:t>
            </a:r>
            <a:r>
              <a:rPr dirty="0" sz="2000" spc="-5" b="1">
                <a:solidFill>
                  <a:srgbClr val="6A8759"/>
                </a:solidFill>
                <a:latin typeface="Times New Roman"/>
                <a:cs typeface="Times New Roman"/>
              </a:rPr>
              <a:t>is fun</a:t>
            </a:r>
            <a:r>
              <a:rPr dirty="0" sz="2000" spc="-5" b="1">
                <a:solidFill>
                  <a:srgbClr val="CC7832"/>
                </a:solidFill>
                <a:latin typeface="Times New Roman"/>
                <a:cs typeface="Times New Roman"/>
              </a:rPr>
              <a:t>\n</a:t>
            </a:r>
            <a:r>
              <a:rPr dirty="0" sz="2000" spc="-5" b="1">
                <a:solidFill>
                  <a:srgbClr val="6A8759"/>
                </a:solidFill>
                <a:latin typeface="Times New Roman"/>
                <a:cs typeface="Times New Roman"/>
              </a:rPr>
              <a:t>Display</a:t>
            </a:r>
            <a:r>
              <a:rPr dirty="0" sz="2000" b="1">
                <a:solidFill>
                  <a:srgbClr val="6A8759"/>
                </a:solidFill>
                <a:latin typeface="Times New Roman"/>
                <a:cs typeface="Times New Roman"/>
              </a:rPr>
              <a:t> </a:t>
            </a:r>
            <a:r>
              <a:rPr dirty="0" sz="2000" spc="-5" b="1">
                <a:solidFill>
                  <a:srgbClr val="6A8759"/>
                </a:solidFill>
                <a:latin typeface="Times New Roman"/>
                <a:cs typeface="Times New Roman"/>
              </a:rPr>
              <a:t>text"</a:t>
            </a:r>
            <a:r>
              <a:rPr dirty="0" sz="2000" spc="-5" b="1">
                <a:latin typeface="Times New Roman"/>
                <a:cs typeface="Times New Roman"/>
              </a:rPr>
              <a:t>)</a:t>
            </a:r>
            <a:r>
              <a:rPr dirty="0" sz="2000" spc="-5" b="1">
                <a:solidFill>
                  <a:srgbClr val="CC7832"/>
                </a:solidFill>
                <a:latin typeface="Times New Roman"/>
                <a:cs typeface="Times New Roman"/>
              </a:rPr>
              <a:t>;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74040" y="5100320"/>
            <a:ext cx="2708275" cy="279400"/>
          </a:xfrm>
          <a:prstGeom prst="rect">
            <a:avLst/>
          </a:prstGeom>
          <a:solidFill>
            <a:srgbClr val="FFFF00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095"/>
              </a:lnSpc>
            </a:pPr>
            <a:r>
              <a:rPr dirty="0" sz="2000" spc="-15" b="1">
                <a:latin typeface="Times New Roman"/>
                <a:cs typeface="Times New Roman"/>
              </a:rPr>
              <a:t>text3.setFill(Color.</a:t>
            </a:r>
            <a:r>
              <a:rPr dirty="0" sz="2000" spc="-15" b="1" i="1">
                <a:solidFill>
                  <a:srgbClr val="9876AA"/>
                </a:solidFill>
                <a:latin typeface="Times New Roman"/>
                <a:cs typeface="Times New Roman"/>
              </a:rPr>
              <a:t>RED</a:t>
            </a:r>
            <a:r>
              <a:rPr dirty="0" sz="2000" spc="-15" b="1">
                <a:latin typeface="Times New Roman"/>
                <a:cs typeface="Times New Roman"/>
              </a:rPr>
              <a:t>)</a:t>
            </a:r>
            <a:r>
              <a:rPr dirty="0" sz="2000" spc="-15" b="1">
                <a:solidFill>
                  <a:srgbClr val="CC7832"/>
                </a:solidFill>
                <a:latin typeface="Times New Roman"/>
                <a:cs typeface="Times New Roman"/>
              </a:rPr>
              <a:t>;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74040" y="5405119"/>
            <a:ext cx="2695575" cy="279400"/>
          </a:xfrm>
          <a:prstGeom prst="rect">
            <a:avLst/>
          </a:prstGeom>
          <a:solidFill>
            <a:srgbClr val="FFFF00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095"/>
              </a:lnSpc>
            </a:pPr>
            <a:r>
              <a:rPr dirty="0" sz="2000" spc="-5" b="1">
                <a:latin typeface="Times New Roman"/>
                <a:cs typeface="Times New Roman"/>
              </a:rPr>
              <a:t>text3.setUnderline(</a:t>
            </a:r>
            <a:r>
              <a:rPr dirty="0" sz="2000" spc="-5" b="1">
                <a:solidFill>
                  <a:srgbClr val="CC7832"/>
                </a:solidFill>
                <a:latin typeface="Times New Roman"/>
                <a:cs typeface="Times New Roman"/>
              </a:rPr>
              <a:t>true</a:t>
            </a:r>
            <a:r>
              <a:rPr dirty="0" sz="2000" spc="-5" b="1">
                <a:latin typeface="Times New Roman"/>
                <a:cs typeface="Times New Roman"/>
              </a:rPr>
              <a:t>)</a:t>
            </a:r>
            <a:r>
              <a:rPr dirty="0" sz="2000" spc="-5" b="1">
                <a:solidFill>
                  <a:srgbClr val="CC7832"/>
                </a:solidFill>
                <a:latin typeface="Times New Roman"/>
                <a:cs typeface="Times New Roman"/>
              </a:rPr>
              <a:t>;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74040" y="5709919"/>
            <a:ext cx="3141980" cy="279400"/>
          </a:xfrm>
          <a:prstGeom prst="rect">
            <a:avLst/>
          </a:prstGeom>
          <a:solidFill>
            <a:srgbClr val="FFFF00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095"/>
              </a:lnSpc>
            </a:pPr>
            <a:r>
              <a:rPr dirty="0" sz="2000" spc="-5" b="1">
                <a:latin typeface="Times New Roman"/>
                <a:cs typeface="Times New Roman"/>
              </a:rPr>
              <a:t>text3.setStrikethrough(</a:t>
            </a:r>
            <a:r>
              <a:rPr dirty="0" sz="2000" spc="-5" b="1">
                <a:solidFill>
                  <a:srgbClr val="CC7832"/>
                </a:solidFill>
                <a:latin typeface="Times New Roman"/>
                <a:cs typeface="Times New Roman"/>
              </a:rPr>
              <a:t>true</a:t>
            </a:r>
            <a:r>
              <a:rPr dirty="0" sz="2000" spc="-5" b="1">
                <a:latin typeface="Times New Roman"/>
                <a:cs typeface="Times New Roman"/>
              </a:rPr>
              <a:t>)</a:t>
            </a:r>
            <a:r>
              <a:rPr dirty="0" sz="2000" spc="-5" b="1">
                <a:solidFill>
                  <a:srgbClr val="CC7832"/>
                </a:solidFill>
                <a:latin typeface="Times New Roman"/>
                <a:cs typeface="Times New Roman"/>
              </a:rPr>
              <a:t>;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61340" y="5963411"/>
            <a:ext cx="3333115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5" b="1">
                <a:latin typeface="Times New Roman"/>
                <a:cs typeface="Times New Roman"/>
              </a:rPr>
              <a:t>pane.getChildren().add(text3)</a:t>
            </a:r>
            <a:r>
              <a:rPr dirty="0" sz="2000" spc="-5" b="1">
                <a:solidFill>
                  <a:srgbClr val="CC7832"/>
                </a:solidFill>
                <a:latin typeface="Times New Roman"/>
                <a:cs typeface="Times New Roman"/>
              </a:rPr>
              <a:t>;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61340" y="6573011"/>
            <a:ext cx="4396105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5" b="1">
                <a:solidFill>
                  <a:srgbClr val="808080"/>
                </a:solidFill>
                <a:latin typeface="Times New Roman"/>
                <a:cs typeface="Times New Roman"/>
              </a:rPr>
              <a:t>//</a:t>
            </a:r>
            <a:r>
              <a:rPr dirty="0" sz="2000" spc="-15" b="1">
                <a:solidFill>
                  <a:srgbClr val="808080"/>
                </a:solidFill>
                <a:latin typeface="Times New Roman"/>
                <a:cs typeface="Times New Roman"/>
              </a:rPr>
              <a:t> </a:t>
            </a:r>
            <a:r>
              <a:rPr dirty="0" sz="2000" spc="-10" b="1">
                <a:solidFill>
                  <a:srgbClr val="808080"/>
                </a:solidFill>
                <a:latin typeface="Times New Roman"/>
                <a:cs typeface="Times New Roman"/>
              </a:rPr>
              <a:t>Create </a:t>
            </a:r>
            <a:r>
              <a:rPr dirty="0" sz="2000" b="1">
                <a:solidFill>
                  <a:srgbClr val="808080"/>
                </a:solidFill>
                <a:latin typeface="Times New Roman"/>
                <a:cs typeface="Times New Roman"/>
              </a:rPr>
              <a:t>a</a:t>
            </a:r>
            <a:r>
              <a:rPr dirty="0" sz="2000" spc="-5" b="1">
                <a:solidFill>
                  <a:srgbClr val="808080"/>
                </a:solidFill>
                <a:latin typeface="Times New Roman"/>
                <a:cs typeface="Times New Roman"/>
              </a:rPr>
              <a:t> scene</a:t>
            </a:r>
            <a:r>
              <a:rPr dirty="0" sz="2000" spc="-10" b="1">
                <a:solidFill>
                  <a:srgbClr val="808080"/>
                </a:solidFill>
                <a:latin typeface="Times New Roman"/>
                <a:cs typeface="Times New Roman"/>
              </a:rPr>
              <a:t> </a:t>
            </a:r>
            <a:r>
              <a:rPr dirty="0" sz="2000" b="1">
                <a:solidFill>
                  <a:srgbClr val="808080"/>
                </a:solidFill>
                <a:latin typeface="Times New Roman"/>
                <a:cs typeface="Times New Roman"/>
              </a:rPr>
              <a:t>and</a:t>
            </a:r>
            <a:r>
              <a:rPr dirty="0" sz="2000" spc="-5" b="1">
                <a:solidFill>
                  <a:srgbClr val="808080"/>
                </a:solidFill>
                <a:latin typeface="Times New Roman"/>
                <a:cs typeface="Times New Roman"/>
              </a:rPr>
              <a:t> place</a:t>
            </a:r>
            <a:r>
              <a:rPr dirty="0" sz="2000" spc="-10" b="1">
                <a:solidFill>
                  <a:srgbClr val="808080"/>
                </a:solidFill>
                <a:latin typeface="Times New Roman"/>
                <a:cs typeface="Times New Roman"/>
              </a:rPr>
              <a:t> </a:t>
            </a:r>
            <a:r>
              <a:rPr dirty="0" sz="2000" spc="-5" b="1">
                <a:solidFill>
                  <a:srgbClr val="808080"/>
                </a:solidFill>
                <a:latin typeface="Times New Roman"/>
                <a:cs typeface="Times New Roman"/>
              </a:rPr>
              <a:t>it in the</a:t>
            </a:r>
            <a:r>
              <a:rPr dirty="0" sz="2000" spc="-10" b="1">
                <a:solidFill>
                  <a:srgbClr val="808080"/>
                </a:solidFill>
                <a:latin typeface="Times New Roman"/>
                <a:cs typeface="Times New Roman"/>
              </a:rPr>
              <a:t> </a:t>
            </a:r>
            <a:r>
              <a:rPr dirty="0" sz="2000" spc="-5" b="1">
                <a:solidFill>
                  <a:srgbClr val="808080"/>
                </a:solidFill>
                <a:latin typeface="Times New Roman"/>
                <a:cs typeface="Times New Roman"/>
              </a:rPr>
              <a:t>stage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47331" y="160019"/>
            <a:ext cx="1050290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 b="0">
                <a:latin typeface="Times New Roman"/>
                <a:cs typeface="Times New Roman"/>
              </a:rPr>
              <a:t>L</a:t>
            </a:r>
            <a:r>
              <a:rPr dirty="0" b="0">
                <a:latin typeface="Times New Roman"/>
                <a:cs typeface="Times New Roman"/>
              </a:rPr>
              <a:t>ine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33425" y="965200"/>
            <a:ext cx="7696200" cy="287655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19302" y="4140444"/>
            <a:ext cx="5611470" cy="2066131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6029325" y="5203825"/>
            <a:ext cx="1717675" cy="381000"/>
          </a:xfrm>
          <a:prstGeom prst="rect">
            <a:avLst/>
          </a:prstGeom>
          <a:solidFill>
            <a:srgbClr val="92D050"/>
          </a:solidFill>
        </p:spPr>
        <p:txBody>
          <a:bodyPr wrap="square" lIns="0" tIns="31115" rIns="0" bIns="0" rtlCol="0" vert="horz">
            <a:spAutoFit/>
          </a:bodyPr>
          <a:lstStyle/>
          <a:p>
            <a:pPr marL="336550">
              <a:lnSpc>
                <a:spcPct val="100000"/>
              </a:lnSpc>
              <a:spcBef>
                <a:spcPts val="245"/>
              </a:spcBef>
            </a:pPr>
            <a:r>
              <a:rPr dirty="0" sz="2000" spc="-5">
                <a:latin typeface="Times New Roman"/>
                <a:cs typeface="Times New Roman"/>
              </a:rPr>
              <a:t>ShowLine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0">
              <a:lnSpc>
                <a:spcPts val="1630"/>
              </a:lnSpc>
            </a:pPr>
            <a:fld id="{81D60167-4931-47E6-BA6A-407CBD079E47}" type="slidenum">
              <a:rPr dirty="0"/>
              <a:t>69</a:t>
            </a:fld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08150" y="1746250"/>
            <a:ext cx="5727700" cy="39369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712118" y="458724"/>
            <a:ext cx="5720080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 b="0">
                <a:latin typeface="Courier New"/>
                <a:cs typeface="Courier New"/>
              </a:rPr>
              <a:t>MultipleStageDemo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0">
              <a:lnSpc>
                <a:spcPts val="1630"/>
              </a:lnSpc>
            </a:pPr>
            <a:fld id="{81D60167-4931-47E6-BA6A-407CBD079E47}" type="slidenum">
              <a:rPr dirty="0"/>
              <a:t>17</a:t>
            </a:fld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ShowLine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81300" y="1676400"/>
            <a:ext cx="3581400" cy="350520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0">
              <a:lnSpc>
                <a:spcPts val="1630"/>
              </a:lnSpc>
            </a:pPr>
            <a:fld id="{81D60167-4931-47E6-BA6A-407CBD079E47}" type="slidenum">
              <a:rPr dirty="0"/>
              <a:t>69</a:t>
            </a:fld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0">
              <a:lnSpc>
                <a:spcPts val="1630"/>
              </a:lnSpc>
            </a:pPr>
            <a:fld id="{81D60167-4931-47E6-BA6A-407CBD079E47}" type="slidenum">
              <a:rPr dirty="0"/>
              <a:t>69</a:t>
            </a:fld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ShowLine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31140" y="1621028"/>
            <a:ext cx="8058150" cy="36804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>
                <a:solidFill>
                  <a:srgbClr val="CC7832"/>
                </a:solidFill>
                <a:latin typeface="Times New Roman"/>
                <a:cs typeface="Times New Roman"/>
              </a:rPr>
              <a:t>public class</a:t>
            </a:r>
            <a:r>
              <a:rPr dirty="0" sz="2400">
                <a:solidFill>
                  <a:srgbClr val="CC7832"/>
                </a:solidFill>
                <a:latin typeface="Times New Roman"/>
                <a:cs typeface="Times New Roman"/>
              </a:rPr>
              <a:t> </a:t>
            </a:r>
            <a:r>
              <a:rPr dirty="0" sz="2400" spc="-5">
                <a:latin typeface="Times New Roman"/>
                <a:cs typeface="Times New Roman"/>
              </a:rPr>
              <a:t>ShowLine </a:t>
            </a:r>
            <a:r>
              <a:rPr dirty="0" sz="2400" spc="-5">
                <a:solidFill>
                  <a:srgbClr val="CC7832"/>
                </a:solidFill>
                <a:latin typeface="Times New Roman"/>
                <a:cs typeface="Times New Roman"/>
              </a:rPr>
              <a:t>extends</a:t>
            </a:r>
            <a:r>
              <a:rPr dirty="0" sz="2400" spc="-130">
                <a:solidFill>
                  <a:srgbClr val="CC7832"/>
                </a:solidFill>
                <a:latin typeface="Times New Roman"/>
                <a:cs typeface="Times New Roman"/>
              </a:rPr>
              <a:t> </a:t>
            </a:r>
            <a:r>
              <a:rPr dirty="0" sz="2400" spc="-5">
                <a:latin typeface="Times New Roman"/>
                <a:cs typeface="Times New Roman"/>
              </a:rPr>
              <a:t>Application</a:t>
            </a:r>
            <a:r>
              <a:rPr dirty="0" sz="2400">
                <a:latin typeface="Times New Roman"/>
                <a:cs typeface="Times New Roman"/>
              </a:rPr>
              <a:t> {</a:t>
            </a:r>
            <a:endParaRPr sz="2400">
              <a:latin typeface="Times New Roman"/>
              <a:cs typeface="Times New Roman"/>
            </a:endParaRPr>
          </a:p>
          <a:p>
            <a:pPr marL="317500" marR="5080">
              <a:lnSpc>
                <a:spcPct val="100000"/>
              </a:lnSpc>
              <a:spcBef>
                <a:spcPts val="20"/>
              </a:spcBef>
            </a:pPr>
            <a:r>
              <a:rPr dirty="0" sz="2400" spc="-5">
                <a:solidFill>
                  <a:srgbClr val="BBB529"/>
                </a:solidFill>
                <a:latin typeface="Times New Roman"/>
                <a:cs typeface="Times New Roman"/>
              </a:rPr>
              <a:t>@Override </a:t>
            </a:r>
            <a:r>
              <a:rPr dirty="0" sz="2400" spc="-5">
                <a:solidFill>
                  <a:srgbClr val="808080"/>
                </a:solidFill>
                <a:latin typeface="Times New Roman"/>
                <a:cs typeface="Times New Roman"/>
              </a:rPr>
              <a:t>// Override the start method in the Application class </a:t>
            </a:r>
            <a:r>
              <a:rPr dirty="0" sz="2400" spc="-585">
                <a:solidFill>
                  <a:srgbClr val="808080"/>
                </a:solidFill>
                <a:latin typeface="Times New Roman"/>
                <a:cs typeface="Times New Roman"/>
              </a:rPr>
              <a:t> </a:t>
            </a:r>
            <a:r>
              <a:rPr dirty="0" sz="2400" spc="-5">
                <a:solidFill>
                  <a:srgbClr val="CC7832"/>
                </a:solidFill>
                <a:latin typeface="Times New Roman"/>
                <a:cs typeface="Times New Roman"/>
              </a:rPr>
              <a:t>public</a:t>
            </a:r>
            <a:r>
              <a:rPr dirty="0" sz="2400" spc="-10">
                <a:solidFill>
                  <a:srgbClr val="CC7832"/>
                </a:solidFill>
                <a:latin typeface="Times New Roman"/>
                <a:cs typeface="Times New Roman"/>
              </a:rPr>
              <a:t> </a:t>
            </a:r>
            <a:r>
              <a:rPr dirty="0" sz="2400" spc="-5">
                <a:solidFill>
                  <a:srgbClr val="CC7832"/>
                </a:solidFill>
                <a:latin typeface="Times New Roman"/>
                <a:cs typeface="Times New Roman"/>
              </a:rPr>
              <a:t>void</a:t>
            </a:r>
            <a:r>
              <a:rPr dirty="0" sz="2400">
                <a:solidFill>
                  <a:srgbClr val="CC7832"/>
                </a:solidFill>
                <a:latin typeface="Times New Roman"/>
                <a:cs typeface="Times New Roman"/>
              </a:rPr>
              <a:t> </a:t>
            </a:r>
            <a:r>
              <a:rPr dirty="0" sz="2400" spc="-5">
                <a:solidFill>
                  <a:srgbClr val="FFC66D"/>
                </a:solidFill>
                <a:latin typeface="Times New Roman"/>
                <a:cs typeface="Times New Roman"/>
              </a:rPr>
              <a:t>start</a:t>
            </a:r>
            <a:r>
              <a:rPr dirty="0" sz="2400" spc="-5">
                <a:latin typeface="Times New Roman"/>
                <a:cs typeface="Times New Roman"/>
              </a:rPr>
              <a:t>(Stage primaryStage)</a:t>
            </a:r>
            <a:r>
              <a:rPr dirty="0" sz="2400">
                <a:latin typeface="Times New Roman"/>
                <a:cs typeface="Times New Roman"/>
              </a:rPr>
              <a:t> {</a:t>
            </a:r>
            <a:endParaRPr sz="2400">
              <a:latin typeface="Times New Roman"/>
              <a:cs typeface="Times New Roman"/>
            </a:endParaRPr>
          </a:p>
          <a:p>
            <a:pPr marL="622300">
              <a:lnSpc>
                <a:spcPts val="2845"/>
              </a:lnSpc>
              <a:spcBef>
                <a:spcPts val="25"/>
              </a:spcBef>
            </a:pPr>
            <a:r>
              <a:rPr dirty="0" sz="2400" spc="-5">
                <a:solidFill>
                  <a:srgbClr val="808080"/>
                </a:solidFill>
                <a:latin typeface="Times New Roman"/>
                <a:cs typeface="Times New Roman"/>
              </a:rPr>
              <a:t>//</a:t>
            </a:r>
            <a:r>
              <a:rPr dirty="0" sz="2400" spc="-10">
                <a:solidFill>
                  <a:srgbClr val="808080"/>
                </a:solidFill>
                <a:latin typeface="Times New Roman"/>
                <a:cs typeface="Times New Roman"/>
              </a:rPr>
              <a:t> </a:t>
            </a:r>
            <a:r>
              <a:rPr dirty="0" sz="2400" spc="-5">
                <a:solidFill>
                  <a:srgbClr val="808080"/>
                </a:solidFill>
                <a:latin typeface="Times New Roman"/>
                <a:cs typeface="Times New Roman"/>
              </a:rPr>
              <a:t>Create </a:t>
            </a:r>
            <a:r>
              <a:rPr dirty="0" sz="2400">
                <a:solidFill>
                  <a:srgbClr val="808080"/>
                </a:solidFill>
                <a:latin typeface="Times New Roman"/>
                <a:cs typeface="Times New Roman"/>
              </a:rPr>
              <a:t>a</a:t>
            </a:r>
            <a:r>
              <a:rPr dirty="0" sz="2400" spc="-5">
                <a:solidFill>
                  <a:srgbClr val="808080"/>
                </a:solidFill>
                <a:latin typeface="Times New Roman"/>
                <a:cs typeface="Times New Roman"/>
              </a:rPr>
              <a:t> scene</a:t>
            </a:r>
            <a:r>
              <a:rPr dirty="0" sz="2400" spc="-10">
                <a:solidFill>
                  <a:srgbClr val="808080"/>
                </a:solidFill>
                <a:latin typeface="Times New Roman"/>
                <a:cs typeface="Times New Roman"/>
              </a:rPr>
              <a:t> </a:t>
            </a:r>
            <a:r>
              <a:rPr dirty="0" sz="2400" spc="-5">
                <a:solidFill>
                  <a:srgbClr val="808080"/>
                </a:solidFill>
                <a:latin typeface="Times New Roman"/>
                <a:cs typeface="Times New Roman"/>
              </a:rPr>
              <a:t>and</a:t>
            </a:r>
            <a:r>
              <a:rPr dirty="0" sz="2400">
                <a:solidFill>
                  <a:srgbClr val="808080"/>
                </a:solidFill>
                <a:latin typeface="Times New Roman"/>
                <a:cs typeface="Times New Roman"/>
              </a:rPr>
              <a:t> </a:t>
            </a:r>
            <a:r>
              <a:rPr dirty="0" sz="2400" spc="-5">
                <a:solidFill>
                  <a:srgbClr val="808080"/>
                </a:solidFill>
                <a:latin typeface="Times New Roman"/>
                <a:cs typeface="Times New Roman"/>
              </a:rPr>
              <a:t>place it</a:t>
            </a:r>
            <a:r>
              <a:rPr dirty="0" sz="2400" spc="-10">
                <a:solidFill>
                  <a:srgbClr val="808080"/>
                </a:solidFill>
                <a:latin typeface="Times New Roman"/>
                <a:cs typeface="Times New Roman"/>
              </a:rPr>
              <a:t> </a:t>
            </a:r>
            <a:r>
              <a:rPr dirty="0" sz="2400" spc="-5">
                <a:solidFill>
                  <a:srgbClr val="808080"/>
                </a:solidFill>
                <a:latin typeface="Times New Roman"/>
                <a:cs typeface="Times New Roman"/>
              </a:rPr>
              <a:t>in</a:t>
            </a:r>
            <a:r>
              <a:rPr dirty="0" sz="2400">
                <a:solidFill>
                  <a:srgbClr val="808080"/>
                </a:solidFill>
                <a:latin typeface="Times New Roman"/>
                <a:cs typeface="Times New Roman"/>
              </a:rPr>
              <a:t> </a:t>
            </a:r>
            <a:r>
              <a:rPr dirty="0" sz="2400" spc="-5">
                <a:solidFill>
                  <a:srgbClr val="808080"/>
                </a:solidFill>
                <a:latin typeface="Times New Roman"/>
                <a:cs typeface="Times New Roman"/>
              </a:rPr>
              <a:t>the stage</a:t>
            </a:r>
            <a:endParaRPr sz="2400">
              <a:latin typeface="Times New Roman"/>
              <a:cs typeface="Times New Roman"/>
            </a:endParaRPr>
          </a:p>
          <a:p>
            <a:pPr marL="622300" marR="40640">
              <a:lnSpc>
                <a:spcPts val="2900"/>
              </a:lnSpc>
              <a:spcBef>
                <a:spcPts val="45"/>
              </a:spcBef>
            </a:pPr>
            <a:r>
              <a:rPr dirty="0" sz="2400" spc="-5">
                <a:latin typeface="Times New Roman"/>
                <a:cs typeface="Times New Roman"/>
              </a:rPr>
              <a:t>Scene</a:t>
            </a:r>
            <a:r>
              <a:rPr dirty="0" sz="2400" spc="-10">
                <a:latin typeface="Times New Roman"/>
                <a:cs typeface="Times New Roman"/>
              </a:rPr>
              <a:t> </a:t>
            </a:r>
            <a:r>
              <a:rPr dirty="0" sz="2400" spc="-5">
                <a:latin typeface="Times New Roman"/>
                <a:cs typeface="Times New Roman"/>
              </a:rPr>
              <a:t>scene </a:t>
            </a:r>
            <a:r>
              <a:rPr dirty="0" sz="2400">
                <a:latin typeface="Times New Roman"/>
                <a:cs typeface="Times New Roman"/>
              </a:rPr>
              <a:t>=</a:t>
            </a:r>
            <a:r>
              <a:rPr dirty="0" sz="2400" spc="-5">
                <a:latin typeface="Times New Roman"/>
                <a:cs typeface="Times New Roman"/>
              </a:rPr>
              <a:t> </a:t>
            </a:r>
            <a:r>
              <a:rPr dirty="0" sz="2400" spc="-5">
                <a:solidFill>
                  <a:srgbClr val="CC7832"/>
                </a:solidFill>
                <a:latin typeface="Times New Roman"/>
                <a:cs typeface="Times New Roman"/>
              </a:rPr>
              <a:t>new</a:t>
            </a:r>
            <a:r>
              <a:rPr dirty="0" sz="2400">
                <a:solidFill>
                  <a:srgbClr val="CC7832"/>
                </a:solidFill>
                <a:latin typeface="Times New Roman"/>
                <a:cs typeface="Times New Roman"/>
              </a:rPr>
              <a:t> </a:t>
            </a:r>
            <a:r>
              <a:rPr dirty="0" sz="2400" spc="-5">
                <a:latin typeface="Times New Roman"/>
                <a:cs typeface="Times New Roman"/>
              </a:rPr>
              <a:t>Scene(</a:t>
            </a:r>
            <a:r>
              <a:rPr dirty="0" sz="2400" spc="-5">
                <a:solidFill>
                  <a:srgbClr val="CC7832"/>
                </a:solidFill>
                <a:latin typeface="Times New Roman"/>
                <a:cs typeface="Times New Roman"/>
              </a:rPr>
              <a:t>new</a:t>
            </a:r>
            <a:r>
              <a:rPr dirty="0" sz="2400">
                <a:solidFill>
                  <a:srgbClr val="CC7832"/>
                </a:solidFill>
                <a:latin typeface="Times New Roman"/>
                <a:cs typeface="Times New Roman"/>
              </a:rPr>
              <a:t> </a:t>
            </a:r>
            <a:r>
              <a:rPr dirty="0" sz="2400" spc="-5">
                <a:latin typeface="Times New Roman"/>
                <a:cs typeface="Times New Roman"/>
              </a:rPr>
              <a:t>LinePane()</a:t>
            </a:r>
            <a:r>
              <a:rPr dirty="0" sz="2400" spc="-5">
                <a:solidFill>
                  <a:srgbClr val="CC7832"/>
                </a:solidFill>
                <a:latin typeface="Times New Roman"/>
                <a:cs typeface="Times New Roman"/>
              </a:rPr>
              <a:t>,</a:t>
            </a:r>
            <a:r>
              <a:rPr dirty="0" sz="2400">
                <a:solidFill>
                  <a:srgbClr val="CC7832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6897BB"/>
                </a:solidFill>
                <a:latin typeface="Times New Roman"/>
                <a:cs typeface="Times New Roman"/>
              </a:rPr>
              <a:t>200</a:t>
            </a:r>
            <a:r>
              <a:rPr dirty="0" sz="2400">
                <a:solidFill>
                  <a:srgbClr val="CC7832"/>
                </a:solidFill>
                <a:latin typeface="Times New Roman"/>
                <a:cs typeface="Times New Roman"/>
              </a:rPr>
              <a:t>, </a:t>
            </a:r>
            <a:r>
              <a:rPr dirty="0" sz="2400">
                <a:solidFill>
                  <a:srgbClr val="6897BB"/>
                </a:solidFill>
                <a:latin typeface="Times New Roman"/>
                <a:cs typeface="Times New Roman"/>
              </a:rPr>
              <a:t>200</a:t>
            </a:r>
            <a:r>
              <a:rPr dirty="0" sz="2400">
                <a:latin typeface="Times New Roman"/>
                <a:cs typeface="Times New Roman"/>
              </a:rPr>
              <a:t>)</a:t>
            </a:r>
            <a:r>
              <a:rPr dirty="0" sz="2400">
                <a:solidFill>
                  <a:srgbClr val="CC7832"/>
                </a:solidFill>
                <a:latin typeface="Times New Roman"/>
                <a:cs typeface="Times New Roman"/>
              </a:rPr>
              <a:t>; </a:t>
            </a:r>
            <a:r>
              <a:rPr dirty="0" sz="2400" spc="5">
                <a:solidFill>
                  <a:srgbClr val="CC7832"/>
                </a:solidFill>
                <a:latin typeface="Times New Roman"/>
                <a:cs typeface="Times New Roman"/>
              </a:rPr>
              <a:t> </a:t>
            </a:r>
            <a:r>
              <a:rPr dirty="0" sz="2400" spc="-10">
                <a:latin typeface="Times New Roman"/>
                <a:cs typeface="Times New Roman"/>
              </a:rPr>
              <a:t>primaryStage.setTitle(</a:t>
            </a:r>
            <a:r>
              <a:rPr dirty="0" sz="2400" spc="-10">
                <a:solidFill>
                  <a:srgbClr val="6A8759"/>
                </a:solidFill>
                <a:latin typeface="Times New Roman"/>
                <a:cs typeface="Times New Roman"/>
              </a:rPr>
              <a:t>"ShowLine"</a:t>
            </a:r>
            <a:r>
              <a:rPr dirty="0" sz="2400" spc="-10">
                <a:latin typeface="Times New Roman"/>
                <a:cs typeface="Times New Roman"/>
              </a:rPr>
              <a:t>)</a:t>
            </a:r>
            <a:r>
              <a:rPr dirty="0" sz="2400" spc="-10">
                <a:solidFill>
                  <a:srgbClr val="CC7832"/>
                </a:solidFill>
                <a:latin typeface="Times New Roman"/>
                <a:cs typeface="Times New Roman"/>
              </a:rPr>
              <a:t>;</a:t>
            </a:r>
            <a:r>
              <a:rPr dirty="0" sz="2400">
                <a:solidFill>
                  <a:srgbClr val="CC7832"/>
                </a:solidFill>
                <a:latin typeface="Times New Roman"/>
                <a:cs typeface="Times New Roman"/>
              </a:rPr>
              <a:t> </a:t>
            </a:r>
            <a:r>
              <a:rPr dirty="0" sz="2400" spc="-5">
                <a:solidFill>
                  <a:srgbClr val="808080"/>
                </a:solidFill>
                <a:latin typeface="Times New Roman"/>
                <a:cs typeface="Times New Roman"/>
              </a:rPr>
              <a:t>//</a:t>
            </a:r>
            <a:r>
              <a:rPr dirty="0" sz="2400" spc="5">
                <a:solidFill>
                  <a:srgbClr val="808080"/>
                </a:solidFill>
                <a:latin typeface="Times New Roman"/>
                <a:cs typeface="Times New Roman"/>
              </a:rPr>
              <a:t> </a:t>
            </a:r>
            <a:r>
              <a:rPr dirty="0" sz="2400" spc="-5">
                <a:solidFill>
                  <a:srgbClr val="808080"/>
                </a:solidFill>
                <a:latin typeface="Times New Roman"/>
                <a:cs typeface="Times New Roman"/>
              </a:rPr>
              <a:t>Set</a:t>
            </a:r>
            <a:r>
              <a:rPr dirty="0" sz="2400" spc="5">
                <a:solidFill>
                  <a:srgbClr val="808080"/>
                </a:solidFill>
                <a:latin typeface="Times New Roman"/>
                <a:cs typeface="Times New Roman"/>
              </a:rPr>
              <a:t> </a:t>
            </a:r>
            <a:r>
              <a:rPr dirty="0" sz="2400" spc="-5">
                <a:solidFill>
                  <a:srgbClr val="808080"/>
                </a:solidFill>
                <a:latin typeface="Times New Roman"/>
                <a:cs typeface="Times New Roman"/>
              </a:rPr>
              <a:t>the</a:t>
            </a:r>
            <a:r>
              <a:rPr dirty="0" sz="2400">
                <a:solidFill>
                  <a:srgbClr val="808080"/>
                </a:solidFill>
                <a:latin typeface="Times New Roman"/>
                <a:cs typeface="Times New Roman"/>
              </a:rPr>
              <a:t> </a:t>
            </a:r>
            <a:r>
              <a:rPr dirty="0" sz="2400" spc="-5">
                <a:solidFill>
                  <a:srgbClr val="808080"/>
                </a:solidFill>
                <a:latin typeface="Times New Roman"/>
                <a:cs typeface="Times New Roman"/>
              </a:rPr>
              <a:t>stage</a:t>
            </a:r>
            <a:r>
              <a:rPr dirty="0" sz="2400" spc="5">
                <a:solidFill>
                  <a:srgbClr val="808080"/>
                </a:solidFill>
                <a:latin typeface="Times New Roman"/>
                <a:cs typeface="Times New Roman"/>
              </a:rPr>
              <a:t> </a:t>
            </a:r>
            <a:r>
              <a:rPr dirty="0" sz="2400" spc="-5">
                <a:solidFill>
                  <a:srgbClr val="808080"/>
                </a:solidFill>
                <a:latin typeface="Times New Roman"/>
                <a:cs typeface="Times New Roman"/>
              </a:rPr>
              <a:t>title</a:t>
            </a:r>
            <a:endParaRPr sz="2400">
              <a:latin typeface="Times New Roman"/>
              <a:cs typeface="Times New Roman"/>
            </a:endParaRPr>
          </a:p>
          <a:p>
            <a:pPr marL="622300" marR="40640">
              <a:lnSpc>
                <a:spcPts val="2880"/>
              </a:lnSpc>
              <a:spcBef>
                <a:spcPts val="25"/>
              </a:spcBef>
            </a:pPr>
            <a:r>
              <a:rPr dirty="0" sz="2400" spc="-5">
                <a:latin typeface="Times New Roman"/>
                <a:cs typeface="Times New Roman"/>
              </a:rPr>
              <a:t>primaryStage.setScene(scene)</a:t>
            </a:r>
            <a:r>
              <a:rPr dirty="0" sz="2400" spc="-5">
                <a:solidFill>
                  <a:srgbClr val="CC7832"/>
                </a:solidFill>
                <a:latin typeface="Times New Roman"/>
                <a:cs typeface="Times New Roman"/>
              </a:rPr>
              <a:t>;</a:t>
            </a:r>
            <a:r>
              <a:rPr dirty="0" sz="2400">
                <a:solidFill>
                  <a:srgbClr val="CC7832"/>
                </a:solidFill>
                <a:latin typeface="Times New Roman"/>
                <a:cs typeface="Times New Roman"/>
              </a:rPr>
              <a:t> </a:t>
            </a:r>
            <a:r>
              <a:rPr dirty="0" sz="2400" spc="-5">
                <a:solidFill>
                  <a:srgbClr val="808080"/>
                </a:solidFill>
                <a:latin typeface="Times New Roman"/>
                <a:cs typeface="Times New Roman"/>
              </a:rPr>
              <a:t>//</a:t>
            </a:r>
            <a:r>
              <a:rPr dirty="0" sz="2400">
                <a:solidFill>
                  <a:srgbClr val="808080"/>
                </a:solidFill>
                <a:latin typeface="Times New Roman"/>
                <a:cs typeface="Times New Roman"/>
              </a:rPr>
              <a:t> </a:t>
            </a:r>
            <a:r>
              <a:rPr dirty="0" sz="2400" spc="-5">
                <a:solidFill>
                  <a:srgbClr val="808080"/>
                </a:solidFill>
                <a:latin typeface="Times New Roman"/>
                <a:cs typeface="Times New Roman"/>
              </a:rPr>
              <a:t>Place</a:t>
            </a:r>
            <a:r>
              <a:rPr dirty="0" sz="2400">
                <a:solidFill>
                  <a:srgbClr val="808080"/>
                </a:solidFill>
                <a:latin typeface="Times New Roman"/>
                <a:cs typeface="Times New Roman"/>
              </a:rPr>
              <a:t> </a:t>
            </a:r>
            <a:r>
              <a:rPr dirty="0" sz="2400" spc="-5">
                <a:solidFill>
                  <a:srgbClr val="808080"/>
                </a:solidFill>
                <a:latin typeface="Times New Roman"/>
                <a:cs typeface="Times New Roman"/>
              </a:rPr>
              <a:t>the</a:t>
            </a:r>
            <a:r>
              <a:rPr dirty="0" sz="2400" spc="5">
                <a:solidFill>
                  <a:srgbClr val="808080"/>
                </a:solidFill>
                <a:latin typeface="Times New Roman"/>
                <a:cs typeface="Times New Roman"/>
              </a:rPr>
              <a:t> </a:t>
            </a:r>
            <a:r>
              <a:rPr dirty="0" sz="2400" spc="-5">
                <a:solidFill>
                  <a:srgbClr val="808080"/>
                </a:solidFill>
                <a:latin typeface="Times New Roman"/>
                <a:cs typeface="Times New Roman"/>
              </a:rPr>
              <a:t>scene</a:t>
            </a:r>
            <a:r>
              <a:rPr dirty="0" sz="2400">
                <a:solidFill>
                  <a:srgbClr val="808080"/>
                </a:solidFill>
                <a:latin typeface="Times New Roman"/>
                <a:cs typeface="Times New Roman"/>
              </a:rPr>
              <a:t> </a:t>
            </a:r>
            <a:r>
              <a:rPr dirty="0" sz="2400" spc="-5">
                <a:solidFill>
                  <a:srgbClr val="808080"/>
                </a:solidFill>
                <a:latin typeface="Times New Roman"/>
                <a:cs typeface="Times New Roman"/>
              </a:rPr>
              <a:t>in</a:t>
            </a:r>
            <a:r>
              <a:rPr dirty="0" sz="2400" spc="5">
                <a:solidFill>
                  <a:srgbClr val="808080"/>
                </a:solidFill>
                <a:latin typeface="Times New Roman"/>
                <a:cs typeface="Times New Roman"/>
              </a:rPr>
              <a:t> </a:t>
            </a:r>
            <a:r>
              <a:rPr dirty="0" sz="2400" spc="-5">
                <a:solidFill>
                  <a:srgbClr val="808080"/>
                </a:solidFill>
                <a:latin typeface="Times New Roman"/>
                <a:cs typeface="Times New Roman"/>
              </a:rPr>
              <a:t>the</a:t>
            </a:r>
            <a:r>
              <a:rPr dirty="0" sz="2400">
                <a:solidFill>
                  <a:srgbClr val="808080"/>
                </a:solidFill>
                <a:latin typeface="Times New Roman"/>
                <a:cs typeface="Times New Roman"/>
              </a:rPr>
              <a:t> </a:t>
            </a:r>
            <a:r>
              <a:rPr dirty="0" sz="2400" spc="-5">
                <a:solidFill>
                  <a:srgbClr val="808080"/>
                </a:solidFill>
                <a:latin typeface="Times New Roman"/>
                <a:cs typeface="Times New Roman"/>
              </a:rPr>
              <a:t>stage </a:t>
            </a:r>
            <a:r>
              <a:rPr dirty="0" sz="2400" spc="-585">
                <a:solidFill>
                  <a:srgbClr val="808080"/>
                </a:solidFill>
                <a:latin typeface="Times New Roman"/>
                <a:cs typeface="Times New Roman"/>
              </a:rPr>
              <a:t> </a:t>
            </a:r>
            <a:r>
              <a:rPr dirty="0" sz="2400" spc="-5">
                <a:latin typeface="Times New Roman"/>
                <a:cs typeface="Times New Roman"/>
              </a:rPr>
              <a:t>primaryStage.show()</a:t>
            </a:r>
            <a:r>
              <a:rPr dirty="0" sz="2400" spc="-5">
                <a:solidFill>
                  <a:srgbClr val="CC7832"/>
                </a:solidFill>
                <a:latin typeface="Times New Roman"/>
                <a:cs typeface="Times New Roman"/>
              </a:rPr>
              <a:t>; </a:t>
            </a:r>
            <a:r>
              <a:rPr dirty="0" sz="2400" spc="-5">
                <a:solidFill>
                  <a:srgbClr val="808080"/>
                </a:solidFill>
                <a:latin typeface="Times New Roman"/>
                <a:cs typeface="Times New Roman"/>
              </a:rPr>
              <a:t>// Display</a:t>
            </a:r>
            <a:r>
              <a:rPr dirty="0" sz="2400">
                <a:solidFill>
                  <a:srgbClr val="808080"/>
                </a:solidFill>
                <a:latin typeface="Times New Roman"/>
                <a:cs typeface="Times New Roman"/>
              </a:rPr>
              <a:t> </a:t>
            </a:r>
            <a:r>
              <a:rPr dirty="0" sz="2400" spc="-5">
                <a:solidFill>
                  <a:srgbClr val="808080"/>
                </a:solidFill>
                <a:latin typeface="Times New Roman"/>
                <a:cs typeface="Times New Roman"/>
              </a:rPr>
              <a:t>the stage</a:t>
            </a:r>
            <a:endParaRPr sz="2400">
              <a:latin typeface="Times New Roman"/>
              <a:cs typeface="Times New Roman"/>
            </a:endParaRPr>
          </a:p>
          <a:p>
            <a:pPr marL="317500">
              <a:lnSpc>
                <a:spcPts val="2770"/>
              </a:lnSpc>
            </a:pPr>
            <a:r>
              <a:rPr dirty="0" sz="2400">
                <a:latin typeface="Times New Roman"/>
                <a:cs typeface="Times New Roman"/>
              </a:rPr>
              <a:t>}</a:t>
            </a: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ts val="2845"/>
              </a:lnSpc>
            </a:pPr>
            <a:r>
              <a:rPr dirty="0" sz="2400">
                <a:latin typeface="Times New Roman"/>
                <a:cs typeface="Times New Roman"/>
              </a:rPr>
              <a:t>}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bject 1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0">
              <a:lnSpc>
                <a:spcPts val="1630"/>
              </a:lnSpc>
            </a:pPr>
            <a:fld id="{81D60167-4931-47E6-BA6A-407CBD079E47}" type="slidenum">
              <a:rPr dirty="0"/>
              <a:t>69</a:t>
            </a:fld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ShowLine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21739" y="1086611"/>
            <a:ext cx="4302760" cy="939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41300" marR="1163955" indent="-228600">
              <a:lnSpc>
                <a:spcPct val="100000"/>
              </a:lnSpc>
              <a:spcBef>
                <a:spcPts val="100"/>
              </a:spcBef>
            </a:pPr>
            <a:r>
              <a:rPr dirty="0" sz="2000" spc="-5" b="1">
                <a:solidFill>
                  <a:srgbClr val="CC7832"/>
                </a:solidFill>
                <a:latin typeface="Calibri"/>
                <a:cs typeface="Calibri"/>
              </a:rPr>
              <a:t>class</a:t>
            </a:r>
            <a:r>
              <a:rPr dirty="0" sz="2000" spc="-10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000" spc="-10" b="1">
                <a:latin typeface="Calibri"/>
                <a:cs typeface="Calibri"/>
              </a:rPr>
              <a:t>LinePane</a:t>
            </a:r>
            <a:r>
              <a:rPr dirty="0" sz="2000" b="1">
                <a:latin typeface="Calibri"/>
                <a:cs typeface="Calibri"/>
              </a:rPr>
              <a:t> </a:t>
            </a:r>
            <a:r>
              <a:rPr dirty="0" sz="2000" spc="-10" b="1">
                <a:solidFill>
                  <a:srgbClr val="CC7832"/>
                </a:solidFill>
                <a:latin typeface="Calibri"/>
                <a:cs typeface="Calibri"/>
              </a:rPr>
              <a:t>extends </a:t>
            </a:r>
            <a:r>
              <a:rPr dirty="0" sz="2000" spc="-15" b="1">
                <a:latin typeface="Calibri"/>
                <a:cs typeface="Calibri"/>
              </a:rPr>
              <a:t>Pane</a:t>
            </a:r>
            <a:r>
              <a:rPr dirty="0" sz="2000" spc="-5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{ </a:t>
            </a:r>
            <a:r>
              <a:rPr dirty="0" sz="2000" spc="-440" b="1">
                <a:latin typeface="Calibri"/>
                <a:cs typeface="Calibri"/>
              </a:rPr>
              <a:t> </a:t>
            </a:r>
            <a:r>
              <a:rPr dirty="0" sz="2000" spc="-5" b="1">
                <a:solidFill>
                  <a:srgbClr val="CC7832"/>
                </a:solidFill>
                <a:latin typeface="Calibri"/>
                <a:cs typeface="Calibri"/>
              </a:rPr>
              <a:t>public</a:t>
            </a:r>
            <a:r>
              <a:rPr dirty="0" sz="2000" spc="-10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000" spc="-5" b="1">
                <a:solidFill>
                  <a:srgbClr val="FFC66D"/>
                </a:solidFill>
                <a:latin typeface="Calibri"/>
                <a:cs typeface="Calibri"/>
              </a:rPr>
              <a:t>LinePane</a:t>
            </a:r>
            <a:r>
              <a:rPr dirty="0" sz="2000" spc="-5" b="1">
                <a:latin typeface="Calibri"/>
                <a:cs typeface="Calibri"/>
              </a:rPr>
              <a:t>()</a:t>
            </a:r>
            <a:r>
              <a:rPr dirty="0" sz="2000" spc="-10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{</a:t>
            </a:r>
            <a:endParaRPr sz="2000">
              <a:latin typeface="Calibri"/>
              <a:cs typeface="Calibri"/>
            </a:endParaRPr>
          </a:p>
          <a:p>
            <a:pPr marL="469265">
              <a:lnSpc>
                <a:spcPct val="100000"/>
              </a:lnSpc>
            </a:pPr>
            <a:r>
              <a:rPr dirty="0" sz="2000" spc="-5" b="1">
                <a:latin typeface="Calibri"/>
                <a:cs typeface="Calibri"/>
              </a:rPr>
              <a:t>Line line1 </a:t>
            </a:r>
            <a:r>
              <a:rPr dirty="0" sz="2000" b="1">
                <a:latin typeface="Calibri"/>
                <a:cs typeface="Calibri"/>
              </a:rPr>
              <a:t>= </a:t>
            </a:r>
            <a:r>
              <a:rPr dirty="0" sz="2000" spc="-5" b="1">
                <a:solidFill>
                  <a:srgbClr val="CC7832"/>
                </a:solidFill>
                <a:latin typeface="Calibri"/>
                <a:cs typeface="Calibri"/>
              </a:rPr>
              <a:t>new</a:t>
            </a:r>
            <a:r>
              <a:rPr dirty="0" sz="2000" spc="-10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000" spc="-5" b="1">
                <a:latin typeface="Calibri"/>
                <a:cs typeface="Calibri"/>
              </a:rPr>
              <a:t>Line(</a:t>
            </a:r>
            <a:r>
              <a:rPr dirty="0" sz="2000" spc="-5" b="1">
                <a:solidFill>
                  <a:srgbClr val="6897BB"/>
                </a:solidFill>
                <a:latin typeface="Calibri"/>
                <a:cs typeface="Calibri"/>
              </a:rPr>
              <a:t>10</a:t>
            </a:r>
            <a:r>
              <a:rPr dirty="0" sz="2000" spc="-5" b="1">
                <a:solidFill>
                  <a:srgbClr val="CC7832"/>
                </a:solidFill>
                <a:latin typeface="Calibri"/>
                <a:cs typeface="Calibri"/>
              </a:rPr>
              <a:t>,</a:t>
            </a:r>
            <a:r>
              <a:rPr dirty="0" sz="2000" spc="-10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000" spc="-5" b="1">
                <a:solidFill>
                  <a:srgbClr val="6897BB"/>
                </a:solidFill>
                <a:latin typeface="Calibri"/>
                <a:cs typeface="Calibri"/>
              </a:rPr>
              <a:t>10</a:t>
            </a:r>
            <a:r>
              <a:rPr dirty="0" sz="2000" spc="-5" b="1">
                <a:solidFill>
                  <a:srgbClr val="CC7832"/>
                </a:solidFill>
                <a:latin typeface="Calibri"/>
                <a:cs typeface="Calibri"/>
              </a:rPr>
              <a:t>,</a:t>
            </a:r>
            <a:r>
              <a:rPr dirty="0" sz="2000" spc="-10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000" spc="-5" b="1">
                <a:solidFill>
                  <a:srgbClr val="6897BB"/>
                </a:solidFill>
                <a:latin typeface="Calibri"/>
                <a:cs typeface="Calibri"/>
              </a:rPr>
              <a:t>10</a:t>
            </a:r>
            <a:r>
              <a:rPr dirty="0" sz="2000" spc="-5" b="1">
                <a:solidFill>
                  <a:srgbClr val="CC7832"/>
                </a:solidFill>
                <a:latin typeface="Calibri"/>
                <a:cs typeface="Calibri"/>
              </a:rPr>
              <a:t>,</a:t>
            </a:r>
            <a:r>
              <a:rPr dirty="0" sz="2000" spc="-10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000" spc="-5" b="1">
                <a:solidFill>
                  <a:srgbClr val="6897BB"/>
                </a:solidFill>
                <a:latin typeface="Calibri"/>
                <a:cs typeface="Calibri"/>
              </a:rPr>
              <a:t>10</a:t>
            </a:r>
            <a:r>
              <a:rPr dirty="0" sz="2000" spc="-5" b="1">
                <a:latin typeface="Calibri"/>
                <a:cs typeface="Calibri"/>
              </a:rPr>
              <a:t>)</a:t>
            </a:r>
            <a:r>
              <a:rPr dirty="0" sz="2000" spc="-5" b="1">
                <a:solidFill>
                  <a:srgbClr val="CC7832"/>
                </a:solidFill>
                <a:latin typeface="Calibri"/>
                <a:cs typeface="Calibri"/>
              </a:rPr>
              <a:t>;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678939" y="2001011"/>
            <a:ext cx="611505" cy="635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000" spc="-5" b="1">
                <a:latin typeface="Calibri"/>
                <a:cs typeface="Calibri"/>
              </a:rPr>
              <a:t>li</a:t>
            </a:r>
            <a:r>
              <a:rPr dirty="0" sz="2000" b="1">
                <a:latin typeface="Calibri"/>
                <a:cs typeface="Calibri"/>
              </a:rPr>
              <a:t>n</a:t>
            </a:r>
            <a:r>
              <a:rPr dirty="0" sz="2000" spc="5" b="1">
                <a:latin typeface="Calibri"/>
                <a:cs typeface="Calibri"/>
              </a:rPr>
              <a:t>e</a:t>
            </a:r>
            <a:r>
              <a:rPr dirty="0" sz="2000" spc="-5" b="1">
                <a:latin typeface="Calibri"/>
                <a:cs typeface="Calibri"/>
              </a:rPr>
              <a:t>1</a:t>
            </a:r>
            <a:r>
              <a:rPr dirty="0" sz="2000" b="1">
                <a:latin typeface="Calibri"/>
                <a:cs typeface="Calibri"/>
              </a:rPr>
              <a:t>.  </a:t>
            </a:r>
            <a:r>
              <a:rPr dirty="0" sz="2000" spc="-5" b="1">
                <a:latin typeface="Calibri"/>
                <a:cs typeface="Calibri"/>
              </a:rPr>
              <a:t>li</a:t>
            </a:r>
            <a:r>
              <a:rPr dirty="0" sz="2000" b="1">
                <a:latin typeface="Calibri"/>
                <a:cs typeface="Calibri"/>
              </a:rPr>
              <a:t>n</a:t>
            </a:r>
            <a:r>
              <a:rPr dirty="0" sz="2000" spc="5" b="1">
                <a:latin typeface="Calibri"/>
                <a:cs typeface="Calibri"/>
              </a:rPr>
              <a:t>e</a:t>
            </a:r>
            <a:r>
              <a:rPr dirty="0" sz="2000" spc="-5" b="1">
                <a:latin typeface="Calibri"/>
                <a:cs typeface="Calibri"/>
              </a:rPr>
              <a:t>1</a:t>
            </a:r>
            <a:r>
              <a:rPr dirty="0" sz="2000" b="1">
                <a:latin typeface="Calibri"/>
                <a:cs typeface="Calibri"/>
              </a:rPr>
              <a:t>.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879278" y="2001011"/>
            <a:ext cx="652780" cy="635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0320">
              <a:lnSpc>
                <a:spcPct val="100000"/>
              </a:lnSpc>
              <a:spcBef>
                <a:spcPts val="100"/>
              </a:spcBef>
            </a:pPr>
            <a:r>
              <a:rPr dirty="0" sz="2000" spc="-5" b="1">
                <a:latin typeface="Calibri"/>
                <a:cs typeface="Calibri"/>
              </a:rPr>
              <a:t>.bind(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dirty="0" sz="2000" spc="-5" b="1">
                <a:latin typeface="Calibri"/>
                <a:cs typeface="Calibri"/>
              </a:rPr>
              <a:t>.bind(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547798" y="2001011"/>
            <a:ext cx="225425" cy="635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b="1">
                <a:latin typeface="Calibri"/>
                <a:cs typeface="Calibri"/>
              </a:rPr>
              <a:t>)</a:t>
            </a:r>
            <a:r>
              <a:rPr dirty="0" sz="2000" b="1">
                <a:solidFill>
                  <a:srgbClr val="CC7832"/>
                </a:solidFill>
                <a:latin typeface="Calibri"/>
                <a:cs typeface="Calibri"/>
              </a:rPr>
              <a:t>;</a:t>
            </a:r>
            <a:endParaRPr sz="2000">
              <a:latin typeface="Calibri"/>
              <a:cs typeface="Calibri"/>
            </a:endParaRPr>
          </a:p>
          <a:p>
            <a:pPr marL="62230">
              <a:lnSpc>
                <a:spcPct val="100000"/>
              </a:lnSpc>
            </a:pPr>
            <a:r>
              <a:rPr dirty="0" sz="2000" b="1">
                <a:latin typeface="Calibri"/>
                <a:cs typeface="Calibri"/>
              </a:rPr>
              <a:t>)</a:t>
            </a:r>
            <a:r>
              <a:rPr dirty="0" sz="2000" b="1">
                <a:solidFill>
                  <a:srgbClr val="CC7832"/>
                </a:solidFill>
                <a:latin typeface="Calibri"/>
                <a:cs typeface="Calibri"/>
              </a:rPr>
              <a:t>;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678939" y="2610611"/>
            <a:ext cx="2613025" cy="635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000" spc="-10" b="1">
                <a:latin typeface="Calibri"/>
                <a:cs typeface="Calibri"/>
              </a:rPr>
              <a:t>line1.setStrokeWidth(</a:t>
            </a:r>
            <a:r>
              <a:rPr dirty="0" sz="2000" spc="-10" b="1">
                <a:solidFill>
                  <a:srgbClr val="6897BB"/>
                </a:solidFill>
                <a:latin typeface="Calibri"/>
                <a:cs typeface="Calibri"/>
              </a:rPr>
              <a:t>5</a:t>
            </a:r>
            <a:r>
              <a:rPr dirty="0" sz="2000" spc="-10" b="1">
                <a:latin typeface="Calibri"/>
                <a:cs typeface="Calibri"/>
              </a:rPr>
              <a:t>)</a:t>
            </a:r>
            <a:r>
              <a:rPr dirty="0" sz="2000" spc="-10" b="1">
                <a:solidFill>
                  <a:srgbClr val="CC7832"/>
                </a:solidFill>
                <a:latin typeface="Calibri"/>
                <a:cs typeface="Calibri"/>
              </a:rPr>
              <a:t>; </a:t>
            </a:r>
            <a:r>
              <a:rPr dirty="0" sz="2000" spc="-440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000" spc="-10" b="1">
                <a:latin typeface="Calibri"/>
                <a:cs typeface="Calibri"/>
              </a:rPr>
              <a:t>line1.setStroke(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661090" y="2915411"/>
            <a:ext cx="175260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b="1">
                <a:latin typeface="Calibri"/>
                <a:cs typeface="Calibri"/>
              </a:rPr>
              <a:t>)</a:t>
            </a:r>
            <a:r>
              <a:rPr dirty="0" sz="2000" b="1">
                <a:solidFill>
                  <a:srgbClr val="CC7832"/>
                </a:solidFill>
                <a:latin typeface="Calibri"/>
                <a:cs typeface="Calibri"/>
              </a:rPr>
              <a:t>;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678939" y="3220211"/>
            <a:ext cx="3845560" cy="939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5" b="1">
                <a:latin typeface="Calibri"/>
                <a:cs typeface="Calibri"/>
              </a:rPr>
              <a:t>getChildren().add(line1)</a:t>
            </a:r>
            <a:r>
              <a:rPr dirty="0" sz="2000" spc="-5" b="1">
                <a:solidFill>
                  <a:srgbClr val="CC7832"/>
                </a:solidFill>
                <a:latin typeface="Calibri"/>
                <a:cs typeface="Calibri"/>
              </a:rPr>
              <a:t>;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9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2000" spc="-5" b="1">
                <a:latin typeface="Calibri"/>
                <a:cs typeface="Calibri"/>
              </a:rPr>
              <a:t>Line line2 </a:t>
            </a:r>
            <a:r>
              <a:rPr dirty="0" sz="2000" b="1">
                <a:latin typeface="Calibri"/>
                <a:cs typeface="Calibri"/>
              </a:rPr>
              <a:t>= </a:t>
            </a:r>
            <a:r>
              <a:rPr dirty="0" sz="2000" spc="-5" b="1">
                <a:solidFill>
                  <a:srgbClr val="CC7832"/>
                </a:solidFill>
                <a:latin typeface="Calibri"/>
                <a:cs typeface="Calibri"/>
              </a:rPr>
              <a:t>new</a:t>
            </a:r>
            <a:r>
              <a:rPr dirty="0" sz="2000" spc="-10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000" spc="-5" b="1">
                <a:latin typeface="Calibri"/>
                <a:cs typeface="Calibri"/>
              </a:rPr>
              <a:t>Line(</a:t>
            </a:r>
            <a:r>
              <a:rPr dirty="0" sz="2000" spc="-5" b="1">
                <a:solidFill>
                  <a:srgbClr val="6897BB"/>
                </a:solidFill>
                <a:latin typeface="Calibri"/>
                <a:cs typeface="Calibri"/>
              </a:rPr>
              <a:t>10</a:t>
            </a:r>
            <a:r>
              <a:rPr dirty="0" sz="2000" spc="-5" b="1">
                <a:solidFill>
                  <a:srgbClr val="CC7832"/>
                </a:solidFill>
                <a:latin typeface="Calibri"/>
                <a:cs typeface="Calibri"/>
              </a:rPr>
              <a:t>,</a:t>
            </a:r>
            <a:r>
              <a:rPr dirty="0" sz="2000" spc="-10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000" spc="-5" b="1">
                <a:solidFill>
                  <a:srgbClr val="6897BB"/>
                </a:solidFill>
                <a:latin typeface="Calibri"/>
                <a:cs typeface="Calibri"/>
              </a:rPr>
              <a:t>10</a:t>
            </a:r>
            <a:r>
              <a:rPr dirty="0" sz="2000" spc="-5" b="1">
                <a:solidFill>
                  <a:srgbClr val="CC7832"/>
                </a:solidFill>
                <a:latin typeface="Calibri"/>
                <a:cs typeface="Calibri"/>
              </a:rPr>
              <a:t>,</a:t>
            </a:r>
            <a:r>
              <a:rPr dirty="0" sz="2000" spc="-10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000" spc="-5" b="1">
                <a:solidFill>
                  <a:srgbClr val="6897BB"/>
                </a:solidFill>
                <a:latin typeface="Calibri"/>
                <a:cs typeface="Calibri"/>
              </a:rPr>
              <a:t>10</a:t>
            </a:r>
            <a:r>
              <a:rPr dirty="0" sz="2000" spc="-5" b="1">
                <a:solidFill>
                  <a:srgbClr val="CC7832"/>
                </a:solidFill>
                <a:latin typeface="Calibri"/>
                <a:cs typeface="Calibri"/>
              </a:rPr>
              <a:t>,</a:t>
            </a:r>
            <a:r>
              <a:rPr dirty="0" sz="2000" spc="-10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000" spc="-5" b="1">
                <a:solidFill>
                  <a:srgbClr val="6897BB"/>
                </a:solidFill>
                <a:latin typeface="Calibri"/>
                <a:cs typeface="Calibri"/>
              </a:rPr>
              <a:t>10</a:t>
            </a:r>
            <a:r>
              <a:rPr dirty="0" sz="2000" spc="-5" b="1">
                <a:latin typeface="Calibri"/>
                <a:cs typeface="Calibri"/>
              </a:rPr>
              <a:t>)</a:t>
            </a:r>
            <a:r>
              <a:rPr dirty="0" sz="2000" spc="-5" b="1">
                <a:solidFill>
                  <a:srgbClr val="CC7832"/>
                </a:solidFill>
                <a:latin typeface="Calibri"/>
                <a:cs typeface="Calibri"/>
              </a:rPr>
              <a:t>;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678939" y="4134611"/>
            <a:ext cx="611505" cy="635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000" spc="-5" b="1">
                <a:latin typeface="Calibri"/>
                <a:cs typeface="Calibri"/>
              </a:rPr>
              <a:t>li</a:t>
            </a:r>
            <a:r>
              <a:rPr dirty="0" sz="2000" b="1">
                <a:latin typeface="Calibri"/>
                <a:cs typeface="Calibri"/>
              </a:rPr>
              <a:t>n</a:t>
            </a:r>
            <a:r>
              <a:rPr dirty="0" sz="2000" spc="5" b="1">
                <a:latin typeface="Calibri"/>
                <a:cs typeface="Calibri"/>
              </a:rPr>
              <a:t>e</a:t>
            </a:r>
            <a:r>
              <a:rPr dirty="0" sz="2000" spc="-5" b="1">
                <a:latin typeface="Calibri"/>
                <a:cs typeface="Calibri"/>
              </a:rPr>
              <a:t>2</a:t>
            </a:r>
            <a:r>
              <a:rPr dirty="0" sz="2000" b="1">
                <a:latin typeface="Calibri"/>
                <a:cs typeface="Calibri"/>
              </a:rPr>
              <a:t>.  </a:t>
            </a:r>
            <a:r>
              <a:rPr dirty="0" sz="2000" spc="-5" b="1">
                <a:latin typeface="Calibri"/>
                <a:cs typeface="Calibri"/>
              </a:rPr>
              <a:t>li</a:t>
            </a:r>
            <a:r>
              <a:rPr dirty="0" sz="2000" b="1">
                <a:latin typeface="Calibri"/>
                <a:cs typeface="Calibri"/>
              </a:rPr>
              <a:t>n</a:t>
            </a:r>
            <a:r>
              <a:rPr dirty="0" sz="2000" spc="5" b="1">
                <a:latin typeface="Calibri"/>
                <a:cs typeface="Calibri"/>
              </a:rPr>
              <a:t>e</a:t>
            </a:r>
            <a:r>
              <a:rPr dirty="0" sz="2000" spc="-5" b="1">
                <a:latin typeface="Calibri"/>
                <a:cs typeface="Calibri"/>
              </a:rPr>
              <a:t>2</a:t>
            </a:r>
            <a:r>
              <a:rPr dirty="0" sz="2000" b="1">
                <a:latin typeface="Calibri"/>
                <a:cs typeface="Calibri"/>
              </a:rPr>
              <a:t>.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879278" y="4134611"/>
            <a:ext cx="737870" cy="635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05410">
              <a:lnSpc>
                <a:spcPct val="100000"/>
              </a:lnSpc>
              <a:spcBef>
                <a:spcPts val="100"/>
              </a:spcBef>
            </a:pPr>
            <a:r>
              <a:rPr dirty="0" sz="2000" spc="-5" b="1">
                <a:latin typeface="Calibri"/>
                <a:cs typeface="Calibri"/>
              </a:rPr>
              <a:t>.bind(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dirty="0" sz="2000" spc="-5" b="1">
                <a:latin typeface="Calibri"/>
                <a:cs typeface="Calibri"/>
              </a:rPr>
              <a:t>.bind(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597838" y="4134611"/>
            <a:ext cx="210185" cy="635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7625">
              <a:lnSpc>
                <a:spcPct val="100000"/>
              </a:lnSpc>
              <a:spcBef>
                <a:spcPts val="100"/>
              </a:spcBef>
            </a:pPr>
            <a:r>
              <a:rPr dirty="0" sz="2000" b="1">
                <a:latin typeface="Calibri"/>
                <a:cs typeface="Calibri"/>
              </a:rPr>
              <a:t>)</a:t>
            </a:r>
            <a:r>
              <a:rPr dirty="0" sz="2000" b="1">
                <a:solidFill>
                  <a:srgbClr val="CC7832"/>
                </a:solidFill>
                <a:latin typeface="Calibri"/>
                <a:cs typeface="Calibri"/>
              </a:rPr>
              <a:t>;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dirty="0" sz="2000" b="1">
                <a:latin typeface="Calibri"/>
                <a:cs typeface="Calibri"/>
              </a:rPr>
              <a:t>)</a:t>
            </a:r>
            <a:r>
              <a:rPr dirty="0" sz="2000" b="1">
                <a:solidFill>
                  <a:srgbClr val="CC7832"/>
                </a:solidFill>
                <a:latin typeface="Calibri"/>
                <a:cs typeface="Calibri"/>
              </a:rPr>
              <a:t>;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678939" y="4744211"/>
            <a:ext cx="2613025" cy="635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000" spc="-10" b="1">
                <a:latin typeface="Calibri"/>
                <a:cs typeface="Calibri"/>
              </a:rPr>
              <a:t>line2.setStrokeWidth(</a:t>
            </a:r>
            <a:r>
              <a:rPr dirty="0" sz="2000" spc="-10" b="1">
                <a:solidFill>
                  <a:srgbClr val="6897BB"/>
                </a:solidFill>
                <a:latin typeface="Calibri"/>
                <a:cs typeface="Calibri"/>
              </a:rPr>
              <a:t>5</a:t>
            </a:r>
            <a:r>
              <a:rPr dirty="0" sz="2000" spc="-10" b="1">
                <a:latin typeface="Calibri"/>
                <a:cs typeface="Calibri"/>
              </a:rPr>
              <a:t>)</a:t>
            </a:r>
            <a:r>
              <a:rPr dirty="0" sz="2000" spc="-10" b="1">
                <a:solidFill>
                  <a:srgbClr val="CC7832"/>
                </a:solidFill>
                <a:latin typeface="Calibri"/>
                <a:cs typeface="Calibri"/>
              </a:rPr>
              <a:t>; </a:t>
            </a:r>
            <a:r>
              <a:rPr dirty="0" sz="2000" spc="-440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000" spc="-10" b="1">
                <a:latin typeface="Calibri"/>
                <a:cs typeface="Calibri"/>
              </a:rPr>
              <a:t>line2.setStroke(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661090" y="5049011"/>
            <a:ext cx="175260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b="1">
                <a:latin typeface="Calibri"/>
                <a:cs typeface="Calibri"/>
              </a:rPr>
              <a:t>)</a:t>
            </a:r>
            <a:r>
              <a:rPr dirty="0" sz="2000" b="1">
                <a:solidFill>
                  <a:srgbClr val="CC7832"/>
                </a:solidFill>
                <a:latin typeface="Calibri"/>
                <a:cs typeface="Calibri"/>
              </a:rPr>
              <a:t>;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221739" y="5353811"/>
            <a:ext cx="3071495" cy="939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69265">
              <a:lnSpc>
                <a:spcPct val="100000"/>
              </a:lnSpc>
              <a:spcBef>
                <a:spcPts val="100"/>
              </a:spcBef>
            </a:pPr>
            <a:r>
              <a:rPr dirty="0" sz="2000" spc="-5" b="1">
                <a:latin typeface="Calibri"/>
                <a:cs typeface="Calibri"/>
              </a:rPr>
              <a:t>getChildren().add(line2)</a:t>
            </a:r>
            <a:r>
              <a:rPr dirty="0" sz="2000" spc="-5" b="1">
                <a:solidFill>
                  <a:srgbClr val="CC7832"/>
                </a:solidFill>
                <a:latin typeface="Calibri"/>
                <a:cs typeface="Calibri"/>
              </a:rPr>
              <a:t>;</a:t>
            </a:r>
            <a:endParaRPr sz="2000">
              <a:latin typeface="Calibri"/>
              <a:cs typeface="Calibri"/>
            </a:endParaRPr>
          </a:p>
          <a:p>
            <a:pPr marL="241300">
              <a:lnSpc>
                <a:spcPct val="100000"/>
              </a:lnSpc>
            </a:pPr>
            <a:r>
              <a:rPr dirty="0" sz="2000" b="1">
                <a:latin typeface="Calibri"/>
                <a:cs typeface="Calibri"/>
              </a:rPr>
              <a:t>}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dirty="0" sz="2000" b="1">
                <a:latin typeface="Calibri"/>
                <a:cs typeface="Calibri"/>
              </a:rPr>
              <a:t>}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0">
              <a:lnSpc>
                <a:spcPts val="1630"/>
              </a:lnSpc>
            </a:pPr>
            <a:fld id="{81D60167-4931-47E6-BA6A-407CBD079E47}" type="slidenum">
              <a:rPr dirty="0"/>
              <a:t>73</a:t>
            </a:fld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ShowLine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21739" y="1086611"/>
            <a:ext cx="6586220" cy="5207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41300" marR="3446779" indent="-228600">
              <a:lnSpc>
                <a:spcPct val="100000"/>
              </a:lnSpc>
              <a:spcBef>
                <a:spcPts val="100"/>
              </a:spcBef>
            </a:pPr>
            <a:r>
              <a:rPr dirty="0" sz="2000" spc="-5" b="1">
                <a:solidFill>
                  <a:srgbClr val="CC7832"/>
                </a:solidFill>
                <a:latin typeface="Calibri"/>
                <a:cs typeface="Calibri"/>
              </a:rPr>
              <a:t>class</a:t>
            </a:r>
            <a:r>
              <a:rPr dirty="0" sz="2000" spc="-10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000" spc="-10" b="1">
                <a:latin typeface="Calibri"/>
                <a:cs typeface="Calibri"/>
              </a:rPr>
              <a:t>LinePane</a:t>
            </a:r>
            <a:r>
              <a:rPr dirty="0" sz="2000" b="1">
                <a:latin typeface="Calibri"/>
                <a:cs typeface="Calibri"/>
              </a:rPr>
              <a:t> </a:t>
            </a:r>
            <a:r>
              <a:rPr dirty="0" sz="2000" spc="-10" b="1">
                <a:solidFill>
                  <a:srgbClr val="CC7832"/>
                </a:solidFill>
                <a:latin typeface="Calibri"/>
                <a:cs typeface="Calibri"/>
              </a:rPr>
              <a:t>extends </a:t>
            </a:r>
            <a:r>
              <a:rPr dirty="0" sz="2000" spc="-15" b="1">
                <a:latin typeface="Calibri"/>
                <a:cs typeface="Calibri"/>
              </a:rPr>
              <a:t>Pane</a:t>
            </a:r>
            <a:r>
              <a:rPr dirty="0" sz="2000" spc="-5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{ </a:t>
            </a:r>
            <a:r>
              <a:rPr dirty="0" sz="2000" spc="-440" b="1">
                <a:latin typeface="Calibri"/>
                <a:cs typeface="Calibri"/>
              </a:rPr>
              <a:t> </a:t>
            </a:r>
            <a:r>
              <a:rPr dirty="0" sz="2000" spc="-5" b="1">
                <a:solidFill>
                  <a:srgbClr val="CC7832"/>
                </a:solidFill>
                <a:latin typeface="Calibri"/>
                <a:cs typeface="Calibri"/>
              </a:rPr>
              <a:t>public</a:t>
            </a:r>
            <a:r>
              <a:rPr dirty="0" sz="2000" spc="-10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000" spc="-5" b="1">
                <a:solidFill>
                  <a:srgbClr val="FFC66D"/>
                </a:solidFill>
                <a:latin typeface="Calibri"/>
                <a:cs typeface="Calibri"/>
              </a:rPr>
              <a:t>LinePane</a:t>
            </a:r>
            <a:r>
              <a:rPr dirty="0" sz="2000" spc="-5" b="1">
                <a:latin typeface="Calibri"/>
                <a:cs typeface="Calibri"/>
              </a:rPr>
              <a:t>()</a:t>
            </a:r>
            <a:r>
              <a:rPr dirty="0" sz="2000" spc="-10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{</a:t>
            </a:r>
            <a:endParaRPr sz="2000">
              <a:latin typeface="Calibri"/>
              <a:cs typeface="Calibri"/>
            </a:endParaRPr>
          </a:p>
          <a:p>
            <a:pPr marL="469265" marR="40005">
              <a:lnSpc>
                <a:spcPct val="100000"/>
              </a:lnSpc>
            </a:pPr>
            <a:r>
              <a:rPr dirty="0" sz="2000" spc="-5" b="1">
                <a:latin typeface="Calibri"/>
                <a:cs typeface="Calibri"/>
              </a:rPr>
              <a:t>Line line1 </a:t>
            </a:r>
            <a:r>
              <a:rPr dirty="0" sz="2000" b="1">
                <a:latin typeface="Calibri"/>
                <a:cs typeface="Calibri"/>
              </a:rPr>
              <a:t>= </a:t>
            </a:r>
            <a:r>
              <a:rPr dirty="0" sz="2000" spc="-5" b="1">
                <a:solidFill>
                  <a:srgbClr val="CC7832"/>
                </a:solidFill>
                <a:latin typeface="Calibri"/>
                <a:cs typeface="Calibri"/>
              </a:rPr>
              <a:t>new </a:t>
            </a:r>
            <a:r>
              <a:rPr dirty="0" sz="2000" spc="-5" b="1">
                <a:latin typeface="Calibri"/>
                <a:cs typeface="Calibri"/>
              </a:rPr>
              <a:t>Line(</a:t>
            </a:r>
            <a:r>
              <a:rPr dirty="0" sz="2000" spc="-5" b="1">
                <a:solidFill>
                  <a:srgbClr val="6897BB"/>
                </a:solidFill>
                <a:latin typeface="Calibri"/>
                <a:cs typeface="Calibri"/>
              </a:rPr>
              <a:t>10</a:t>
            </a:r>
            <a:r>
              <a:rPr dirty="0" sz="2000" spc="-5" b="1">
                <a:solidFill>
                  <a:srgbClr val="CC7832"/>
                </a:solidFill>
                <a:latin typeface="Calibri"/>
                <a:cs typeface="Calibri"/>
              </a:rPr>
              <a:t>, </a:t>
            </a:r>
            <a:r>
              <a:rPr dirty="0" sz="2000" spc="-5" b="1">
                <a:solidFill>
                  <a:srgbClr val="6897BB"/>
                </a:solidFill>
                <a:latin typeface="Calibri"/>
                <a:cs typeface="Calibri"/>
              </a:rPr>
              <a:t>10</a:t>
            </a:r>
            <a:r>
              <a:rPr dirty="0" sz="2000" spc="-5" b="1">
                <a:solidFill>
                  <a:srgbClr val="CC7832"/>
                </a:solidFill>
                <a:latin typeface="Calibri"/>
                <a:cs typeface="Calibri"/>
              </a:rPr>
              <a:t>, </a:t>
            </a:r>
            <a:r>
              <a:rPr dirty="0" sz="2000" spc="-5" b="1">
                <a:solidFill>
                  <a:srgbClr val="6897BB"/>
                </a:solidFill>
                <a:latin typeface="Calibri"/>
                <a:cs typeface="Calibri"/>
              </a:rPr>
              <a:t>10</a:t>
            </a:r>
            <a:r>
              <a:rPr dirty="0" sz="2000" spc="-5" b="1">
                <a:solidFill>
                  <a:srgbClr val="CC7832"/>
                </a:solidFill>
                <a:latin typeface="Calibri"/>
                <a:cs typeface="Calibri"/>
              </a:rPr>
              <a:t>, </a:t>
            </a:r>
            <a:r>
              <a:rPr dirty="0" sz="2000" spc="-5" b="1">
                <a:solidFill>
                  <a:srgbClr val="6897BB"/>
                </a:solidFill>
                <a:latin typeface="Calibri"/>
                <a:cs typeface="Calibri"/>
              </a:rPr>
              <a:t>10</a:t>
            </a:r>
            <a:r>
              <a:rPr dirty="0" sz="2000" spc="-5" b="1">
                <a:latin typeface="Calibri"/>
                <a:cs typeface="Calibri"/>
              </a:rPr>
              <a:t>)</a:t>
            </a:r>
            <a:r>
              <a:rPr dirty="0" sz="2000" spc="-5" b="1">
                <a:solidFill>
                  <a:srgbClr val="CC7832"/>
                </a:solidFill>
                <a:latin typeface="Calibri"/>
                <a:cs typeface="Calibri"/>
              </a:rPr>
              <a:t>; </a:t>
            </a:r>
            <a:r>
              <a:rPr dirty="0" sz="2000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000" spc="-5" b="1">
                <a:latin typeface="Calibri"/>
                <a:cs typeface="Calibri"/>
              </a:rPr>
              <a:t>line1.endXProperty().bind(widthProperty().subtract(</a:t>
            </a:r>
            <a:r>
              <a:rPr dirty="0" sz="2000" spc="-5" b="1">
                <a:solidFill>
                  <a:srgbClr val="6897BB"/>
                </a:solidFill>
                <a:latin typeface="Calibri"/>
                <a:cs typeface="Calibri"/>
              </a:rPr>
              <a:t>10</a:t>
            </a:r>
            <a:r>
              <a:rPr dirty="0" sz="2000" spc="-5" b="1">
                <a:latin typeface="Calibri"/>
                <a:cs typeface="Calibri"/>
              </a:rPr>
              <a:t>))</a:t>
            </a:r>
            <a:r>
              <a:rPr dirty="0" sz="2000" spc="-5" b="1">
                <a:solidFill>
                  <a:srgbClr val="CC7832"/>
                </a:solidFill>
                <a:latin typeface="Calibri"/>
                <a:cs typeface="Calibri"/>
              </a:rPr>
              <a:t>; </a:t>
            </a:r>
            <a:r>
              <a:rPr dirty="0" sz="2000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000" spc="-5" b="1">
                <a:latin typeface="Calibri"/>
                <a:cs typeface="Calibri"/>
              </a:rPr>
              <a:t>line1.endYProperty().bind(heightProperty().subtract(</a:t>
            </a:r>
            <a:r>
              <a:rPr dirty="0" sz="2000" spc="-5" b="1">
                <a:solidFill>
                  <a:srgbClr val="6897BB"/>
                </a:solidFill>
                <a:latin typeface="Calibri"/>
                <a:cs typeface="Calibri"/>
              </a:rPr>
              <a:t>10</a:t>
            </a:r>
            <a:r>
              <a:rPr dirty="0" sz="2000" spc="-5" b="1">
                <a:latin typeface="Calibri"/>
                <a:cs typeface="Calibri"/>
              </a:rPr>
              <a:t>))</a:t>
            </a:r>
            <a:r>
              <a:rPr dirty="0" sz="2000" spc="-5" b="1">
                <a:solidFill>
                  <a:srgbClr val="CC7832"/>
                </a:solidFill>
                <a:latin typeface="Calibri"/>
                <a:cs typeface="Calibri"/>
              </a:rPr>
              <a:t>; </a:t>
            </a:r>
            <a:r>
              <a:rPr dirty="0" sz="2000" spc="-440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000" spc="-10" b="1">
                <a:latin typeface="Calibri"/>
                <a:cs typeface="Calibri"/>
              </a:rPr>
              <a:t>line1.setStrokeWidth(</a:t>
            </a:r>
            <a:r>
              <a:rPr dirty="0" sz="2000" spc="-10" b="1">
                <a:solidFill>
                  <a:srgbClr val="6897BB"/>
                </a:solidFill>
                <a:latin typeface="Calibri"/>
                <a:cs typeface="Calibri"/>
              </a:rPr>
              <a:t>5</a:t>
            </a:r>
            <a:r>
              <a:rPr dirty="0" sz="2000" spc="-10" b="1">
                <a:latin typeface="Calibri"/>
                <a:cs typeface="Calibri"/>
              </a:rPr>
              <a:t>)</a:t>
            </a:r>
            <a:r>
              <a:rPr dirty="0" sz="2000" spc="-10" b="1">
                <a:solidFill>
                  <a:srgbClr val="CC7832"/>
                </a:solidFill>
                <a:latin typeface="Calibri"/>
                <a:cs typeface="Calibri"/>
              </a:rPr>
              <a:t>;</a:t>
            </a:r>
            <a:endParaRPr sz="2000">
              <a:latin typeface="Calibri"/>
              <a:cs typeface="Calibri"/>
            </a:endParaRPr>
          </a:p>
          <a:p>
            <a:pPr marL="469265" marR="2976880">
              <a:lnSpc>
                <a:spcPct val="100000"/>
              </a:lnSpc>
            </a:pPr>
            <a:r>
              <a:rPr dirty="0" sz="2000" spc="-15" b="1">
                <a:latin typeface="Calibri"/>
                <a:cs typeface="Calibri"/>
              </a:rPr>
              <a:t>line1.setStroke(Color.</a:t>
            </a:r>
            <a:r>
              <a:rPr dirty="0" sz="2000" spc="-15" b="1" i="1">
                <a:solidFill>
                  <a:srgbClr val="7030A0"/>
                </a:solidFill>
                <a:latin typeface="Calibri"/>
                <a:cs typeface="Calibri"/>
              </a:rPr>
              <a:t>GREEN</a:t>
            </a:r>
            <a:r>
              <a:rPr dirty="0" sz="2000" spc="-15" b="1">
                <a:latin typeface="Calibri"/>
                <a:cs typeface="Calibri"/>
              </a:rPr>
              <a:t>)</a:t>
            </a:r>
            <a:r>
              <a:rPr dirty="0" sz="2000" spc="-15" b="1">
                <a:solidFill>
                  <a:srgbClr val="CC7832"/>
                </a:solidFill>
                <a:latin typeface="Calibri"/>
                <a:cs typeface="Calibri"/>
              </a:rPr>
              <a:t>; </a:t>
            </a:r>
            <a:r>
              <a:rPr dirty="0" sz="2000" spc="-440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000" spc="-5" b="1">
                <a:latin typeface="Calibri"/>
                <a:cs typeface="Calibri"/>
              </a:rPr>
              <a:t>getChildren().add(line1)</a:t>
            </a:r>
            <a:r>
              <a:rPr dirty="0" sz="2000" spc="-5" b="1">
                <a:solidFill>
                  <a:srgbClr val="CC7832"/>
                </a:solidFill>
                <a:latin typeface="Calibri"/>
                <a:cs typeface="Calibri"/>
              </a:rPr>
              <a:t>;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950">
              <a:latin typeface="Calibri"/>
              <a:cs typeface="Calibri"/>
            </a:endParaRPr>
          </a:p>
          <a:p>
            <a:pPr marL="469265" marR="5080">
              <a:lnSpc>
                <a:spcPct val="100000"/>
              </a:lnSpc>
              <a:spcBef>
                <a:spcPts val="5"/>
              </a:spcBef>
            </a:pPr>
            <a:r>
              <a:rPr dirty="0" sz="2000" spc="-5" b="1">
                <a:latin typeface="Calibri"/>
                <a:cs typeface="Calibri"/>
              </a:rPr>
              <a:t>Line line2 </a:t>
            </a:r>
            <a:r>
              <a:rPr dirty="0" sz="2000" b="1">
                <a:latin typeface="Calibri"/>
                <a:cs typeface="Calibri"/>
              </a:rPr>
              <a:t>= </a:t>
            </a:r>
            <a:r>
              <a:rPr dirty="0" sz="2000" spc="-5" b="1">
                <a:solidFill>
                  <a:srgbClr val="CC7832"/>
                </a:solidFill>
                <a:latin typeface="Calibri"/>
                <a:cs typeface="Calibri"/>
              </a:rPr>
              <a:t>new </a:t>
            </a:r>
            <a:r>
              <a:rPr dirty="0" sz="2000" spc="-5" b="1">
                <a:latin typeface="Calibri"/>
                <a:cs typeface="Calibri"/>
              </a:rPr>
              <a:t>Line(</a:t>
            </a:r>
            <a:r>
              <a:rPr dirty="0" sz="2000" spc="-5" b="1">
                <a:solidFill>
                  <a:srgbClr val="6897BB"/>
                </a:solidFill>
                <a:latin typeface="Calibri"/>
                <a:cs typeface="Calibri"/>
              </a:rPr>
              <a:t>10</a:t>
            </a:r>
            <a:r>
              <a:rPr dirty="0" sz="2000" spc="-5" b="1">
                <a:solidFill>
                  <a:srgbClr val="CC7832"/>
                </a:solidFill>
                <a:latin typeface="Calibri"/>
                <a:cs typeface="Calibri"/>
              </a:rPr>
              <a:t>, </a:t>
            </a:r>
            <a:r>
              <a:rPr dirty="0" sz="2000" spc="-5" b="1">
                <a:solidFill>
                  <a:srgbClr val="6897BB"/>
                </a:solidFill>
                <a:latin typeface="Calibri"/>
                <a:cs typeface="Calibri"/>
              </a:rPr>
              <a:t>10</a:t>
            </a:r>
            <a:r>
              <a:rPr dirty="0" sz="2000" spc="-5" b="1">
                <a:solidFill>
                  <a:srgbClr val="CC7832"/>
                </a:solidFill>
                <a:latin typeface="Calibri"/>
                <a:cs typeface="Calibri"/>
              </a:rPr>
              <a:t>, </a:t>
            </a:r>
            <a:r>
              <a:rPr dirty="0" sz="2000" spc="-5" b="1">
                <a:solidFill>
                  <a:srgbClr val="6897BB"/>
                </a:solidFill>
                <a:latin typeface="Calibri"/>
                <a:cs typeface="Calibri"/>
              </a:rPr>
              <a:t>10</a:t>
            </a:r>
            <a:r>
              <a:rPr dirty="0" sz="2000" spc="-5" b="1">
                <a:solidFill>
                  <a:srgbClr val="CC7832"/>
                </a:solidFill>
                <a:latin typeface="Calibri"/>
                <a:cs typeface="Calibri"/>
              </a:rPr>
              <a:t>, </a:t>
            </a:r>
            <a:r>
              <a:rPr dirty="0" sz="2000" spc="-5" b="1">
                <a:solidFill>
                  <a:srgbClr val="6897BB"/>
                </a:solidFill>
                <a:latin typeface="Calibri"/>
                <a:cs typeface="Calibri"/>
              </a:rPr>
              <a:t>10</a:t>
            </a:r>
            <a:r>
              <a:rPr dirty="0" sz="2000" spc="-5" b="1">
                <a:latin typeface="Calibri"/>
                <a:cs typeface="Calibri"/>
              </a:rPr>
              <a:t>)</a:t>
            </a:r>
            <a:r>
              <a:rPr dirty="0" sz="2000" spc="-5" b="1">
                <a:solidFill>
                  <a:srgbClr val="CC7832"/>
                </a:solidFill>
                <a:latin typeface="Calibri"/>
                <a:cs typeface="Calibri"/>
              </a:rPr>
              <a:t>; </a:t>
            </a:r>
            <a:r>
              <a:rPr dirty="0" sz="2000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000" spc="-5" b="1">
                <a:latin typeface="Calibri"/>
                <a:cs typeface="Calibri"/>
              </a:rPr>
              <a:t>line2.startXProperty().bind(widthProperty().subtract(</a:t>
            </a:r>
            <a:r>
              <a:rPr dirty="0" sz="2000" spc="-5" b="1">
                <a:solidFill>
                  <a:srgbClr val="6897BB"/>
                </a:solidFill>
                <a:latin typeface="Calibri"/>
                <a:cs typeface="Calibri"/>
              </a:rPr>
              <a:t>10</a:t>
            </a:r>
            <a:r>
              <a:rPr dirty="0" sz="2000" spc="-5" b="1">
                <a:latin typeface="Calibri"/>
                <a:cs typeface="Calibri"/>
              </a:rPr>
              <a:t>))</a:t>
            </a:r>
            <a:r>
              <a:rPr dirty="0" sz="2000" spc="-5" b="1">
                <a:solidFill>
                  <a:srgbClr val="CC7832"/>
                </a:solidFill>
                <a:latin typeface="Calibri"/>
                <a:cs typeface="Calibri"/>
              </a:rPr>
              <a:t>; </a:t>
            </a:r>
            <a:r>
              <a:rPr dirty="0" sz="2000" spc="-440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000" spc="-5" b="1">
                <a:latin typeface="Calibri"/>
                <a:cs typeface="Calibri"/>
              </a:rPr>
              <a:t>line2.endYProperty().bind(heightProperty().subtract(</a:t>
            </a:r>
            <a:r>
              <a:rPr dirty="0" sz="2000" spc="-5" b="1">
                <a:solidFill>
                  <a:srgbClr val="6897BB"/>
                </a:solidFill>
                <a:latin typeface="Calibri"/>
                <a:cs typeface="Calibri"/>
              </a:rPr>
              <a:t>10</a:t>
            </a:r>
            <a:r>
              <a:rPr dirty="0" sz="2000" spc="-5" b="1">
                <a:latin typeface="Calibri"/>
                <a:cs typeface="Calibri"/>
              </a:rPr>
              <a:t>))</a:t>
            </a:r>
            <a:r>
              <a:rPr dirty="0" sz="2000" spc="-5" b="1">
                <a:solidFill>
                  <a:srgbClr val="CC7832"/>
                </a:solidFill>
                <a:latin typeface="Calibri"/>
                <a:cs typeface="Calibri"/>
              </a:rPr>
              <a:t>; </a:t>
            </a:r>
            <a:r>
              <a:rPr dirty="0" sz="2000" spc="-440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000" spc="-10" b="1">
                <a:latin typeface="Calibri"/>
                <a:cs typeface="Calibri"/>
              </a:rPr>
              <a:t>line2.setStrokeWidth(</a:t>
            </a:r>
            <a:r>
              <a:rPr dirty="0" sz="2000" spc="-10" b="1">
                <a:solidFill>
                  <a:srgbClr val="6897BB"/>
                </a:solidFill>
                <a:latin typeface="Calibri"/>
                <a:cs typeface="Calibri"/>
              </a:rPr>
              <a:t>5</a:t>
            </a:r>
            <a:r>
              <a:rPr dirty="0" sz="2000" spc="-10" b="1">
                <a:latin typeface="Calibri"/>
                <a:cs typeface="Calibri"/>
              </a:rPr>
              <a:t>)</a:t>
            </a:r>
            <a:r>
              <a:rPr dirty="0" sz="2000" spc="-10" b="1">
                <a:solidFill>
                  <a:srgbClr val="CC7832"/>
                </a:solidFill>
                <a:latin typeface="Calibri"/>
                <a:cs typeface="Calibri"/>
              </a:rPr>
              <a:t>;</a:t>
            </a:r>
            <a:endParaRPr sz="2000">
              <a:latin typeface="Calibri"/>
              <a:cs typeface="Calibri"/>
            </a:endParaRPr>
          </a:p>
          <a:p>
            <a:pPr marL="469265" marR="2976880">
              <a:lnSpc>
                <a:spcPct val="100000"/>
              </a:lnSpc>
            </a:pPr>
            <a:r>
              <a:rPr dirty="0" sz="2000" spc="-15" b="1">
                <a:latin typeface="Calibri"/>
                <a:cs typeface="Calibri"/>
              </a:rPr>
              <a:t>line2.setStroke(Color.</a:t>
            </a:r>
            <a:r>
              <a:rPr dirty="0" sz="2000" spc="-15" b="1" i="1">
                <a:solidFill>
                  <a:srgbClr val="9876AA"/>
                </a:solidFill>
                <a:latin typeface="Calibri"/>
                <a:cs typeface="Calibri"/>
              </a:rPr>
              <a:t>GREEN</a:t>
            </a:r>
            <a:r>
              <a:rPr dirty="0" sz="2000" spc="-15" b="1">
                <a:latin typeface="Calibri"/>
                <a:cs typeface="Calibri"/>
              </a:rPr>
              <a:t>)</a:t>
            </a:r>
            <a:r>
              <a:rPr dirty="0" sz="2000" spc="-15" b="1">
                <a:solidFill>
                  <a:srgbClr val="CC7832"/>
                </a:solidFill>
                <a:latin typeface="Calibri"/>
                <a:cs typeface="Calibri"/>
              </a:rPr>
              <a:t>; </a:t>
            </a:r>
            <a:r>
              <a:rPr dirty="0" sz="2000" spc="-440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000" spc="-5" b="1">
                <a:latin typeface="Calibri"/>
                <a:cs typeface="Calibri"/>
              </a:rPr>
              <a:t>getChildren().add(line2)</a:t>
            </a:r>
            <a:r>
              <a:rPr dirty="0" sz="2000" spc="-5" b="1">
                <a:solidFill>
                  <a:srgbClr val="CC7832"/>
                </a:solidFill>
                <a:latin typeface="Calibri"/>
                <a:cs typeface="Calibri"/>
              </a:rPr>
              <a:t>;</a:t>
            </a:r>
            <a:endParaRPr sz="2000">
              <a:latin typeface="Calibri"/>
              <a:cs typeface="Calibri"/>
            </a:endParaRPr>
          </a:p>
          <a:p>
            <a:pPr marL="241300">
              <a:lnSpc>
                <a:spcPct val="100000"/>
              </a:lnSpc>
            </a:pPr>
            <a:r>
              <a:rPr dirty="0" sz="2000" b="1">
                <a:latin typeface="Calibri"/>
                <a:cs typeface="Calibri"/>
              </a:rPr>
              <a:t>}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dirty="0" sz="2000" b="1">
                <a:latin typeface="Calibri"/>
                <a:cs typeface="Calibri"/>
              </a:rPr>
              <a:t>}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42493" y="160019"/>
            <a:ext cx="2259330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 b="0">
                <a:latin typeface="Times New Roman"/>
                <a:cs typeface="Times New Roman"/>
              </a:rPr>
              <a:t>Rectangle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9721" y="1163481"/>
            <a:ext cx="9057735" cy="3895465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0">
              <a:lnSpc>
                <a:spcPts val="1630"/>
              </a:lnSpc>
            </a:pPr>
            <a:fld id="{81D60167-4931-47E6-BA6A-407CBD079E47}" type="slidenum">
              <a:rPr dirty="0"/>
              <a:t>73</a:t>
            </a:fld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79661" y="160019"/>
            <a:ext cx="4385310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 b="0">
                <a:latin typeface="Times New Roman"/>
                <a:cs typeface="Times New Roman"/>
              </a:rPr>
              <a:t>Rectangle</a:t>
            </a:r>
            <a:r>
              <a:rPr dirty="0" spc="-50" b="0">
                <a:latin typeface="Times New Roman"/>
                <a:cs typeface="Times New Roman"/>
              </a:rPr>
              <a:t> </a:t>
            </a:r>
            <a:r>
              <a:rPr dirty="0" spc="-5" b="0">
                <a:latin typeface="Times New Roman"/>
                <a:cs typeface="Times New Roman"/>
              </a:rPr>
              <a:t>Example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08887" y="1245268"/>
            <a:ext cx="4934532" cy="3771148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259387" y="5562600"/>
            <a:ext cx="2324100" cy="381000"/>
          </a:xfrm>
          <a:prstGeom prst="rect">
            <a:avLst/>
          </a:prstGeom>
          <a:solidFill>
            <a:srgbClr val="92D050"/>
          </a:solidFill>
        </p:spPr>
        <p:txBody>
          <a:bodyPr wrap="square" lIns="0" tIns="32384" rIns="0" bIns="0" rtlCol="0" vert="horz">
            <a:spAutoFit/>
          </a:bodyPr>
          <a:lstStyle/>
          <a:p>
            <a:pPr marL="365125">
              <a:lnSpc>
                <a:spcPct val="100000"/>
              </a:lnSpc>
              <a:spcBef>
                <a:spcPts val="254"/>
              </a:spcBef>
            </a:pPr>
            <a:r>
              <a:rPr dirty="0" sz="2000" spc="-5">
                <a:latin typeface="Times New Roman"/>
                <a:cs typeface="Times New Roman"/>
              </a:rPr>
              <a:t>ShowRectangle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0">
              <a:lnSpc>
                <a:spcPts val="1630"/>
              </a:lnSpc>
            </a:pPr>
            <a:fld id="{81D60167-4931-47E6-BA6A-407CBD079E47}" type="slidenum">
              <a:rPr dirty="0"/>
              <a:t>73</a:t>
            </a:fld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82043" y="446532"/>
            <a:ext cx="4380230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ShowRectangle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28800" y="1371601"/>
            <a:ext cx="6096000" cy="3999185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0">
              <a:lnSpc>
                <a:spcPts val="1630"/>
              </a:lnSpc>
            </a:pPr>
            <a:fld id="{81D60167-4931-47E6-BA6A-407CBD079E47}" type="slidenum">
              <a:rPr dirty="0"/>
              <a:t>73</a:t>
            </a:fld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0">
              <a:lnSpc>
                <a:spcPts val="1630"/>
              </a:lnSpc>
            </a:pPr>
            <a:fld id="{81D60167-4931-47E6-BA6A-407CBD079E47}" type="slidenum">
              <a:rPr dirty="0"/>
              <a:t>73</a:t>
            </a:fld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82043" y="160019"/>
            <a:ext cx="4380230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ShowRectangle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07340" y="1075435"/>
            <a:ext cx="5956300" cy="2585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 b="1">
                <a:solidFill>
                  <a:srgbClr val="CC7832"/>
                </a:solidFill>
                <a:latin typeface="Calibri"/>
                <a:cs typeface="Calibri"/>
              </a:rPr>
              <a:t>public</a:t>
            </a:r>
            <a:r>
              <a:rPr dirty="0" sz="2400" spc="-30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400" spc="-10" b="1">
                <a:solidFill>
                  <a:srgbClr val="CC7832"/>
                </a:solidFill>
                <a:latin typeface="Calibri"/>
                <a:cs typeface="Calibri"/>
              </a:rPr>
              <a:t>void</a:t>
            </a:r>
            <a:r>
              <a:rPr dirty="0" sz="2400" spc="-20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400" spc="-10" b="1">
                <a:solidFill>
                  <a:srgbClr val="FFC66D"/>
                </a:solidFill>
                <a:latin typeface="Calibri"/>
                <a:cs typeface="Calibri"/>
              </a:rPr>
              <a:t>start</a:t>
            </a:r>
            <a:r>
              <a:rPr dirty="0" sz="2400" spc="-10" b="1">
                <a:latin typeface="Calibri"/>
                <a:cs typeface="Calibri"/>
              </a:rPr>
              <a:t>(Stage</a:t>
            </a:r>
            <a:r>
              <a:rPr dirty="0" sz="2400" spc="-15" b="1">
                <a:latin typeface="Calibri"/>
                <a:cs typeface="Calibri"/>
              </a:rPr>
              <a:t> </a:t>
            </a:r>
            <a:r>
              <a:rPr dirty="0" sz="2400" spc="-5" b="1">
                <a:latin typeface="Calibri"/>
                <a:cs typeface="Calibri"/>
              </a:rPr>
              <a:t>primaryStage)</a:t>
            </a:r>
            <a:r>
              <a:rPr dirty="0" sz="2400" spc="-20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{</a:t>
            </a:r>
            <a:endParaRPr sz="2400">
              <a:latin typeface="Calibri"/>
              <a:cs typeface="Calibri"/>
            </a:endParaRPr>
          </a:p>
          <a:p>
            <a:pPr marL="285750">
              <a:lnSpc>
                <a:spcPct val="100000"/>
              </a:lnSpc>
            </a:pPr>
            <a:r>
              <a:rPr dirty="0" sz="2400" b="1">
                <a:solidFill>
                  <a:srgbClr val="808080"/>
                </a:solidFill>
                <a:latin typeface="Calibri"/>
                <a:cs typeface="Calibri"/>
              </a:rPr>
              <a:t>//</a:t>
            </a:r>
            <a:r>
              <a:rPr dirty="0" sz="2400" spc="-20" b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2400" spc="-15" b="1">
                <a:solidFill>
                  <a:srgbClr val="808080"/>
                </a:solidFill>
                <a:latin typeface="Calibri"/>
                <a:cs typeface="Calibri"/>
              </a:rPr>
              <a:t>Create</a:t>
            </a:r>
            <a:r>
              <a:rPr dirty="0" sz="2400" spc="-20" b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2400" spc="-10" b="1">
                <a:solidFill>
                  <a:srgbClr val="808080"/>
                </a:solidFill>
                <a:latin typeface="Calibri"/>
                <a:cs typeface="Calibri"/>
              </a:rPr>
              <a:t>rectangles</a:t>
            </a:r>
            <a:endParaRPr sz="2400">
              <a:latin typeface="Calibri"/>
              <a:cs typeface="Calibri"/>
            </a:endParaRPr>
          </a:p>
          <a:p>
            <a:pPr marL="285750" marR="5080">
              <a:lnSpc>
                <a:spcPct val="100800"/>
              </a:lnSpc>
              <a:tabLst>
                <a:tab pos="3442970" algn="l"/>
              </a:tabLst>
            </a:pPr>
            <a:r>
              <a:rPr dirty="0" sz="2400" spc="-10" b="1">
                <a:latin typeface="Calibri"/>
                <a:cs typeface="Calibri"/>
              </a:rPr>
              <a:t>Rectangle </a:t>
            </a:r>
            <a:r>
              <a:rPr dirty="0" sz="2400" spc="-5" b="1">
                <a:latin typeface="Calibri"/>
                <a:cs typeface="Calibri"/>
              </a:rPr>
              <a:t>r1 </a:t>
            </a:r>
            <a:r>
              <a:rPr dirty="0" sz="2400" b="1">
                <a:latin typeface="Calibri"/>
                <a:cs typeface="Calibri"/>
              </a:rPr>
              <a:t>= </a:t>
            </a:r>
            <a:r>
              <a:rPr dirty="0" sz="2400" spc="-5" b="1">
                <a:solidFill>
                  <a:srgbClr val="CC7832"/>
                </a:solidFill>
                <a:latin typeface="Calibri"/>
                <a:cs typeface="Calibri"/>
              </a:rPr>
              <a:t>new </a:t>
            </a:r>
            <a:r>
              <a:rPr dirty="0" sz="2400" spc="-10" b="1">
                <a:latin typeface="Calibri"/>
                <a:cs typeface="Calibri"/>
              </a:rPr>
              <a:t>Rectangle(</a:t>
            </a:r>
            <a:r>
              <a:rPr dirty="0" sz="2400" spc="-10" b="1">
                <a:solidFill>
                  <a:srgbClr val="6897BB"/>
                </a:solidFill>
                <a:latin typeface="Calibri"/>
                <a:cs typeface="Calibri"/>
              </a:rPr>
              <a:t>25</a:t>
            </a:r>
            <a:r>
              <a:rPr dirty="0" sz="2400" spc="-10" b="1">
                <a:solidFill>
                  <a:srgbClr val="CC7832"/>
                </a:solidFill>
                <a:latin typeface="Calibri"/>
                <a:cs typeface="Calibri"/>
              </a:rPr>
              <a:t>, </a:t>
            </a:r>
            <a:r>
              <a:rPr dirty="0" sz="2400" spc="-5" b="1">
                <a:solidFill>
                  <a:srgbClr val="6897BB"/>
                </a:solidFill>
                <a:latin typeface="Calibri"/>
                <a:cs typeface="Calibri"/>
              </a:rPr>
              <a:t>10</a:t>
            </a:r>
            <a:r>
              <a:rPr dirty="0" sz="2400" spc="-5" b="1">
                <a:solidFill>
                  <a:srgbClr val="CC7832"/>
                </a:solidFill>
                <a:latin typeface="Calibri"/>
                <a:cs typeface="Calibri"/>
              </a:rPr>
              <a:t>, </a:t>
            </a:r>
            <a:r>
              <a:rPr dirty="0" sz="2400" spc="-5" b="1">
                <a:solidFill>
                  <a:srgbClr val="6897BB"/>
                </a:solidFill>
                <a:latin typeface="Calibri"/>
                <a:cs typeface="Calibri"/>
              </a:rPr>
              <a:t>60</a:t>
            </a:r>
            <a:r>
              <a:rPr dirty="0" sz="2400" spc="-5" b="1">
                <a:solidFill>
                  <a:srgbClr val="CC7832"/>
                </a:solidFill>
                <a:latin typeface="Calibri"/>
                <a:cs typeface="Calibri"/>
              </a:rPr>
              <a:t>, </a:t>
            </a:r>
            <a:r>
              <a:rPr dirty="0" sz="2400" spc="-5" b="1">
                <a:solidFill>
                  <a:srgbClr val="6897BB"/>
                </a:solidFill>
                <a:latin typeface="Calibri"/>
                <a:cs typeface="Calibri"/>
              </a:rPr>
              <a:t>30</a:t>
            </a:r>
            <a:r>
              <a:rPr dirty="0" sz="2400" spc="-5" b="1">
                <a:latin typeface="Calibri"/>
                <a:cs typeface="Calibri"/>
              </a:rPr>
              <a:t>)</a:t>
            </a:r>
            <a:r>
              <a:rPr dirty="0" sz="2400" spc="-5" b="1">
                <a:solidFill>
                  <a:srgbClr val="CC7832"/>
                </a:solidFill>
                <a:latin typeface="Calibri"/>
                <a:cs typeface="Calibri"/>
              </a:rPr>
              <a:t>; </a:t>
            </a:r>
            <a:r>
              <a:rPr dirty="0" sz="2400" spc="-530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400" spc="-10" b="1">
                <a:latin typeface="Calibri"/>
                <a:cs typeface="Calibri"/>
              </a:rPr>
              <a:t>r1.setStroke(	</a:t>
            </a:r>
            <a:r>
              <a:rPr dirty="0" sz="2400" b="1">
                <a:latin typeface="Calibri"/>
                <a:cs typeface="Calibri"/>
              </a:rPr>
              <a:t>)</a:t>
            </a:r>
            <a:r>
              <a:rPr dirty="0" sz="2400" b="1">
                <a:solidFill>
                  <a:srgbClr val="CC7832"/>
                </a:solidFill>
                <a:latin typeface="Calibri"/>
                <a:cs typeface="Calibri"/>
              </a:rPr>
              <a:t>;</a:t>
            </a:r>
            <a:endParaRPr sz="2400">
              <a:latin typeface="Calibri"/>
              <a:cs typeface="Calibri"/>
            </a:endParaRPr>
          </a:p>
          <a:p>
            <a:pPr marL="285750">
              <a:lnSpc>
                <a:spcPts val="2845"/>
              </a:lnSpc>
              <a:spcBef>
                <a:spcPts val="25"/>
              </a:spcBef>
              <a:tabLst>
                <a:tab pos="3042285" algn="l"/>
              </a:tabLst>
            </a:pPr>
            <a:r>
              <a:rPr dirty="0" sz="2400" spc="-5" b="1">
                <a:latin typeface="Calibri"/>
                <a:cs typeface="Calibri"/>
              </a:rPr>
              <a:t>r1.setFill(	</a:t>
            </a:r>
            <a:r>
              <a:rPr dirty="0" sz="2400" b="1">
                <a:latin typeface="Calibri"/>
                <a:cs typeface="Calibri"/>
              </a:rPr>
              <a:t>)</a:t>
            </a:r>
            <a:r>
              <a:rPr dirty="0" sz="2400" b="1">
                <a:solidFill>
                  <a:srgbClr val="CC7832"/>
                </a:solidFill>
                <a:latin typeface="Calibri"/>
                <a:cs typeface="Calibri"/>
              </a:rPr>
              <a:t>;</a:t>
            </a:r>
            <a:endParaRPr sz="2400">
              <a:latin typeface="Calibri"/>
              <a:cs typeface="Calibri"/>
            </a:endParaRPr>
          </a:p>
          <a:p>
            <a:pPr marL="285750">
              <a:lnSpc>
                <a:spcPts val="2845"/>
              </a:lnSpc>
            </a:pPr>
            <a:r>
              <a:rPr dirty="0" sz="2400" spc="-10" b="1">
                <a:latin typeface="Calibri"/>
                <a:cs typeface="Calibri"/>
              </a:rPr>
              <a:t>Rectangle </a:t>
            </a:r>
            <a:r>
              <a:rPr dirty="0" sz="2400" spc="-5" b="1">
                <a:latin typeface="Calibri"/>
                <a:cs typeface="Calibri"/>
              </a:rPr>
              <a:t>r2</a:t>
            </a:r>
            <a:r>
              <a:rPr dirty="0" sz="2400" spc="-15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=</a:t>
            </a:r>
            <a:r>
              <a:rPr dirty="0" sz="2400" spc="-5" b="1">
                <a:latin typeface="Calibri"/>
                <a:cs typeface="Calibri"/>
              </a:rPr>
              <a:t> </a:t>
            </a:r>
            <a:r>
              <a:rPr dirty="0" sz="2400" spc="-5" b="1">
                <a:solidFill>
                  <a:srgbClr val="CC7832"/>
                </a:solidFill>
                <a:latin typeface="Calibri"/>
                <a:cs typeface="Calibri"/>
              </a:rPr>
              <a:t>new</a:t>
            </a:r>
            <a:r>
              <a:rPr dirty="0" sz="2400" spc="-10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400" spc="-10" b="1">
                <a:latin typeface="Calibri"/>
                <a:cs typeface="Calibri"/>
              </a:rPr>
              <a:t>Rectangle(</a:t>
            </a:r>
            <a:r>
              <a:rPr dirty="0" sz="2400" spc="-10" b="1">
                <a:solidFill>
                  <a:srgbClr val="6897BB"/>
                </a:solidFill>
                <a:latin typeface="Calibri"/>
                <a:cs typeface="Calibri"/>
              </a:rPr>
              <a:t>25</a:t>
            </a:r>
            <a:r>
              <a:rPr dirty="0" sz="2400" spc="-10" b="1">
                <a:solidFill>
                  <a:srgbClr val="CC7832"/>
                </a:solidFill>
                <a:latin typeface="Calibri"/>
                <a:cs typeface="Calibri"/>
              </a:rPr>
              <a:t>,</a:t>
            </a:r>
            <a:r>
              <a:rPr dirty="0" sz="2400" spc="-5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400" spc="-5" b="1">
                <a:solidFill>
                  <a:srgbClr val="6897BB"/>
                </a:solidFill>
                <a:latin typeface="Calibri"/>
                <a:cs typeface="Calibri"/>
              </a:rPr>
              <a:t>50</a:t>
            </a:r>
            <a:r>
              <a:rPr dirty="0" sz="2400" spc="-5" b="1">
                <a:solidFill>
                  <a:srgbClr val="CC7832"/>
                </a:solidFill>
                <a:latin typeface="Calibri"/>
                <a:cs typeface="Calibri"/>
              </a:rPr>
              <a:t>, </a:t>
            </a:r>
            <a:r>
              <a:rPr dirty="0" sz="2400" spc="-5" b="1">
                <a:solidFill>
                  <a:srgbClr val="6897BB"/>
                </a:solidFill>
                <a:latin typeface="Calibri"/>
                <a:cs typeface="Calibri"/>
              </a:rPr>
              <a:t>60</a:t>
            </a:r>
            <a:r>
              <a:rPr dirty="0" sz="2400" spc="-5" b="1">
                <a:solidFill>
                  <a:srgbClr val="CC7832"/>
                </a:solidFill>
                <a:latin typeface="Calibri"/>
                <a:cs typeface="Calibri"/>
              </a:rPr>
              <a:t>,</a:t>
            </a:r>
            <a:r>
              <a:rPr dirty="0" sz="2400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400" spc="-5" b="1">
                <a:solidFill>
                  <a:srgbClr val="6897BB"/>
                </a:solidFill>
                <a:latin typeface="Calibri"/>
                <a:cs typeface="Calibri"/>
              </a:rPr>
              <a:t>30</a:t>
            </a:r>
            <a:r>
              <a:rPr dirty="0" sz="2400" spc="-5" b="1">
                <a:latin typeface="Calibri"/>
                <a:cs typeface="Calibri"/>
              </a:rPr>
              <a:t>)</a:t>
            </a:r>
            <a:r>
              <a:rPr dirty="0" sz="2400" spc="-5" b="1">
                <a:solidFill>
                  <a:srgbClr val="CC7832"/>
                </a:solidFill>
                <a:latin typeface="Calibri"/>
                <a:cs typeface="Calibri"/>
              </a:rPr>
              <a:t>;</a:t>
            </a:r>
            <a:endParaRPr sz="2400">
              <a:latin typeface="Calibri"/>
              <a:cs typeface="Calibri"/>
            </a:endParaRPr>
          </a:p>
          <a:p>
            <a:pPr marL="285750">
              <a:lnSpc>
                <a:spcPct val="100000"/>
              </a:lnSpc>
            </a:pPr>
            <a:r>
              <a:rPr dirty="0" sz="2400" spc="-10" b="1">
                <a:latin typeface="Calibri"/>
                <a:cs typeface="Calibri"/>
              </a:rPr>
              <a:t>Rectangle </a:t>
            </a:r>
            <a:r>
              <a:rPr dirty="0" sz="2400" spc="-5" b="1">
                <a:latin typeface="Calibri"/>
                <a:cs typeface="Calibri"/>
              </a:rPr>
              <a:t>r3</a:t>
            </a:r>
            <a:r>
              <a:rPr dirty="0" sz="2400" spc="-15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=</a:t>
            </a:r>
            <a:r>
              <a:rPr dirty="0" sz="2400" spc="-5" b="1">
                <a:latin typeface="Calibri"/>
                <a:cs typeface="Calibri"/>
              </a:rPr>
              <a:t> </a:t>
            </a:r>
            <a:r>
              <a:rPr dirty="0" sz="2400" spc="-5" b="1">
                <a:solidFill>
                  <a:srgbClr val="CC7832"/>
                </a:solidFill>
                <a:latin typeface="Calibri"/>
                <a:cs typeface="Calibri"/>
              </a:rPr>
              <a:t>new</a:t>
            </a:r>
            <a:r>
              <a:rPr dirty="0" sz="2400" spc="-10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400" spc="-10" b="1">
                <a:latin typeface="Calibri"/>
                <a:cs typeface="Calibri"/>
              </a:rPr>
              <a:t>Rectangle(</a:t>
            </a:r>
            <a:r>
              <a:rPr dirty="0" sz="2400" spc="-10" b="1">
                <a:solidFill>
                  <a:srgbClr val="6897BB"/>
                </a:solidFill>
                <a:latin typeface="Calibri"/>
                <a:cs typeface="Calibri"/>
              </a:rPr>
              <a:t>25</a:t>
            </a:r>
            <a:r>
              <a:rPr dirty="0" sz="2400" spc="-10" b="1">
                <a:solidFill>
                  <a:srgbClr val="CC7832"/>
                </a:solidFill>
                <a:latin typeface="Calibri"/>
                <a:cs typeface="Calibri"/>
              </a:rPr>
              <a:t>,</a:t>
            </a:r>
            <a:r>
              <a:rPr dirty="0" sz="2400" spc="-5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400" spc="-5" b="1">
                <a:solidFill>
                  <a:srgbClr val="6897BB"/>
                </a:solidFill>
                <a:latin typeface="Calibri"/>
                <a:cs typeface="Calibri"/>
              </a:rPr>
              <a:t>90</a:t>
            </a:r>
            <a:r>
              <a:rPr dirty="0" sz="2400" spc="-5" b="1">
                <a:solidFill>
                  <a:srgbClr val="CC7832"/>
                </a:solidFill>
                <a:latin typeface="Calibri"/>
                <a:cs typeface="Calibri"/>
              </a:rPr>
              <a:t>, </a:t>
            </a:r>
            <a:r>
              <a:rPr dirty="0" sz="2400" spc="-5" b="1">
                <a:solidFill>
                  <a:srgbClr val="6897BB"/>
                </a:solidFill>
                <a:latin typeface="Calibri"/>
                <a:cs typeface="Calibri"/>
              </a:rPr>
              <a:t>60</a:t>
            </a:r>
            <a:r>
              <a:rPr dirty="0" sz="2400" spc="-5" b="1">
                <a:solidFill>
                  <a:srgbClr val="CC7832"/>
                </a:solidFill>
                <a:latin typeface="Calibri"/>
                <a:cs typeface="Calibri"/>
              </a:rPr>
              <a:t>,</a:t>
            </a:r>
            <a:r>
              <a:rPr dirty="0" sz="2400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400" spc="-5" b="1">
                <a:solidFill>
                  <a:srgbClr val="6897BB"/>
                </a:solidFill>
                <a:latin typeface="Calibri"/>
                <a:cs typeface="Calibri"/>
              </a:rPr>
              <a:t>30</a:t>
            </a:r>
            <a:r>
              <a:rPr dirty="0" sz="2400" spc="-5" b="1">
                <a:latin typeface="Calibri"/>
                <a:cs typeface="Calibri"/>
              </a:rPr>
              <a:t>)</a:t>
            </a:r>
            <a:r>
              <a:rPr dirty="0" sz="2400" spc="-5" b="1">
                <a:solidFill>
                  <a:srgbClr val="CC7832"/>
                </a:solidFill>
                <a:latin typeface="Calibri"/>
                <a:cs typeface="Calibri"/>
              </a:rPr>
              <a:t>;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80390" y="3638804"/>
            <a:ext cx="368935" cy="7600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 b="1">
                <a:latin typeface="Calibri"/>
                <a:cs typeface="Calibri"/>
              </a:rPr>
              <a:t>r</a:t>
            </a:r>
            <a:r>
              <a:rPr dirty="0" sz="2400" spc="-10" b="1">
                <a:latin typeface="Calibri"/>
                <a:cs typeface="Calibri"/>
              </a:rPr>
              <a:t>3</a:t>
            </a:r>
            <a:r>
              <a:rPr dirty="0" sz="2400" b="1">
                <a:latin typeface="Calibri"/>
                <a:cs typeface="Calibri"/>
              </a:rPr>
              <a:t>.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dirty="0" sz="2400" spc="-5" b="1">
                <a:latin typeface="Calibri"/>
                <a:cs typeface="Calibri"/>
              </a:rPr>
              <a:t>r</a:t>
            </a:r>
            <a:r>
              <a:rPr dirty="0" sz="2400" spc="-10" b="1">
                <a:latin typeface="Calibri"/>
                <a:cs typeface="Calibri"/>
              </a:rPr>
              <a:t>3</a:t>
            </a:r>
            <a:r>
              <a:rPr dirty="0" sz="2400" b="1">
                <a:latin typeface="Calibri"/>
                <a:cs typeface="Calibri"/>
              </a:rPr>
              <a:t>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502789" y="3638804"/>
            <a:ext cx="655955" cy="7600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 b="1">
                <a:latin typeface="Calibri"/>
                <a:cs typeface="Calibri"/>
              </a:rPr>
              <a:t>(</a:t>
            </a:r>
            <a:r>
              <a:rPr dirty="0" sz="2400" spc="-5" b="1">
                <a:solidFill>
                  <a:srgbClr val="6897BB"/>
                </a:solidFill>
                <a:latin typeface="Calibri"/>
                <a:cs typeface="Calibri"/>
              </a:rPr>
              <a:t>15</a:t>
            </a:r>
            <a:r>
              <a:rPr dirty="0" sz="2400" spc="-5" b="1">
                <a:latin typeface="Calibri"/>
                <a:cs typeface="Calibri"/>
              </a:rPr>
              <a:t>)</a:t>
            </a:r>
            <a:r>
              <a:rPr dirty="0" sz="2400" spc="-5" b="1">
                <a:solidFill>
                  <a:srgbClr val="CC7832"/>
                </a:solidFill>
                <a:latin typeface="Calibri"/>
                <a:cs typeface="Calibri"/>
              </a:rPr>
              <a:t>;</a:t>
            </a:r>
            <a:endParaRPr sz="2400">
              <a:latin typeface="Calibri"/>
              <a:cs typeface="Calibri"/>
            </a:endParaRPr>
          </a:p>
          <a:p>
            <a:pPr marL="60325">
              <a:lnSpc>
                <a:spcPct val="100000"/>
              </a:lnSpc>
              <a:spcBef>
                <a:spcPts val="20"/>
              </a:spcBef>
            </a:pPr>
            <a:r>
              <a:rPr dirty="0" sz="2400" b="1">
                <a:latin typeface="Calibri"/>
                <a:cs typeface="Calibri"/>
              </a:rPr>
              <a:t>(</a:t>
            </a:r>
            <a:r>
              <a:rPr dirty="0" sz="2400" spc="-5" b="1">
                <a:solidFill>
                  <a:srgbClr val="6897BB"/>
                </a:solidFill>
                <a:latin typeface="Calibri"/>
                <a:cs typeface="Calibri"/>
              </a:rPr>
              <a:t>25</a:t>
            </a:r>
            <a:r>
              <a:rPr dirty="0" sz="2400" b="1">
                <a:latin typeface="Calibri"/>
                <a:cs typeface="Calibri"/>
              </a:rPr>
              <a:t>)</a:t>
            </a:r>
            <a:r>
              <a:rPr dirty="0" sz="2400" b="1">
                <a:solidFill>
                  <a:srgbClr val="CC7832"/>
                </a:solidFill>
                <a:latin typeface="Calibri"/>
                <a:cs typeface="Calibri"/>
              </a:rPr>
              <a:t>;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80390" y="4733035"/>
            <a:ext cx="7394575" cy="14947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1628139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solidFill>
                  <a:srgbClr val="808080"/>
                </a:solidFill>
                <a:latin typeface="Calibri"/>
                <a:cs typeface="Calibri"/>
              </a:rPr>
              <a:t>// </a:t>
            </a:r>
            <a:r>
              <a:rPr dirty="0" sz="2400" spc="-15" b="1">
                <a:solidFill>
                  <a:srgbClr val="808080"/>
                </a:solidFill>
                <a:latin typeface="Calibri"/>
                <a:cs typeface="Calibri"/>
              </a:rPr>
              <a:t>Create </a:t>
            </a:r>
            <a:r>
              <a:rPr dirty="0" sz="2400" b="1">
                <a:solidFill>
                  <a:srgbClr val="808080"/>
                </a:solidFill>
                <a:latin typeface="Calibri"/>
                <a:cs typeface="Calibri"/>
              </a:rPr>
              <a:t>a </a:t>
            </a:r>
            <a:r>
              <a:rPr dirty="0" sz="2400" spc="-10" b="1">
                <a:solidFill>
                  <a:srgbClr val="808080"/>
                </a:solidFill>
                <a:latin typeface="Calibri"/>
                <a:cs typeface="Calibri"/>
              </a:rPr>
              <a:t>group </a:t>
            </a:r>
            <a:r>
              <a:rPr dirty="0" sz="2400" spc="-5" b="1">
                <a:solidFill>
                  <a:srgbClr val="808080"/>
                </a:solidFill>
                <a:latin typeface="Calibri"/>
                <a:cs typeface="Calibri"/>
              </a:rPr>
              <a:t>and add nodes </a:t>
            </a:r>
            <a:r>
              <a:rPr dirty="0" sz="2400" spc="-10" b="1">
                <a:solidFill>
                  <a:srgbClr val="808080"/>
                </a:solidFill>
                <a:latin typeface="Calibri"/>
                <a:cs typeface="Calibri"/>
              </a:rPr>
              <a:t>to </a:t>
            </a:r>
            <a:r>
              <a:rPr dirty="0" sz="2400" b="1">
                <a:solidFill>
                  <a:srgbClr val="808080"/>
                </a:solidFill>
                <a:latin typeface="Calibri"/>
                <a:cs typeface="Calibri"/>
              </a:rPr>
              <a:t>the </a:t>
            </a:r>
            <a:r>
              <a:rPr dirty="0" sz="2400" spc="-10" b="1">
                <a:solidFill>
                  <a:srgbClr val="808080"/>
                </a:solidFill>
                <a:latin typeface="Calibri"/>
                <a:cs typeface="Calibri"/>
              </a:rPr>
              <a:t>group </a:t>
            </a:r>
            <a:r>
              <a:rPr dirty="0" sz="2400" spc="-530" b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2400" spc="-10" b="1">
                <a:latin typeface="Calibri"/>
                <a:cs typeface="Calibri"/>
              </a:rPr>
              <a:t>Group</a:t>
            </a:r>
            <a:r>
              <a:rPr dirty="0" sz="2400" spc="-15" b="1">
                <a:latin typeface="Calibri"/>
                <a:cs typeface="Calibri"/>
              </a:rPr>
              <a:t> </a:t>
            </a:r>
            <a:r>
              <a:rPr dirty="0" sz="2400" spc="-10" b="1">
                <a:latin typeface="Calibri"/>
                <a:cs typeface="Calibri"/>
              </a:rPr>
              <a:t>group </a:t>
            </a:r>
            <a:r>
              <a:rPr dirty="0" sz="2400" b="1">
                <a:latin typeface="Calibri"/>
                <a:cs typeface="Calibri"/>
              </a:rPr>
              <a:t>=</a:t>
            </a:r>
            <a:r>
              <a:rPr dirty="0" sz="2400" spc="-10" b="1">
                <a:latin typeface="Calibri"/>
                <a:cs typeface="Calibri"/>
              </a:rPr>
              <a:t> </a:t>
            </a:r>
            <a:r>
              <a:rPr dirty="0" sz="2400" spc="-5" b="1">
                <a:solidFill>
                  <a:srgbClr val="CC7832"/>
                </a:solidFill>
                <a:latin typeface="Calibri"/>
                <a:cs typeface="Calibri"/>
              </a:rPr>
              <a:t>new</a:t>
            </a:r>
            <a:r>
              <a:rPr dirty="0" sz="2400" spc="-10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400" spc="-10" b="1">
                <a:latin typeface="Calibri"/>
                <a:cs typeface="Calibri"/>
              </a:rPr>
              <a:t>Group()</a:t>
            </a:r>
            <a:r>
              <a:rPr dirty="0" sz="2400" spc="-10" b="1">
                <a:solidFill>
                  <a:srgbClr val="CC7832"/>
                </a:solidFill>
                <a:latin typeface="Calibri"/>
                <a:cs typeface="Calibri"/>
              </a:rPr>
              <a:t>;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5"/>
              </a:spcBef>
              <a:tabLst>
                <a:tab pos="3378835" algn="l"/>
              </a:tabLst>
            </a:pPr>
            <a:r>
              <a:rPr dirty="0" sz="2400" spc="-10" b="1">
                <a:latin typeface="Calibri"/>
                <a:cs typeface="Calibri"/>
              </a:rPr>
              <a:t>group.getChildren().	</a:t>
            </a:r>
            <a:r>
              <a:rPr dirty="0" sz="2400" spc="-5" b="1">
                <a:latin typeface="Calibri"/>
                <a:cs typeface="Calibri"/>
              </a:rPr>
              <a:t>(</a:t>
            </a:r>
            <a:r>
              <a:rPr dirty="0" sz="2400" spc="-5" b="1">
                <a:solidFill>
                  <a:srgbClr val="CC7832"/>
                </a:solidFill>
                <a:latin typeface="Calibri"/>
                <a:cs typeface="Calibri"/>
              </a:rPr>
              <a:t>new</a:t>
            </a:r>
            <a:r>
              <a:rPr dirty="0" sz="2400" spc="-20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400" spc="-35" b="1">
                <a:latin typeface="Calibri"/>
                <a:cs typeface="Calibri"/>
              </a:rPr>
              <a:t>Text(</a:t>
            </a:r>
            <a:r>
              <a:rPr dirty="0" sz="2400" spc="-35" b="1">
                <a:solidFill>
                  <a:srgbClr val="6897BB"/>
                </a:solidFill>
                <a:latin typeface="Calibri"/>
                <a:cs typeface="Calibri"/>
              </a:rPr>
              <a:t>10</a:t>
            </a:r>
            <a:r>
              <a:rPr dirty="0" sz="2400" spc="-35" b="1">
                <a:solidFill>
                  <a:srgbClr val="CC7832"/>
                </a:solidFill>
                <a:latin typeface="Calibri"/>
                <a:cs typeface="Calibri"/>
              </a:rPr>
              <a:t>,</a:t>
            </a:r>
            <a:r>
              <a:rPr dirty="0" sz="2400" spc="-10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400" spc="-5" b="1">
                <a:solidFill>
                  <a:srgbClr val="6897BB"/>
                </a:solidFill>
                <a:latin typeface="Calibri"/>
                <a:cs typeface="Calibri"/>
              </a:rPr>
              <a:t>27</a:t>
            </a:r>
            <a:r>
              <a:rPr dirty="0" sz="2400" spc="-5" b="1">
                <a:solidFill>
                  <a:srgbClr val="CC7832"/>
                </a:solidFill>
                <a:latin typeface="Calibri"/>
                <a:cs typeface="Calibri"/>
              </a:rPr>
              <a:t>,</a:t>
            </a:r>
            <a:r>
              <a:rPr dirty="0" sz="2400" spc="-10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400" spc="-5" b="1">
                <a:solidFill>
                  <a:srgbClr val="6A8759"/>
                </a:solidFill>
                <a:latin typeface="Calibri"/>
                <a:cs typeface="Calibri"/>
              </a:rPr>
              <a:t>"r1"</a:t>
            </a:r>
            <a:r>
              <a:rPr dirty="0" sz="2400" spc="-5" b="1">
                <a:latin typeface="Calibri"/>
                <a:cs typeface="Calibri"/>
              </a:rPr>
              <a:t>)</a:t>
            </a:r>
            <a:r>
              <a:rPr dirty="0" sz="2400" spc="-5" b="1">
                <a:solidFill>
                  <a:srgbClr val="CC7832"/>
                </a:solidFill>
                <a:latin typeface="Calibri"/>
                <a:cs typeface="Calibri"/>
              </a:rPr>
              <a:t>,</a:t>
            </a:r>
            <a:r>
              <a:rPr dirty="0" sz="2400" spc="-10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400" spc="-5" b="1">
                <a:latin typeface="Calibri"/>
                <a:cs typeface="Calibri"/>
              </a:rPr>
              <a:t>r1</a:t>
            </a:r>
            <a:r>
              <a:rPr dirty="0" sz="2400" spc="-5" b="1">
                <a:solidFill>
                  <a:srgbClr val="CC7832"/>
                </a:solidFill>
                <a:latin typeface="Calibri"/>
                <a:cs typeface="Calibri"/>
              </a:rPr>
              <a:t>,</a:t>
            </a:r>
            <a:endParaRPr sz="2400">
              <a:latin typeface="Calibri"/>
              <a:cs typeface="Calibri"/>
            </a:endParaRPr>
          </a:p>
          <a:p>
            <a:pPr marL="558800">
              <a:lnSpc>
                <a:spcPct val="100000"/>
              </a:lnSpc>
              <a:spcBef>
                <a:spcPts val="20"/>
              </a:spcBef>
            </a:pPr>
            <a:r>
              <a:rPr dirty="0" sz="2400" spc="-5" b="1">
                <a:solidFill>
                  <a:srgbClr val="CC7832"/>
                </a:solidFill>
                <a:latin typeface="Calibri"/>
                <a:cs typeface="Calibri"/>
              </a:rPr>
              <a:t>new</a:t>
            </a:r>
            <a:r>
              <a:rPr dirty="0" sz="2400" spc="-15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400" spc="-35" b="1">
                <a:latin typeface="Calibri"/>
                <a:cs typeface="Calibri"/>
              </a:rPr>
              <a:t>Text(</a:t>
            </a:r>
            <a:r>
              <a:rPr dirty="0" sz="2400" spc="-35" b="1">
                <a:solidFill>
                  <a:srgbClr val="6897BB"/>
                </a:solidFill>
                <a:latin typeface="Calibri"/>
                <a:cs typeface="Calibri"/>
              </a:rPr>
              <a:t>10</a:t>
            </a:r>
            <a:r>
              <a:rPr dirty="0" sz="2400" spc="-35" b="1">
                <a:solidFill>
                  <a:srgbClr val="CC7832"/>
                </a:solidFill>
                <a:latin typeface="Calibri"/>
                <a:cs typeface="Calibri"/>
              </a:rPr>
              <a:t>,</a:t>
            </a:r>
            <a:r>
              <a:rPr dirty="0" sz="2400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400" spc="-5" b="1">
                <a:solidFill>
                  <a:srgbClr val="6897BB"/>
                </a:solidFill>
                <a:latin typeface="Calibri"/>
                <a:cs typeface="Calibri"/>
              </a:rPr>
              <a:t>67</a:t>
            </a:r>
            <a:r>
              <a:rPr dirty="0" sz="2400" spc="-5" b="1">
                <a:solidFill>
                  <a:srgbClr val="CC7832"/>
                </a:solidFill>
                <a:latin typeface="Calibri"/>
                <a:cs typeface="Calibri"/>
              </a:rPr>
              <a:t>,</a:t>
            </a:r>
            <a:r>
              <a:rPr dirty="0" sz="2400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400" spc="-5" b="1">
                <a:solidFill>
                  <a:srgbClr val="6A8759"/>
                </a:solidFill>
                <a:latin typeface="Calibri"/>
                <a:cs typeface="Calibri"/>
              </a:rPr>
              <a:t>"r2"</a:t>
            </a:r>
            <a:r>
              <a:rPr dirty="0" sz="2400" spc="-5" b="1">
                <a:latin typeface="Calibri"/>
                <a:cs typeface="Calibri"/>
              </a:rPr>
              <a:t>)</a:t>
            </a:r>
            <a:r>
              <a:rPr dirty="0" sz="2400" spc="-5" b="1">
                <a:solidFill>
                  <a:srgbClr val="CC7832"/>
                </a:solidFill>
                <a:latin typeface="Calibri"/>
                <a:cs typeface="Calibri"/>
              </a:rPr>
              <a:t>,</a:t>
            </a:r>
            <a:r>
              <a:rPr dirty="0" sz="2400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400" spc="-5" b="1">
                <a:latin typeface="Calibri"/>
                <a:cs typeface="Calibri"/>
              </a:rPr>
              <a:t>r2</a:t>
            </a:r>
            <a:r>
              <a:rPr dirty="0" sz="2400" spc="-5" b="1">
                <a:solidFill>
                  <a:srgbClr val="CC7832"/>
                </a:solidFill>
                <a:latin typeface="Calibri"/>
                <a:cs typeface="Calibri"/>
              </a:rPr>
              <a:t>, new</a:t>
            </a:r>
            <a:r>
              <a:rPr dirty="0" sz="2400" spc="-10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400" spc="-35" b="1">
                <a:latin typeface="Calibri"/>
                <a:cs typeface="Calibri"/>
              </a:rPr>
              <a:t>Text(</a:t>
            </a:r>
            <a:r>
              <a:rPr dirty="0" sz="2400" spc="-35" b="1">
                <a:solidFill>
                  <a:srgbClr val="6897BB"/>
                </a:solidFill>
                <a:latin typeface="Calibri"/>
                <a:cs typeface="Calibri"/>
              </a:rPr>
              <a:t>10</a:t>
            </a:r>
            <a:r>
              <a:rPr dirty="0" sz="2400" spc="-35" b="1">
                <a:solidFill>
                  <a:srgbClr val="CC7832"/>
                </a:solidFill>
                <a:latin typeface="Calibri"/>
                <a:cs typeface="Calibri"/>
              </a:rPr>
              <a:t>,</a:t>
            </a:r>
            <a:r>
              <a:rPr dirty="0" sz="2400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400" spc="-5" b="1">
                <a:solidFill>
                  <a:srgbClr val="6897BB"/>
                </a:solidFill>
                <a:latin typeface="Calibri"/>
                <a:cs typeface="Calibri"/>
              </a:rPr>
              <a:t>107</a:t>
            </a:r>
            <a:r>
              <a:rPr dirty="0" sz="2400" spc="-5" b="1">
                <a:solidFill>
                  <a:srgbClr val="CC7832"/>
                </a:solidFill>
                <a:latin typeface="Calibri"/>
                <a:cs typeface="Calibri"/>
              </a:rPr>
              <a:t>,</a:t>
            </a:r>
            <a:r>
              <a:rPr dirty="0" sz="2400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400" spc="-5" b="1">
                <a:solidFill>
                  <a:srgbClr val="6A8759"/>
                </a:solidFill>
                <a:latin typeface="Calibri"/>
                <a:cs typeface="Calibri"/>
              </a:rPr>
              <a:t>"r3"</a:t>
            </a:r>
            <a:r>
              <a:rPr dirty="0" sz="2400" spc="-5" b="1">
                <a:latin typeface="Calibri"/>
                <a:cs typeface="Calibri"/>
              </a:rPr>
              <a:t>)</a:t>
            </a:r>
            <a:r>
              <a:rPr dirty="0" sz="2400" spc="-5" b="1">
                <a:solidFill>
                  <a:srgbClr val="CC7832"/>
                </a:solidFill>
                <a:latin typeface="Calibri"/>
                <a:cs typeface="Calibri"/>
              </a:rPr>
              <a:t>,</a:t>
            </a:r>
            <a:r>
              <a:rPr dirty="0" sz="2400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400" spc="-5" b="1">
                <a:latin typeface="Calibri"/>
                <a:cs typeface="Calibri"/>
              </a:rPr>
              <a:t>r3)</a:t>
            </a:r>
            <a:r>
              <a:rPr dirty="0" sz="2400" spc="-5" b="1">
                <a:solidFill>
                  <a:srgbClr val="CC7832"/>
                </a:solidFill>
                <a:latin typeface="Calibri"/>
                <a:cs typeface="Calibri"/>
              </a:rPr>
              <a:t>;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0">
              <a:lnSpc>
                <a:spcPts val="1630"/>
              </a:lnSpc>
            </a:pPr>
            <a:fld id="{81D60167-4931-47E6-BA6A-407CBD079E47}" type="slidenum">
              <a:rPr dirty="0"/>
              <a:t>73</a:t>
            </a:fld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82043" y="160019"/>
            <a:ext cx="4380230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ShowRectangle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07340" y="770635"/>
            <a:ext cx="7592695" cy="47834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 b="1">
                <a:solidFill>
                  <a:srgbClr val="CC7832"/>
                </a:solidFill>
                <a:latin typeface="Calibri"/>
                <a:cs typeface="Calibri"/>
              </a:rPr>
              <a:t>public</a:t>
            </a:r>
            <a:r>
              <a:rPr dirty="0" sz="2400" spc="-30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400" spc="-10" b="1">
                <a:solidFill>
                  <a:srgbClr val="CC7832"/>
                </a:solidFill>
                <a:latin typeface="Calibri"/>
                <a:cs typeface="Calibri"/>
              </a:rPr>
              <a:t>void</a:t>
            </a:r>
            <a:r>
              <a:rPr dirty="0" sz="2400" spc="-20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400" spc="-10" b="1">
                <a:solidFill>
                  <a:srgbClr val="FFC66D"/>
                </a:solidFill>
                <a:latin typeface="Calibri"/>
                <a:cs typeface="Calibri"/>
              </a:rPr>
              <a:t>start</a:t>
            </a:r>
            <a:r>
              <a:rPr dirty="0" sz="2400" spc="-10" b="1">
                <a:latin typeface="Calibri"/>
                <a:cs typeface="Calibri"/>
              </a:rPr>
              <a:t>(Stage</a:t>
            </a:r>
            <a:r>
              <a:rPr dirty="0" sz="2400" spc="-15" b="1">
                <a:latin typeface="Calibri"/>
                <a:cs typeface="Calibri"/>
              </a:rPr>
              <a:t> </a:t>
            </a:r>
            <a:r>
              <a:rPr dirty="0" sz="2400" spc="-5" b="1">
                <a:latin typeface="Calibri"/>
                <a:cs typeface="Calibri"/>
              </a:rPr>
              <a:t>primaryStage)</a:t>
            </a:r>
            <a:r>
              <a:rPr dirty="0" sz="2400" spc="-20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{</a:t>
            </a:r>
            <a:endParaRPr sz="2400">
              <a:latin typeface="Calibri"/>
              <a:cs typeface="Calibri"/>
            </a:endParaRPr>
          </a:p>
          <a:p>
            <a:pPr marL="285750">
              <a:lnSpc>
                <a:spcPct val="100000"/>
              </a:lnSpc>
            </a:pPr>
            <a:r>
              <a:rPr dirty="0" sz="2400" b="1">
                <a:solidFill>
                  <a:srgbClr val="808080"/>
                </a:solidFill>
                <a:latin typeface="Calibri"/>
                <a:cs typeface="Calibri"/>
              </a:rPr>
              <a:t>//</a:t>
            </a:r>
            <a:r>
              <a:rPr dirty="0" sz="2400" spc="-20" b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2400" spc="-15" b="1">
                <a:solidFill>
                  <a:srgbClr val="808080"/>
                </a:solidFill>
                <a:latin typeface="Calibri"/>
                <a:cs typeface="Calibri"/>
              </a:rPr>
              <a:t>Create</a:t>
            </a:r>
            <a:r>
              <a:rPr dirty="0" sz="2400" spc="-20" b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2400" spc="-10" b="1">
                <a:solidFill>
                  <a:srgbClr val="808080"/>
                </a:solidFill>
                <a:latin typeface="Calibri"/>
                <a:cs typeface="Calibri"/>
              </a:rPr>
              <a:t>rectangles</a:t>
            </a:r>
            <a:endParaRPr sz="2400">
              <a:latin typeface="Calibri"/>
              <a:cs typeface="Calibri"/>
            </a:endParaRPr>
          </a:p>
          <a:p>
            <a:pPr marL="285750" marR="1552575">
              <a:lnSpc>
                <a:spcPct val="198300"/>
              </a:lnSpc>
              <a:spcBef>
                <a:spcPts val="95"/>
              </a:spcBef>
            </a:pPr>
            <a:r>
              <a:rPr dirty="0" sz="2400" b="1">
                <a:solidFill>
                  <a:srgbClr val="808080"/>
                </a:solidFill>
                <a:latin typeface="Calibri"/>
                <a:cs typeface="Calibri"/>
              </a:rPr>
              <a:t>// </a:t>
            </a:r>
            <a:r>
              <a:rPr dirty="0" sz="2400" spc="-15" b="1">
                <a:solidFill>
                  <a:srgbClr val="808080"/>
                </a:solidFill>
                <a:latin typeface="Calibri"/>
                <a:cs typeface="Calibri"/>
              </a:rPr>
              <a:t>Create </a:t>
            </a:r>
            <a:r>
              <a:rPr dirty="0" sz="2400" b="1">
                <a:solidFill>
                  <a:srgbClr val="808080"/>
                </a:solidFill>
                <a:latin typeface="Calibri"/>
                <a:cs typeface="Calibri"/>
              </a:rPr>
              <a:t>a </a:t>
            </a:r>
            <a:r>
              <a:rPr dirty="0" sz="2400" spc="-10" b="1">
                <a:solidFill>
                  <a:srgbClr val="808080"/>
                </a:solidFill>
                <a:latin typeface="Calibri"/>
                <a:cs typeface="Calibri"/>
              </a:rPr>
              <a:t>group </a:t>
            </a:r>
            <a:r>
              <a:rPr dirty="0" sz="2400" spc="-5" b="1">
                <a:solidFill>
                  <a:srgbClr val="808080"/>
                </a:solidFill>
                <a:latin typeface="Calibri"/>
                <a:cs typeface="Calibri"/>
              </a:rPr>
              <a:t>and add nodes </a:t>
            </a:r>
            <a:r>
              <a:rPr dirty="0" sz="2400" spc="-10" b="1">
                <a:solidFill>
                  <a:srgbClr val="808080"/>
                </a:solidFill>
                <a:latin typeface="Calibri"/>
                <a:cs typeface="Calibri"/>
              </a:rPr>
              <a:t>to </a:t>
            </a:r>
            <a:r>
              <a:rPr dirty="0" sz="2400" b="1">
                <a:solidFill>
                  <a:srgbClr val="808080"/>
                </a:solidFill>
                <a:latin typeface="Calibri"/>
                <a:cs typeface="Calibri"/>
              </a:rPr>
              <a:t>the </a:t>
            </a:r>
            <a:r>
              <a:rPr dirty="0" sz="2400" spc="-10" b="1">
                <a:solidFill>
                  <a:srgbClr val="808080"/>
                </a:solidFill>
                <a:latin typeface="Calibri"/>
                <a:cs typeface="Calibri"/>
              </a:rPr>
              <a:t>group </a:t>
            </a:r>
            <a:r>
              <a:rPr dirty="0" sz="2400" spc="-530" b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2400" spc="-15" b="1">
                <a:solidFill>
                  <a:srgbClr val="CC7832"/>
                </a:solidFill>
                <a:latin typeface="Calibri"/>
                <a:cs typeface="Calibri"/>
              </a:rPr>
              <a:t>for </a:t>
            </a:r>
            <a:r>
              <a:rPr dirty="0" sz="2400" spc="-10" b="1">
                <a:latin typeface="Calibri"/>
                <a:cs typeface="Calibri"/>
              </a:rPr>
              <a:t>(</a:t>
            </a:r>
            <a:r>
              <a:rPr dirty="0" sz="2400" spc="-10" b="1">
                <a:solidFill>
                  <a:srgbClr val="CC7832"/>
                </a:solidFill>
                <a:latin typeface="Calibri"/>
                <a:cs typeface="Calibri"/>
              </a:rPr>
              <a:t>int</a:t>
            </a:r>
            <a:r>
              <a:rPr dirty="0" sz="2400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i</a:t>
            </a:r>
            <a:r>
              <a:rPr dirty="0" sz="2400" spc="-10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=</a:t>
            </a:r>
            <a:r>
              <a:rPr dirty="0" sz="2400" spc="-10" b="1">
                <a:latin typeface="Calibri"/>
                <a:cs typeface="Calibri"/>
              </a:rPr>
              <a:t> </a:t>
            </a:r>
            <a:r>
              <a:rPr dirty="0" sz="2400" spc="-5" b="1">
                <a:solidFill>
                  <a:srgbClr val="6897BB"/>
                </a:solidFill>
                <a:latin typeface="Calibri"/>
                <a:cs typeface="Calibri"/>
              </a:rPr>
              <a:t>0</a:t>
            </a:r>
            <a:r>
              <a:rPr dirty="0" sz="2400" spc="-5" b="1">
                <a:solidFill>
                  <a:srgbClr val="CC7832"/>
                </a:solidFill>
                <a:latin typeface="Calibri"/>
                <a:cs typeface="Calibri"/>
              </a:rPr>
              <a:t>; </a:t>
            </a:r>
            <a:r>
              <a:rPr dirty="0" sz="2400" b="1">
                <a:latin typeface="Calibri"/>
                <a:cs typeface="Calibri"/>
              </a:rPr>
              <a:t>i</a:t>
            </a:r>
            <a:r>
              <a:rPr dirty="0" sz="2400" spc="-10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&lt;</a:t>
            </a:r>
            <a:r>
              <a:rPr dirty="0" sz="2400" spc="-5" b="1">
                <a:latin typeface="Calibri"/>
                <a:cs typeface="Calibri"/>
              </a:rPr>
              <a:t> </a:t>
            </a:r>
            <a:r>
              <a:rPr dirty="0" sz="2400" spc="-5" b="1">
                <a:solidFill>
                  <a:srgbClr val="6897BB"/>
                </a:solidFill>
                <a:latin typeface="Calibri"/>
                <a:cs typeface="Calibri"/>
              </a:rPr>
              <a:t>4</a:t>
            </a:r>
            <a:r>
              <a:rPr dirty="0" sz="2400" spc="-5" b="1">
                <a:solidFill>
                  <a:srgbClr val="CC7832"/>
                </a:solidFill>
                <a:latin typeface="Calibri"/>
                <a:cs typeface="Calibri"/>
              </a:rPr>
              <a:t>;</a:t>
            </a:r>
            <a:r>
              <a:rPr dirty="0" sz="2400" spc="-10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400" spc="5" b="1">
                <a:latin typeface="Calibri"/>
                <a:cs typeface="Calibri"/>
              </a:rPr>
              <a:t>i++)</a:t>
            </a:r>
            <a:r>
              <a:rPr dirty="0" sz="2400" spc="-5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{</a:t>
            </a:r>
            <a:endParaRPr sz="2400">
              <a:latin typeface="Calibri"/>
              <a:cs typeface="Calibri"/>
            </a:endParaRPr>
          </a:p>
          <a:p>
            <a:pPr marL="558800">
              <a:lnSpc>
                <a:spcPct val="100000"/>
              </a:lnSpc>
            </a:pPr>
            <a:r>
              <a:rPr dirty="0" sz="2400" spc="-10" b="1">
                <a:latin typeface="Calibri"/>
                <a:cs typeface="Calibri"/>
              </a:rPr>
              <a:t>Rectangle </a:t>
            </a:r>
            <a:r>
              <a:rPr dirty="0" sz="2400" b="1">
                <a:latin typeface="Calibri"/>
                <a:cs typeface="Calibri"/>
              </a:rPr>
              <a:t>r</a:t>
            </a:r>
            <a:r>
              <a:rPr dirty="0" sz="2400" spc="-15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= </a:t>
            </a:r>
            <a:r>
              <a:rPr dirty="0" sz="2400" spc="-5" b="1">
                <a:solidFill>
                  <a:srgbClr val="CC7832"/>
                </a:solidFill>
                <a:latin typeface="Calibri"/>
                <a:cs typeface="Calibri"/>
              </a:rPr>
              <a:t>new</a:t>
            </a:r>
            <a:r>
              <a:rPr dirty="0" sz="2400" spc="-15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400" spc="-10" b="1">
                <a:latin typeface="Calibri"/>
                <a:cs typeface="Calibri"/>
              </a:rPr>
              <a:t>Rectangle(</a:t>
            </a:r>
            <a:r>
              <a:rPr dirty="0" sz="2400" spc="-10" b="1">
                <a:solidFill>
                  <a:srgbClr val="6897BB"/>
                </a:solidFill>
                <a:latin typeface="Calibri"/>
                <a:cs typeface="Calibri"/>
              </a:rPr>
              <a:t>100</a:t>
            </a:r>
            <a:r>
              <a:rPr dirty="0" sz="2400" spc="-10" b="1">
                <a:solidFill>
                  <a:srgbClr val="CC7832"/>
                </a:solidFill>
                <a:latin typeface="Calibri"/>
                <a:cs typeface="Calibri"/>
              </a:rPr>
              <a:t>,</a:t>
            </a:r>
            <a:r>
              <a:rPr dirty="0" sz="2400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400" spc="-5" b="1">
                <a:solidFill>
                  <a:srgbClr val="6897BB"/>
                </a:solidFill>
                <a:latin typeface="Calibri"/>
                <a:cs typeface="Calibri"/>
              </a:rPr>
              <a:t>50</a:t>
            </a:r>
            <a:r>
              <a:rPr dirty="0" sz="2400" spc="-5" b="1">
                <a:solidFill>
                  <a:srgbClr val="CC7832"/>
                </a:solidFill>
                <a:latin typeface="Calibri"/>
                <a:cs typeface="Calibri"/>
              </a:rPr>
              <a:t>, </a:t>
            </a:r>
            <a:r>
              <a:rPr dirty="0" sz="2400" spc="-5" b="1">
                <a:solidFill>
                  <a:srgbClr val="6897BB"/>
                </a:solidFill>
                <a:latin typeface="Calibri"/>
                <a:cs typeface="Calibri"/>
              </a:rPr>
              <a:t>100</a:t>
            </a:r>
            <a:r>
              <a:rPr dirty="0" sz="2400" spc="-5" b="1">
                <a:solidFill>
                  <a:srgbClr val="CC7832"/>
                </a:solidFill>
                <a:latin typeface="Calibri"/>
                <a:cs typeface="Calibri"/>
              </a:rPr>
              <a:t>, </a:t>
            </a:r>
            <a:r>
              <a:rPr dirty="0" sz="2400" spc="-5" b="1">
                <a:solidFill>
                  <a:srgbClr val="6897BB"/>
                </a:solidFill>
                <a:latin typeface="Calibri"/>
                <a:cs typeface="Calibri"/>
              </a:rPr>
              <a:t>30</a:t>
            </a:r>
            <a:r>
              <a:rPr dirty="0" sz="2400" spc="-5" b="1">
                <a:latin typeface="Calibri"/>
                <a:cs typeface="Calibri"/>
              </a:rPr>
              <a:t>)</a:t>
            </a:r>
            <a:r>
              <a:rPr dirty="0" sz="2400" spc="-5" b="1">
                <a:solidFill>
                  <a:srgbClr val="CC7832"/>
                </a:solidFill>
                <a:latin typeface="Calibri"/>
                <a:cs typeface="Calibri"/>
              </a:rPr>
              <a:t>;</a:t>
            </a:r>
            <a:endParaRPr sz="2400">
              <a:latin typeface="Calibri"/>
              <a:cs typeface="Calibri"/>
            </a:endParaRPr>
          </a:p>
          <a:p>
            <a:pPr marL="558800">
              <a:lnSpc>
                <a:spcPct val="100000"/>
              </a:lnSpc>
              <a:spcBef>
                <a:spcPts val="25"/>
              </a:spcBef>
              <a:tabLst>
                <a:tab pos="1938655" algn="l"/>
              </a:tabLst>
            </a:pPr>
            <a:r>
              <a:rPr dirty="0" sz="2400" spc="-110" b="1">
                <a:latin typeface="Calibri"/>
                <a:cs typeface="Calibri"/>
              </a:rPr>
              <a:t>r.	</a:t>
            </a:r>
            <a:r>
              <a:rPr dirty="0" sz="2400" b="1">
                <a:latin typeface="Calibri"/>
                <a:cs typeface="Calibri"/>
              </a:rPr>
              <a:t>(i</a:t>
            </a:r>
            <a:r>
              <a:rPr dirty="0" sz="2400" spc="-30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*</a:t>
            </a:r>
            <a:r>
              <a:rPr dirty="0" sz="2400" spc="-20" b="1">
                <a:latin typeface="Calibri"/>
                <a:cs typeface="Calibri"/>
              </a:rPr>
              <a:t> </a:t>
            </a:r>
            <a:r>
              <a:rPr dirty="0" sz="2400" spc="-5" b="1">
                <a:solidFill>
                  <a:srgbClr val="6897BB"/>
                </a:solidFill>
                <a:latin typeface="Calibri"/>
                <a:cs typeface="Calibri"/>
              </a:rPr>
              <a:t>360</a:t>
            </a:r>
            <a:r>
              <a:rPr dirty="0" sz="2400" spc="-25" b="1">
                <a:solidFill>
                  <a:srgbClr val="6897BB"/>
                </a:solidFill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/</a:t>
            </a:r>
            <a:r>
              <a:rPr dirty="0" sz="2400" spc="-15" b="1">
                <a:latin typeface="Calibri"/>
                <a:cs typeface="Calibri"/>
              </a:rPr>
              <a:t> </a:t>
            </a:r>
            <a:r>
              <a:rPr dirty="0" sz="2400" spc="-5" b="1">
                <a:solidFill>
                  <a:srgbClr val="6897BB"/>
                </a:solidFill>
                <a:latin typeface="Calibri"/>
                <a:cs typeface="Calibri"/>
              </a:rPr>
              <a:t>8</a:t>
            </a:r>
            <a:r>
              <a:rPr dirty="0" sz="2400" spc="-5" b="1">
                <a:latin typeface="Calibri"/>
                <a:cs typeface="Calibri"/>
              </a:rPr>
              <a:t>)</a:t>
            </a:r>
            <a:r>
              <a:rPr dirty="0" sz="2400" spc="-5" b="1">
                <a:solidFill>
                  <a:srgbClr val="CC7832"/>
                </a:solidFill>
                <a:latin typeface="Calibri"/>
                <a:cs typeface="Calibri"/>
              </a:rPr>
              <a:t>;</a:t>
            </a:r>
            <a:endParaRPr sz="2400">
              <a:latin typeface="Calibri"/>
              <a:cs typeface="Calibri"/>
            </a:endParaRPr>
          </a:p>
          <a:p>
            <a:pPr marL="1104900" marR="5080" indent="-546100">
              <a:lnSpc>
                <a:spcPct val="100800"/>
              </a:lnSpc>
            </a:pPr>
            <a:r>
              <a:rPr dirty="0" sz="2400" spc="-20" b="1">
                <a:latin typeface="Calibri"/>
                <a:cs typeface="Calibri"/>
              </a:rPr>
              <a:t>r.setStroke(Color.</a:t>
            </a:r>
            <a:r>
              <a:rPr dirty="0" sz="2400" spc="-20" b="1" i="1">
                <a:latin typeface="Calibri"/>
                <a:cs typeface="Calibri"/>
              </a:rPr>
              <a:t>color</a:t>
            </a:r>
            <a:r>
              <a:rPr dirty="0" sz="2400" spc="-20" b="1">
                <a:latin typeface="Calibri"/>
                <a:cs typeface="Calibri"/>
              </a:rPr>
              <a:t>(Math.</a:t>
            </a:r>
            <a:r>
              <a:rPr dirty="0" sz="2400" spc="-20" b="1" i="1">
                <a:latin typeface="Calibri"/>
                <a:cs typeface="Calibri"/>
              </a:rPr>
              <a:t>random</a:t>
            </a:r>
            <a:r>
              <a:rPr dirty="0" sz="2400" spc="-20" b="1">
                <a:latin typeface="Calibri"/>
                <a:cs typeface="Calibri"/>
              </a:rPr>
              <a:t>()</a:t>
            </a:r>
            <a:r>
              <a:rPr dirty="0" sz="2400" spc="-20" b="1">
                <a:solidFill>
                  <a:srgbClr val="CC7832"/>
                </a:solidFill>
                <a:latin typeface="Calibri"/>
                <a:cs typeface="Calibri"/>
              </a:rPr>
              <a:t>,</a:t>
            </a:r>
            <a:r>
              <a:rPr dirty="0" sz="2400" spc="15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400" spc="-5" b="1">
                <a:latin typeface="Calibri"/>
                <a:cs typeface="Calibri"/>
              </a:rPr>
              <a:t>Math.</a:t>
            </a:r>
            <a:r>
              <a:rPr dirty="0" sz="2400" spc="-5" b="1" i="1">
                <a:latin typeface="Calibri"/>
                <a:cs typeface="Calibri"/>
              </a:rPr>
              <a:t>random</a:t>
            </a:r>
            <a:r>
              <a:rPr dirty="0" sz="2400" spc="-5" b="1">
                <a:latin typeface="Calibri"/>
                <a:cs typeface="Calibri"/>
              </a:rPr>
              <a:t>()</a:t>
            </a:r>
            <a:r>
              <a:rPr dirty="0" sz="2400" spc="-5" b="1">
                <a:solidFill>
                  <a:srgbClr val="CC7832"/>
                </a:solidFill>
                <a:latin typeface="Calibri"/>
                <a:cs typeface="Calibri"/>
              </a:rPr>
              <a:t>, </a:t>
            </a:r>
            <a:r>
              <a:rPr dirty="0" sz="2400" spc="-530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400" spc="-5" b="1">
                <a:latin typeface="Calibri"/>
                <a:cs typeface="Calibri"/>
              </a:rPr>
              <a:t>Math.</a:t>
            </a:r>
            <a:r>
              <a:rPr dirty="0" sz="2400" spc="-5" b="1" i="1">
                <a:latin typeface="Calibri"/>
                <a:cs typeface="Calibri"/>
              </a:rPr>
              <a:t>random</a:t>
            </a:r>
            <a:r>
              <a:rPr dirty="0" sz="2400" spc="-5" b="1">
                <a:latin typeface="Calibri"/>
                <a:cs typeface="Calibri"/>
              </a:rPr>
              <a:t>()))</a:t>
            </a:r>
            <a:r>
              <a:rPr dirty="0" sz="2400" spc="-5" b="1">
                <a:solidFill>
                  <a:srgbClr val="CC7832"/>
                </a:solidFill>
                <a:latin typeface="Calibri"/>
                <a:cs typeface="Calibri"/>
              </a:rPr>
              <a:t>;</a:t>
            </a:r>
            <a:endParaRPr sz="2400">
              <a:latin typeface="Calibri"/>
              <a:cs typeface="Calibri"/>
            </a:endParaRPr>
          </a:p>
          <a:p>
            <a:pPr marL="558800" marR="3609975">
              <a:lnSpc>
                <a:spcPts val="2880"/>
              </a:lnSpc>
              <a:spcBef>
                <a:spcPts val="25"/>
              </a:spcBef>
              <a:tabLst>
                <a:tab pos="1464310" algn="l"/>
                <a:tab pos="3591560" algn="l"/>
              </a:tabLst>
            </a:pPr>
            <a:r>
              <a:rPr dirty="0" sz="2400" spc="-110" b="1">
                <a:latin typeface="Calibri"/>
                <a:cs typeface="Calibri"/>
              </a:rPr>
              <a:t>r.	</a:t>
            </a:r>
            <a:r>
              <a:rPr dirty="0" sz="2400" spc="-20" b="1">
                <a:latin typeface="Calibri"/>
                <a:cs typeface="Calibri"/>
              </a:rPr>
              <a:t>(Color.</a:t>
            </a:r>
            <a:r>
              <a:rPr dirty="0" sz="2400" spc="-20" b="1" i="1">
                <a:solidFill>
                  <a:srgbClr val="9876AA"/>
                </a:solidFill>
                <a:latin typeface="Calibri"/>
                <a:cs typeface="Calibri"/>
              </a:rPr>
              <a:t>WHITE</a:t>
            </a:r>
            <a:r>
              <a:rPr dirty="0" sz="2400" spc="-20" b="1">
                <a:latin typeface="Calibri"/>
                <a:cs typeface="Calibri"/>
              </a:rPr>
              <a:t>)</a:t>
            </a:r>
            <a:r>
              <a:rPr dirty="0" sz="2400" spc="-20" b="1">
                <a:solidFill>
                  <a:srgbClr val="CC7832"/>
                </a:solidFill>
                <a:latin typeface="Calibri"/>
                <a:cs typeface="Calibri"/>
              </a:rPr>
              <a:t>; </a:t>
            </a:r>
            <a:r>
              <a:rPr dirty="0" sz="2400" spc="-15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400" spc="-5" b="1">
                <a:latin typeface="Calibri"/>
                <a:cs typeface="Calibri"/>
              </a:rPr>
              <a:t>g</a:t>
            </a:r>
            <a:r>
              <a:rPr dirty="0" sz="2400" spc="-35" b="1">
                <a:latin typeface="Calibri"/>
                <a:cs typeface="Calibri"/>
              </a:rPr>
              <a:t>r</a:t>
            </a:r>
            <a:r>
              <a:rPr dirty="0" sz="2400" spc="-5" b="1">
                <a:latin typeface="Calibri"/>
                <a:cs typeface="Calibri"/>
              </a:rPr>
              <a:t>oup</a:t>
            </a:r>
            <a:r>
              <a:rPr dirty="0" sz="2400" spc="25" b="1">
                <a:latin typeface="Calibri"/>
                <a:cs typeface="Calibri"/>
              </a:rPr>
              <a:t>.</a:t>
            </a:r>
            <a:r>
              <a:rPr dirty="0" sz="2400" spc="-30" b="1">
                <a:latin typeface="Calibri"/>
                <a:cs typeface="Calibri"/>
              </a:rPr>
              <a:t>g</a:t>
            </a:r>
            <a:r>
              <a:rPr dirty="0" sz="2400" spc="-15" b="1">
                <a:latin typeface="Calibri"/>
                <a:cs typeface="Calibri"/>
              </a:rPr>
              <a:t>e</a:t>
            </a:r>
            <a:r>
              <a:rPr dirty="0" sz="2400" spc="5" b="1">
                <a:latin typeface="Calibri"/>
                <a:cs typeface="Calibri"/>
              </a:rPr>
              <a:t>t</a:t>
            </a:r>
            <a:r>
              <a:rPr dirty="0" sz="2400" b="1">
                <a:latin typeface="Calibri"/>
                <a:cs typeface="Calibri"/>
              </a:rPr>
              <a:t>C</a:t>
            </a:r>
            <a:r>
              <a:rPr dirty="0" sz="2400" spc="-5" b="1">
                <a:latin typeface="Calibri"/>
                <a:cs typeface="Calibri"/>
              </a:rPr>
              <a:t>hild</a:t>
            </a:r>
            <a:r>
              <a:rPr dirty="0" sz="2400" spc="-35" b="1">
                <a:latin typeface="Calibri"/>
                <a:cs typeface="Calibri"/>
              </a:rPr>
              <a:t>r</a:t>
            </a:r>
            <a:r>
              <a:rPr dirty="0" sz="2400" b="1">
                <a:latin typeface="Calibri"/>
                <a:cs typeface="Calibri"/>
              </a:rPr>
              <a:t>e</a:t>
            </a:r>
            <a:r>
              <a:rPr dirty="0" sz="2400" spc="-5" b="1">
                <a:latin typeface="Calibri"/>
                <a:cs typeface="Calibri"/>
              </a:rPr>
              <a:t>n</a:t>
            </a:r>
            <a:r>
              <a:rPr dirty="0" sz="2400" b="1">
                <a:latin typeface="Calibri"/>
                <a:cs typeface="Calibri"/>
              </a:rPr>
              <a:t>().	(</a:t>
            </a:r>
            <a:r>
              <a:rPr dirty="0" sz="2400" spc="-5" b="1">
                <a:latin typeface="Calibri"/>
                <a:cs typeface="Calibri"/>
              </a:rPr>
              <a:t>r)</a:t>
            </a:r>
            <a:r>
              <a:rPr dirty="0" sz="2400" b="1">
                <a:solidFill>
                  <a:srgbClr val="CC7832"/>
                </a:solidFill>
                <a:latin typeface="Calibri"/>
                <a:cs typeface="Calibri"/>
              </a:rPr>
              <a:t>;</a:t>
            </a:r>
            <a:endParaRPr sz="2400">
              <a:latin typeface="Calibri"/>
              <a:cs typeface="Calibri"/>
            </a:endParaRPr>
          </a:p>
          <a:p>
            <a:pPr marL="285750">
              <a:lnSpc>
                <a:spcPts val="2810"/>
              </a:lnSpc>
            </a:pPr>
            <a:r>
              <a:rPr dirty="0" sz="2400" b="1">
                <a:latin typeface="Calibri"/>
                <a:cs typeface="Calibri"/>
              </a:rPr>
              <a:t>}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82043" y="160019"/>
            <a:ext cx="4380230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ShowRectangle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175625" y="6509004"/>
            <a:ext cx="20320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Times New Roman"/>
                <a:cs typeface="Times New Roman"/>
              </a:rPr>
              <a:t>79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31140" y="859027"/>
            <a:ext cx="5774055" cy="35890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2125"/>
              </a:lnSpc>
              <a:spcBef>
                <a:spcPts val="100"/>
              </a:spcBef>
            </a:pPr>
            <a:r>
              <a:rPr dirty="0" sz="1800" spc="-10" b="1">
                <a:solidFill>
                  <a:srgbClr val="CC7832"/>
                </a:solidFill>
                <a:latin typeface="Calibri"/>
                <a:cs typeface="Calibri"/>
              </a:rPr>
              <a:t>public void</a:t>
            </a:r>
            <a:r>
              <a:rPr dirty="0" sz="1800" spc="-5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1800" spc="-10" b="1">
                <a:solidFill>
                  <a:srgbClr val="FFC66D"/>
                </a:solidFill>
                <a:latin typeface="Calibri"/>
                <a:cs typeface="Calibri"/>
              </a:rPr>
              <a:t>start</a:t>
            </a:r>
            <a:r>
              <a:rPr dirty="0" sz="1800" spc="-10" b="1">
                <a:latin typeface="Calibri"/>
                <a:cs typeface="Calibri"/>
              </a:rPr>
              <a:t>(Stage primaryStage)</a:t>
            </a:r>
            <a:r>
              <a:rPr dirty="0" sz="1800" spc="-5" b="1">
                <a:latin typeface="Calibri"/>
                <a:cs typeface="Calibri"/>
              </a:rPr>
              <a:t> </a:t>
            </a:r>
            <a:r>
              <a:rPr dirty="0" sz="1800" b="1">
                <a:latin typeface="Calibri"/>
                <a:cs typeface="Calibri"/>
              </a:rPr>
              <a:t>{</a:t>
            </a:r>
            <a:endParaRPr sz="1800">
              <a:latin typeface="Calibri"/>
              <a:cs typeface="Calibri"/>
            </a:endParaRPr>
          </a:p>
          <a:p>
            <a:pPr marL="222250">
              <a:lnSpc>
                <a:spcPts val="2125"/>
              </a:lnSpc>
            </a:pPr>
            <a:r>
              <a:rPr dirty="0" sz="1800" b="1">
                <a:solidFill>
                  <a:srgbClr val="808080"/>
                </a:solidFill>
                <a:latin typeface="Calibri"/>
                <a:cs typeface="Calibri"/>
              </a:rPr>
              <a:t>//</a:t>
            </a:r>
            <a:r>
              <a:rPr dirty="0" sz="1800" spc="-25" b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800" spc="-15" b="1">
                <a:solidFill>
                  <a:srgbClr val="808080"/>
                </a:solidFill>
                <a:latin typeface="Calibri"/>
                <a:cs typeface="Calibri"/>
              </a:rPr>
              <a:t>Create</a:t>
            </a:r>
            <a:r>
              <a:rPr dirty="0" sz="1800" spc="-30" b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800" spc="-10" b="1">
                <a:solidFill>
                  <a:srgbClr val="808080"/>
                </a:solidFill>
                <a:latin typeface="Calibri"/>
                <a:cs typeface="Calibri"/>
              </a:rPr>
              <a:t>rectangles</a:t>
            </a:r>
            <a:endParaRPr sz="1800">
              <a:latin typeface="Calibri"/>
              <a:cs typeface="Calibri"/>
            </a:endParaRPr>
          </a:p>
          <a:p>
            <a:pPr marL="222250" marR="1301750">
              <a:lnSpc>
                <a:spcPct val="99400"/>
              </a:lnSpc>
              <a:spcBef>
                <a:spcPts val="60"/>
              </a:spcBef>
            </a:pPr>
            <a:r>
              <a:rPr dirty="0" sz="1800" spc="-10" b="1">
                <a:latin typeface="Calibri"/>
                <a:cs typeface="Calibri"/>
              </a:rPr>
              <a:t>Rectangle </a:t>
            </a:r>
            <a:r>
              <a:rPr dirty="0" sz="1800" spc="-5" b="1">
                <a:latin typeface="Calibri"/>
                <a:cs typeface="Calibri"/>
              </a:rPr>
              <a:t>r1 </a:t>
            </a:r>
            <a:r>
              <a:rPr dirty="0" sz="1800" b="1">
                <a:latin typeface="Calibri"/>
                <a:cs typeface="Calibri"/>
              </a:rPr>
              <a:t>= </a:t>
            </a:r>
            <a:r>
              <a:rPr dirty="0" sz="1800" spc="-10" b="1">
                <a:solidFill>
                  <a:srgbClr val="CC7832"/>
                </a:solidFill>
                <a:latin typeface="Calibri"/>
                <a:cs typeface="Calibri"/>
              </a:rPr>
              <a:t>new </a:t>
            </a:r>
            <a:r>
              <a:rPr dirty="0" sz="1800" spc="-10" b="1">
                <a:latin typeface="Calibri"/>
                <a:cs typeface="Calibri"/>
              </a:rPr>
              <a:t>Rectangle(</a:t>
            </a:r>
            <a:r>
              <a:rPr dirty="0" sz="1800" spc="-10" b="1">
                <a:solidFill>
                  <a:srgbClr val="6897BB"/>
                </a:solidFill>
                <a:latin typeface="Calibri"/>
                <a:cs typeface="Calibri"/>
              </a:rPr>
              <a:t>25</a:t>
            </a:r>
            <a:r>
              <a:rPr dirty="0" sz="1800" spc="-10" b="1">
                <a:solidFill>
                  <a:srgbClr val="CC7832"/>
                </a:solidFill>
                <a:latin typeface="Calibri"/>
                <a:cs typeface="Calibri"/>
              </a:rPr>
              <a:t>, </a:t>
            </a:r>
            <a:r>
              <a:rPr dirty="0" sz="1800" b="1">
                <a:solidFill>
                  <a:srgbClr val="6897BB"/>
                </a:solidFill>
                <a:latin typeface="Calibri"/>
                <a:cs typeface="Calibri"/>
              </a:rPr>
              <a:t>10</a:t>
            </a:r>
            <a:r>
              <a:rPr dirty="0" sz="1800" b="1">
                <a:solidFill>
                  <a:srgbClr val="CC7832"/>
                </a:solidFill>
                <a:latin typeface="Calibri"/>
                <a:cs typeface="Calibri"/>
              </a:rPr>
              <a:t>, </a:t>
            </a:r>
            <a:r>
              <a:rPr dirty="0" sz="1800" b="1">
                <a:solidFill>
                  <a:srgbClr val="6897BB"/>
                </a:solidFill>
                <a:latin typeface="Calibri"/>
                <a:cs typeface="Calibri"/>
              </a:rPr>
              <a:t>60</a:t>
            </a:r>
            <a:r>
              <a:rPr dirty="0" sz="1800" b="1">
                <a:solidFill>
                  <a:srgbClr val="CC7832"/>
                </a:solidFill>
                <a:latin typeface="Calibri"/>
                <a:cs typeface="Calibri"/>
              </a:rPr>
              <a:t>, </a:t>
            </a:r>
            <a:r>
              <a:rPr dirty="0" sz="1800" b="1">
                <a:solidFill>
                  <a:srgbClr val="6897BB"/>
                </a:solidFill>
                <a:latin typeface="Calibri"/>
                <a:cs typeface="Calibri"/>
              </a:rPr>
              <a:t>30</a:t>
            </a:r>
            <a:r>
              <a:rPr dirty="0" sz="1800" b="1">
                <a:latin typeface="Calibri"/>
                <a:cs typeface="Calibri"/>
              </a:rPr>
              <a:t>)</a:t>
            </a:r>
            <a:r>
              <a:rPr dirty="0" sz="1800" b="1">
                <a:solidFill>
                  <a:srgbClr val="CC7832"/>
                </a:solidFill>
                <a:latin typeface="Calibri"/>
                <a:cs typeface="Calibri"/>
              </a:rPr>
              <a:t>; </a:t>
            </a:r>
            <a:r>
              <a:rPr dirty="0" sz="1800" spc="-395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1800" spc="-15" b="1">
                <a:latin typeface="Calibri"/>
                <a:cs typeface="Calibri"/>
              </a:rPr>
              <a:t>r1.setStroke(Color.</a:t>
            </a:r>
            <a:r>
              <a:rPr dirty="0" sz="1800" spc="-15" b="1" i="1">
                <a:solidFill>
                  <a:srgbClr val="9876AA"/>
                </a:solidFill>
                <a:latin typeface="Calibri"/>
                <a:cs typeface="Calibri"/>
              </a:rPr>
              <a:t>BLACK</a:t>
            </a:r>
            <a:r>
              <a:rPr dirty="0" sz="1800" spc="-15" b="1">
                <a:latin typeface="Calibri"/>
                <a:cs typeface="Calibri"/>
              </a:rPr>
              <a:t>)</a:t>
            </a:r>
            <a:r>
              <a:rPr dirty="0" sz="1800" spc="-15" b="1">
                <a:solidFill>
                  <a:srgbClr val="CC7832"/>
                </a:solidFill>
                <a:latin typeface="Calibri"/>
                <a:cs typeface="Calibri"/>
              </a:rPr>
              <a:t>; </a:t>
            </a:r>
            <a:r>
              <a:rPr dirty="0" sz="1800" spc="-10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1800" spc="-15" b="1">
                <a:latin typeface="Calibri"/>
                <a:cs typeface="Calibri"/>
              </a:rPr>
              <a:t>r1.setFill(Color.</a:t>
            </a:r>
            <a:r>
              <a:rPr dirty="0" sz="1800" spc="-15" b="1" i="1">
                <a:solidFill>
                  <a:srgbClr val="9876AA"/>
                </a:solidFill>
                <a:latin typeface="Calibri"/>
                <a:cs typeface="Calibri"/>
              </a:rPr>
              <a:t>WHITE</a:t>
            </a:r>
            <a:r>
              <a:rPr dirty="0" sz="1800" spc="-15" b="1">
                <a:latin typeface="Calibri"/>
                <a:cs typeface="Calibri"/>
              </a:rPr>
              <a:t>)</a:t>
            </a:r>
            <a:r>
              <a:rPr dirty="0" sz="1800" spc="-15" b="1">
                <a:solidFill>
                  <a:srgbClr val="CC7832"/>
                </a:solidFill>
                <a:latin typeface="Calibri"/>
                <a:cs typeface="Calibri"/>
              </a:rPr>
              <a:t>;</a:t>
            </a:r>
            <a:endParaRPr sz="1800">
              <a:latin typeface="Calibri"/>
              <a:cs typeface="Calibri"/>
            </a:endParaRPr>
          </a:p>
          <a:p>
            <a:pPr marL="222250">
              <a:lnSpc>
                <a:spcPts val="2125"/>
              </a:lnSpc>
              <a:spcBef>
                <a:spcPts val="45"/>
              </a:spcBef>
            </a:pPr>
            <a:r>
              <a:rPr dirty="0" sz="1800" spc="-10" b="1">
                <a:latin typeface="Calibri"/>
                <a:cs typeface="Calibri"/>
              </a:rPr>
              <a:t>Rectangle</a:t>
            </a:r>
            <a:r>
              <a:rPr dirty="0" sz="1800" spc="-15" b="1">
                <a:latin typeface="Calibri"/>
                <a:cs typeface="Calibri"/>
              </a:rPr>
              <a:t> </a:t>
            </a:r>
            <a:r>
              <a:rPr dirty="0" sz="1800" spc="-5" b="1">
                <a:latin typeface="Calibri"/>
                <a:cs typeface="Calibri"/>
              </a:rPr>
              <a:t>r2 </a:t>
            </a:r>
            <a:r>
              <a:rPr dirty="0" sz="1800" b="1">
                <a:latin typeface="Calibri"/>
                <a:cs typeface="Calibri"/>
              </a:rPr>
              <a:t>=</a:t>
            </a:r>
            <a:r>
              <a:rPr dirty="0" sz="1800" spc="5" b="1">
                <a:latin typeface="Calibri"/>
                <a:cs typeface="Calibri"/>
              </a:rPr>
              <a:t> </a:t>
            </a:r>
            <a:r>
              <a:rPr dirty="0" sz="1800" spc="-10" b="1">
                <a:solidFill>
                  <a:srgbClr val="CC7832"/>
                </a:solidFill>
                <a:latin typeface="Calibri"/>
                <a:cs typeface="Calibri"/>
              </a:rPr>
              <a:t>new </a:t>
            </a:r>
            <a:r>
              <a:rPr dirty="0" sz="1800" spc="-10" b="1">
                <a:latin typeface="Calibri"/>
                <a:cs typeface="Calibri"/>
              </a:rPr>
              <a:t>Rectangle(</a:t>
            </a:r>
            <a:r>
              <a:rPr dirty="0" sz="1800" spc="-10" b="1">
                <a:solidFill>
                  <a:srgbClr val="6897BB"/>
                </a:solidFill>
                <a:latin typeface="Calibri"/>
                <a:cs typeface="Calibri"/>
              </a:rPr>
              <a:t>25</a:t>
            </a:r>
            <a:r>
              <a:rPr dirty="0" sz="1800" spc="-10" b="1">
                <a:solidFill>
                  <a:srgbClr val="CC7832"/>
                </a:solidFill>
                <a:latin typeface="Calibri"/>
                <a:cs typeface="Calibri"/>
              </a:rPr>
              <a:t>,</a:t>
            </a:r>
            <a:r>
              <a:rPr dirty="0" sz="1800" spc="-5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1800" b="1">
                <a:solidFill>
                  <a:srgbClr val="6897BB"/>
                </a:solidFill>
                <a:latin typeface="Calibri"/>
                <a:cs typeface="Calibri"/>
              </a:rPr>
              <a:t>50</a:t>
            </a:r>
            <a:r>
              <a:rPr dirty="0" sz="1800" b="1">
                <a:solidFill>
                  <a:srgbClr val="CC7832"/>
                </a:solidFill>
                <a:latin typeface="Calibri"/>
                <a:cs typeface="Calibri"/>
              </a:rPr>
              <a:t>,</a:t>
            </a:r>
            <a:r>
              <a:rPr dirty="0" sz="1800" spc="-5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1800" b="1">
                <a:solidFill>
                  <a:srgbClr val="6897BB"/>
                </a:solidFill>
                <a:latin typeface="Calibri"/>
                <a:cs typeface="Calibri"/>
              </a:rPr>
              <a:t>60</a:t>
            </a:r>
            <a:r>
              <a:rPr dirty="0" sz="1800" b="1">
                <a:solidFill>
                  <a:srgbClr val="CC7832"/>
                </a:solidFill>
                <a:latin typeface="Calibri"/>
                <a:cs typeface="Calibri"/>
              </a:rPr>
              <a:t>,</a:t>
            </a:r>
            <a:r>
              <a:rPr dirty="0" sz="1800" spc="-5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1800" b="1">
                <a:solidFill>
                  <a:srgbClr val="6897BB"/>
                </a:solidFill>
                <a:latin typeface="Calibri"/>
                <a:cs typeface="Calibri"/>
              </a:rPr>
              <a:t>30</a:t>
            </a:r>
            <a:r>
              <a:rPr dirty="0" sz="1800" b="1">
                <a:latin typeface="Calibri"/>
                <a:cs typeface="Calibri"/>
              </a:rPr>
              <a:t>)</a:t>
            </a:r>
            <a:r>
              <a:rPr dirty="0" sz="1800" b="1">
                <a:solidFill>
                  <a:srgbClr val="CC7832"/>
                </a:solidFill>
                <a:latin typeface="Calibri"/>
                <a:cs typeface="Calibri"/>
              </a:rPr>
              <a:t>;</a:t>
            </a:r>
            <a:endParaRPr sz="1800">
              <a:latin typeface="Calibri"/>
              <a:cs typeface="Calibri"/>
            </a:endParaRPr>
          </a:p>
          <a:p>
            <a:pPr marL="222250">
              <a:lnSpc>
                <a:spcPts val="2125"/>
              </a:lnSpc>
            </a:pPr>
            <a:r>
              <a:rPr dirty="0" sz="1800" spc="-10" b="1">
                <a:latin typeface="Calibri"/>
                <a:cs typeface="Calibri"/>
              </a:rPr>
              <a:t>Rectangle</a:t>
            </a:r>
            <a:r>
              <a:rPr dirty="0" sz="1800" spc="-15" b="1">
                <a:latin typeface="Calibri"/>
                <a:cs typeface="Calibri"/>
              </a:rPr>
              <a:t> </a:t>
            </a:r>
            <a:r>
              <a:rPr dirty="0" sz="1800" spc="-5" b="1">
                <a:latin typeface="Calibri"/>
                <a:cs typeface="Calibri"/>
              </a:rPr>
              <a:t>r3 </a:t>
            </a:r>
            <a:r>
              <a:rPr dirty="0" sz="1800" b="1">
                <a:latin typeface="Calibri"/>
                <a:cs typeface="Calibri"/>
              </a:rPr>
              <a:t>=</a:t>
            </a:r>
            <a:r>
              <a:rPr dirty="0" sz="1800" spc="5" b="1">
                <a:latin typeface="Calibri"/>
                <a:cs typeface="Calibri"/>
              </a:rPr>
              <a:t> </a:t>
            </a:r>
            <a:r>
              <a:rPr dirty="0" sz="1800" spc="-10" b="1">
                <a:solidFill>
                  <a:srgbClr val="CC7832"/>
                </a:solidFill>
                <a:latin typeface="Calibri"/>
                <a:cs typeface="Calibri"/>
              </a:rPr>
              <a:t>new </a:t>
            </a:r>
            <a:r>
              <a:rPr dirty="0" sz="1800" spc="-10" b="1">
                <a:latin typeface="Calibri"/>
                <a:cs typeface="Calibri"/>
              </a:rPr>
              <a:t>Rectangle(</a:t>
            </a:r>
            <a:r>
              <a:rPr dirty="0" sz="1800" spc="-10" b="1">
                <a:solidFill>
                  <a:srgbClr val="6897BB"/>
                </a:solidFill>
                <a:latin typeface="Calibri"/>
                <a:cs typeface="Calibri"/>
              </a:rPr>
              <a:t>25</a:t>
            </a:r>
            <a:r>
              <a:rPr dirty="0" sz="1800" spc="-10" b="1">
                <a:solidFill>
                  <a:srgbClr val="CC7832"/>
                </a:solidFill>
                <a:latin typeface="Calibri"/>
                <a:cs typeface="Calibri"/>
              </a:rPr>
              <a:t>,</a:t>
            </a:r>
            <a:r>
              <a:rPr dirty="0" sz="1800" spc="-5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1800" b="1">
                <a:solidFill>
                  <a:srgbClr val="6897BB"/>
                </a:solidFill>
                <a:latin typeface="Calibri"/>
                <a:cs typeface="Calibri"/>
              </a:rPr>
              <a:t>90</a:t>
            </a:r>
            <a:r>
              <a:rPr dirty="0" sz="1800" b="1">
                <a:solidFill>
                  <a:srgbClr val="CC7832"/>
                </a:solidFill>
                <a:latin typeface="Calibri"/>
                <a:cs typeface="Calibri"/>
              </a:rPr>
              <a:t>,</a:t>
            </a:r>
            <a:r>
              <a:rPr dirty="0" sz="1800" spc="-5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1800" b="1">
                <a:solidFill>
                  <a:srgbClr val="6897BB"/>
                </a:solidFill>
                <a:latin typeface="Calibri"/>
                <a:cs typeface="Calibri"/>
              </a:rPr>
              <a:t>60</a:t>
            </a:r>
            <a:r>
              <a:rPr dirty="0" sz="1800" b="1">
                <a:solidFill>
                  <a:srgbClr val="CC7832"/>
                </a:solidFill>
                <a:latin typeface="Calibri"/>
                <a:cs typeface="Calibri"/>
              </a:rPr>
              <a:t>,</a:t>
            </a:r>
            <a:r>
              <a:rPr dirty="0" sz="1800" spc="-5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1800" b="1">
                <a:solidFill>
                  <a:srgbClr val="6897BB"/>
                </a:solidFill>
                <a:latin typeface="Calibri"/>
                <a:cs typeface="Calibri"/>
              </a:rPr>
              <a:t>30</a:t>
            </a:r>
            <a:r>
              <a:rPr dirty="0" sz="1800" b="1">
                <a:latin typeface="Calibri"/>
                <a:cs typeface="Calibri"/>
              </a:rPr>
              <a:t>)</a:t>
            </a:r>
            <a:r>
              <a:rPr dirty="0" sz="1800" b="1">
                <a:solidFill>
                  <a:srgbClr val="CC7832"/>
                </a:solidFill>
                <a:latin typeface="Calibri"/>
                <a:cs typeface="Calibri"/>
              </a:rPr>
              <a:t>;</a:t>
            </a:r>
            <a:endParaRPr sz="1800">
              <a:latin typeface="Calibri"/>
              <a:cs typeface="Calibri"/>
            </a:endParaRPr>
          </a:p>
          <a:p>
            <a:pPr marL="222250">
              <a:lnSpc>
                <a:spcPct val="100000"/>
              </a:lnSpc>
              <a:spcBef>
                <a:spcPts val="50"/>
              </a:spcBef>
            </a:pPr>
            <a:r>
              <a:rPr dirty="0" sz="1800" spc="-10" b="1">
                <a:latin typeface="Calibri"/>
                <a:cs typeface="Calibri"/>
              </a:rPr>
              <a:t>r3.setArcWidth(</a:t>
            </a:r>
            <a:r>
              <a:rPr dirty="0" sz="1800" spc="-10" b="1">
                <a:solidFill>
                  <a:srgbClr val="6897BB"/>
                </a:solidFill>
                <a:latin typeface="Calibri"/>
                <a:cs typeface="Calibri"/>
              </a:rPr>
              <a:t>15</a:t>
            </a:r>
            <a:r>
              <a:rPr dirty="0" sz="1800" spc="-10" b="1">
                <a:latin typeface="Calibri"/>
                <a:cs typeface="Calibri"/>
              </a:rPr>
              <a:t>)</a:t>
            </a:r>
            <a:r>
              <a:rPr dirty="0" sz="1800" spc="-10" b="1">
                <a:solidFill>
                  <a:srgbClr val="CC7832"/>
                </a:solidFill>
                <a:latin typeface="Calibri"/>
                <a:cs typeface="Calibri"/>
              </a:rPr>
              <a:t>;</a:t>
            </a:r>
            <a:r>
              <a:rPr dirty="0" sz="1800" spc="55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1800" spc="-10" b="1">
                <a:latin typeface="Calibri"/>
                <a:cs typeface="Calibri"/>
              </a:rPr>
              <a:t>r3.setArcHeight(</a:t>
            </a:r>
            <a:r>
              <a:rPr dirty="0" sz="1800" spc="-10" b="1">
                <a:solidFill>
                  <a:srgbClr val="6897BB"/>
                </a:solidFill>
                <a:latin typeface="Calibri"/>
                <a:cs typeface="Calibri"/>
              </a:rPr>
              <a:t>25</a:t>
            </a:r>
            <a:r>
              <a:rPr dirty="0" sz="1800" spc="-10" b="1">
                <a:latin typeface="Calibri"/>
                <a:cs typeface="Calibri"/>
              </a:rPr>
              <a:t>)</a:t>
            </a:r>
            <a:r>
              <a:rPr dirty="0" sz="1800" spc="-10" b="1">
                <a:solidFill>
                  <a:srgbClr val="CC7832"/>
                </a:solidFill>
                <a:latin typeface="Calibri"/>
                <a:cs typeface="Calibri"/>
              </a:rPr>
              <a:t>;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700">
              <a:latin typeface="Calibri"/>
              <a:cs typeface="Calibri"/>
            </a:endParaRPr>
          </a:p>
          <a:p>
            <a:pPr marL="222250" marR="1240790">
              <a:lnSpc>
                <a:spcPct val="102200"/>
              </a:lnSpc>
            </a:pPr>
            <a:r>
              <a:rPr dirty="0" sz="1800" b="1">
                <a:solidFill>
                  <a:srgbClr val="808080"/>
                </a:solidFill>
                <a:latin typeface="Calibri"/>
                <a:cs typeface="Calibri"/>
              </a:rPr>
              <a:t>// </a:t>
            </a:r>
            <a:r>
              <a:rPr dirty="0" sz="1800" spc="-15" b="1">
                <a:solidFill>
                  <a:srgbClr val="808080"/>
                </a:solidFill>
                <a:latin typeface="Calibri"/>
                <a:cs typeface="Calibri"/>
              </a:rPr>
              <a:t>Create</a:t>
            </a:r>
            <a:r>
              <a:rPr dirty="0" sz="1800" spc="-10" b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800" b="1">
                <a:solidFill>
                  <a:srgbClr val="808080"/>
                </a:solidFill>
                <a:latin typeface="Calibri"/>
                <a:cs typeface="Calibri"/>
              </a:rPr>
              <a:t>a</a:t>
            </a:r>
            <a:r>
              <a:rPr dirty="0" sz="1800" spc="-5" b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800" spc="-10" b="1">
                <a:solidFill>
                  <a:srgbClr val="808080"/>
                </a:solidFill>
                <a:latin typeface="Calibri"/>
                <a:cs typeface="Calibri"/>
              </a:rPr>
              <a:t>group</a:t>
            </a:r>
            <a:r>
              <a:rPr dirty="0" sz="1800" spc="-5" b="1">
                <a:solidFill>
                  <a:srgbClr val="808080"/>
                </a:solidFill>
                <a:latin typeface="Calibri"/>
                <a:cs typeface="Calibri"/>
              </a:rPr>
              <a:t> and add </a:t>
            </a:r>
            <a:r>
              <a:rPr dirty="0" sz="1800" spc="-10" b="1">
                <a:solidFill>
                  <a:srgbClr val="808080"/>
                </a:solidFill>
                <a:latin typeface="Calibri"/>
                <a:cs typeface="Calibri"/>
              </a:rPr>
              <a:t>nodes</a:t>
            </a:r>
            <a:r>
              <a:rPr dirty="0" sz="1800" spc="-5" b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800" spc="-10" b="1">
                <a:solidFill>
                  <a:srgbClr val="808080"/>
                </a:solidFill>
                <a:latin typeface="Calibri"/>
                <a:cs typeface="Calibri"/>
              </a:rPr>
              <a:t>to</a:t>
            </a:r>
            <a:r>
              <a:rPr dirty="0" sz="1800" spc="-5" b="1">
                <a:solidFill>
                  <a:srgbClr val="808080"/>
                </a:solidFill>
                <a:latin typeface="Calibri"/>
                <a:cs typeface="Calibri"/>
              </a:rPr>
              <a:t> the</a:t>
            </a:r>
            <a:r>
              <a:rPr dirty="0" sz="1800" spc="-10" b="1">
                <a:solidFill>
                  <a:srgbClr val="808080"/>
                </a:solidFill>
                <a:latin typeface="Calibri"/>
                <a:cs typeface="Calibri"/>
              </a:rPr>
              <a:t> group </a:t>
            </a:r>
            <a:r>
              <a:rPr dirty="0" sz="1800" spc="-395" b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800" spc="-10" b="1">
                <a:latin typeface="Calibri"/>
                <a:cs typeface="Calibri"/>
              </a:rPr>
              <a:t>Group</a:t>
            </a:r>
            <a:r>
              <a:rPr dirty="0" sz="1800" spc="-5" b="1">
                <a:latin typeface="Calibri"/>
                <a:cs typeface="Calibri"/>
              </a:rPr>
              <a:t> </a:t>
            </a:r>
            <a:r>
              <a:rPr dirty="0" sz="1800" spc="-10" b="1">
                <a:latin typeface="Calibri"/>
                <a:cs typeface="Calibri"/>
              </a:rPr>
              <a:t>group</a:t>
            </a:r>
            <a:r>
              <a:rPr dirty="0" sz="1800" b="1">
                <a:latin typeface="Calibri"/>
                <a:cs typeface="Calibri"/>
              </a:rPr>
              <a:t> =</a:t>
            </a:r>
            <a:r>
              <a:rPr dirty="0" sz="1800" spc="5" b="1">
                <a:latin typeface="Calibri"/>
                <a:cs typeface="Calibri"/>
              </a:rPr>
              <a:t> </a:t>
            </a:r>
            <a:r>
              <a:rPr dirty="0" sz="1800" spc="-10" b="1">
                <a:solidFill>
                  <a:srgbClr val="CC7832"/>
                </a:solidFill>
                <a:latin typeface="Calibri"/>
                <a:cs typeface="Calibri"/>
              </a:rPr>
              <a:t>new</a:t>
            </a:r>
            <a:r>
              <a:rPr dirty="0" sz="1800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1800" spc="-10" b="1">
                <a:latin typeface="Calibri"/>
                <a:cs typeface="Calibri"/>
              </a:rPr>
              <a:t>Group()</a:t>
            </a:r>
            <a:r>
              <a:rPr dirty="0" sz="1800" spc="-10" b="1">
                <a:solidFill>
                  <a:srgbClr val="CC7832"/>
                </a:solidFill>
                <a:latin typeface="Calibri"/>
                <a:cs typeface="Calibri"/>
              </a:rPr>
              <a:t>;</a:t>
            </a:r>
            <a:endParaRPr sz="1800">
              <a:latin typeface="Calibri"/>
              <a:cs typeface="Calibri"/>
            </a:endParaRPr>
          </a:p>
          <a:p>
            <a:pPr marL="222250">
              <a:lnSpc>
                <a:spcPts val="2090"/>
              </a:lnSpc>
            </a:pPr>
            <a:r>
              <a:rPr dirty="0" sz="1800" spc="-10" b="1">
                <a:latin typeface="Calibri"/>
                <a:cs typeface="Calibri"/>
              </a:rPr>
              <a:t>group.getChildren().addAll(</a:t>
            </a:r>
            <a:r>
              <a:rPr dirty="0" sz="1800" spc="-10" b="1">
                <a:solidFill>
                  <a:srgbClr val="CC7832"/>
                </a:solidFill>
                <a:latin typeface="Calibri"/>
                <a:cs typeface="Calibri"/>
              </a:rPr>
              <a:t>new</a:t>
            </a:r>
            <a:r>
              <a:rPr dirty="0" sz="1800" spc="5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1800" spc="-30" b="1">
                <a:latin typeface="Calibri"/>
                <a:cs typeface="Calibri"/>
              </a:rPr>
              <a:t>Text(</a:t>
            </a:r>
            <a:r>
              <a:rPr dirty="0" sz="1800" spc="-30" b="1">
                <a:solidFill>
                  <a:srgbClr val="6897BB"/>
                </a:solidFill>
                <a:latin typeface="Calibri"/>
                <a:cs typeface="Calibri"/>
              </a:rPr>
              <a:t>10</a:t>
            </a:r>
            <a:r>
              <a:rPr dirty="0" sz="1800" spc="-30" b="1">
                <a:solidFill>
                  <a:srgbClr val="CC7832"/>
                </a:solidFill>
                <a:latin typeface="Calibri"/>
                <a:cs typeface="Calibri"/>
              </a:rPr>
              <a:t>,</a:t>
            </a:r>
            <a:r>
              <a:rPr dirty="0" sz="1800" spc="5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1800" b="1">
                <a:solidFill>
                  <a:srgbClr val="6897BB"/>
                </a:solidFill>
                <a:latin typeface="Calibri"/>
                <a:cs typeface="Calibri"/>
              </a:rPr>
              <a:t>27</a:t>
            </a:r>
            <a:r>
              <a:rPr dirty="0" sz="1800" b="1">
                <a:solidFill>
                  <a:srgbClr val="CC7832"/>
                </a:solidFill>
                <a:latin typeface="Calibri"/>
                <a:cs typeface="Calibri"/>
              </a:rPr>
              <a:t>,</a:t>
            </a:r>
            <a:r>
              <a:rPr dirty="0" sz="1800" spc="10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1800" spc="-5" b="1">
                <a:solidFill>
                  <a:srgbClr val="6A8759"/>
                </a:solidFill>
                <a:latin typeface="Calibri"/>
                <a:cs typeface="Calibri"/>
              </a:rPr>
              <a:t>"r1"</a:t>
            </a:r>
            <a:r>
              <a:rPr dirty="0" sz="1800" spc="-5" b="1">
                <a:latin typeface="Calibri"/>
                <a:cs typeface="Calibri"/>
              </a:rPr>
              <a:t>)</a:t>
            </a:r>
            <a:r>
              <a:rPr dirty="0" sz="1800" spc="-5" b="1">
                <a:solidFill>
                  <a:srgbClr val="CC7832"/>
                </a:solidFill>
                <a:latin typeface="Calibri"/>
                <a:cs typeface="Calibri"/>
              </a:rPr>
              <a:t>,</a:t>
            </a:r>
            <a:r>
              <a:rPr dirty="0" sz="1800" spc="5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1800" spc="-5" b="1">
                <a:latin typeface="Calibri"/>
                <a:cs typeface="Calibri"/>
              </a:rPr>
              <a:t>r1</a:t>
            </a:r>
            <a:r>
              <a:rPr dirty="0" sz="1800" spc="-5" b="1">
                <a:solidFill>
                  <a:srgbClr val="CC7832"/>
                </a:solidFill>
                <a:latin typeface="Calibri"/>
                <a:cs typeface="Calibri"/>
              </a:rPr>
              <a:t>,</a:t>
            </a:r>
            <a:endParaRPr sz="1800">
              <a:latin typeface="Calibri"/>
              <a:cs typeface="Calibri"/>
            </a:endParaRPr>
          </a:p>
          <a:p>
            <a:pPr marL="641350">
              <a:lnSpc>
                <a:spcPct val="100000"/>
              </a:lnSpc>
              <a:spcBef>
                <a:spcPts val="45"/>
              </a:spcBef>
            </a:pPr>
            <a:r>
              <a:rPr dirty="0" sz="1800" spc="-10" b="1">
                <a:solidFill>
                  <a:srgbClr val="CC7832"/>
                </a:solidFill>
                <a:latin typeface="Calibri"/>
                <a:cs typeface="Calibri"/>
              </a:rPr>
              <a:t>new</a:t>
            </a:r>
            <a:r>
              <a:rPr dirty="0" sz="1800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1800" spc="-30" b="1">
                <a:latin typeface="Calibri"/>
                <a:cs typeface="Calibri"/>
              </a:rPr>
              <a:t>Text(</a:t>
            </a:r>
            <a:r>
              <a:rPr dirty="0" sz="1800" spc="-30" b="1">
                <a:solidFill>
                  <a:srgbClr val="6897BB"/>
                </a:solidFill>
                <a:latin typeface="Calibri"/>
                <a:cs typeface="Calibri"/>
              </a:rPr>
              <a:t>10</a:t>
            </a:r>
            <a:r>
              <a:rPr dirty="0" sz="1800" spc="-30" b="1">
                <a:solidFill>
                  <a:srgbClr val="CC7832"/>
                </a:solidFill>
                <a:latin typeface="Calibri"/>
                <a:cs typeface="Calibri"/>
              </a:rPr>
              <a:t>,</a:t>
            </a:r>
            <a:r>
              <a:rPr dirty="0" sz="1800" spc="5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1800" b="1">
                <a:solidFill>
                  <a:srgbClr val="6897BB"/>
                </a:solidFill>
                <a:latin typeface="Calibri"/>
                <a:cs typeface="Calibri"/>
              </a:rPr>
              <a:t>67</a:t>
            </a:r>
            <a:r>
              <a:rPr dirty="0" sz="1800" b="1">
                <a:solidFill>
                  <a:srgbClr val="CC7832"/>
                </a:solidFill>
                <a:latin typeface="Calibri"/>
                <a:cs typeface="Calibri"/>
              </a:rPr>
              <a:t>, </a:t>
            </a:r>
            <a:r>
              <a:rPr dirty="0" sz="1800" spc="-5" b="1">
                <a:solidFill>
                  <a:srgbClr val="6A8759"/>
                </a:solidFill>
                <a:latin typeface="Calibri"/>
                <a:cs typeface="Calibri"/>
              </a:rPr>
              <a:t>"r2"</a:t>
            </a:r>
            <a:r>
              <a:rPr dirty="0" sz="1800" spc="-5" b="1">
                <a:latin typeface="Calibri"/>
                <a:cs typeface="Calibri"/>
              </a:rPr>
              <a:t>)</a:t>
            </a:r>
            <a:r>
              <a:rPr dirty="0" sz="1800" spc="-5" b="1">
                <a:solidFill>
                  <a:srgbClr val="CC7832"/>
                </a:solidFill>
                <a:latin typeface="Calibri"/>
                <a:cs typeface="Calibri"/>
              </a:rPr>
              <a:t>,</a:t>
            </a:r>
            <a:r>
              <a:rPr dirty="0" sz="1800" spc="5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1800" spc="-5" b="1">
                <a:latin typeface="Calibri"/>
                <a:cs typeface="Calibri"/>
              </a:rPr>
              <a:t>r2</a:t>
            </a:r>
            <a:r>
              <a:rPr dirty="0" sz="1800" spc="-5" b="1">
                <a:solidFill>
                  <a:srgbClr val="CC7832"/>
                </a:solidFill>
                <a:latin typeface="Calibri"/>
                <a:cs typeface="Calibri"/>
              </a:rPr>
              <a:t>,</a:t>
            </a:r>
            <a:r>
              <a:rPr dirty="0" sz="1800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1800" spc="-10" b="1">
                <a:solidFill>
                  <a:srgbClr val="CC7832"/>
                </a:solidFill>
                <a:latin typeface="Calibri"/>
                <a:cs typeface="Calibri"/>
              </a:rPr>
              <a:t>new</a:t>
            </a:r>
            <a:r>
              <a:rPr dirty="0" sz="1800" spc="5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1800" spc="-30" b="1">
                <a:latin typeface="Calibri"/>
                <a:cs typeface="Calibri"/>
              </a:rPr>
              <a:t>Text(</a:t>
            </a:r>
            <a:r>
              <a:rPr dirty="0" sz="1800" spc="-30" b="1">
                <a:solidFill>
                  <a:srgbClr val="6897BB"/>
                </a:solidFill>
                <a:latin typeface="Calibri"/>
                <a:cs typeface="Calibri"/>
              </a:rPr>
              <a:t>10</a:t>
            </a:r>
            <a:r>
              <a:rPr dirty="0" sz="1800" spc="-30" b="1">
                <a:solidFill>
                  <a:srgbClr val="CC7832"/>
                </a:solidFill>
                <a:latin typeface="Calibri"/>
                <a:cs typeface="Calibri"/>
              </a:rPr>
              <a:t>,</a:t>
            </a:r>
            <a:r>
              <a:rPr dirty="0" sz="1800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1800" b="1">
                <a:solidFill>
                  <a:srgbClr val="6897BB"/>
                </a:solidFill>
                <a:latin typeface="Calibri"/>
                <a:cs typeface="Calibri"/>
              </a:rPr>
              <a:t>107</a:t>
            </a:r>
            <a:r>
              <a:rPr dirty="0" sz="1800" b="1">
                <a:solidFill>
                  <a:srgbClr val="CC7832"/>
                </a:solidFill>
                <a:latin typeface="Calibri"/>
                <a:cs typeface="Calibri"/>
              </a:rPr>
              <a:t>,</a:t>
            </a:r>
            <a:r>
              <a:rPr dirty="0" sz="1800" spc="5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1800" spc="-5" b="1">
                <a:solidFill>
                  <a:srgbClr val="6A8759"/>
                </a:solidFill>
                <a:latin typeface="Calibri"/>
                <a:cs typeface="Calibri"/>
              </a:rPr>
              <a:t>"r3"</a:t>
            </a:r>
            <a:r>
              <a:rPr dirty="0" sz="1800" spc="-5" b="1">
                <a:latin typeface="Calibri"/>
                <a:cs typeface="Calibri"/>
              </a:rPr>
              <a:t>)</a:t>
            </a:r>
            <a:r>
              <a:rPr dirty="0" sz="1800" spc="-5" b="1">
                <a:solidFill>
                  <a:srgbClr val="CC7832"/>
                </a:solidFill>
                <a:latin typeface="Calibri"/>
                <a:cs typeface="Calibri"/>
              </a:rPr>
              <a:t>,</a:t>
            </a:r>
            <a:r>
              <a:rPr dirty="0" sz="1800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1800" spc="-5" b="1">
                <a:latin typeface="Calibri"/>
                <a:cs typeface="Calibri"/>
              </a:rPr>
              <a:t>r3)</a:t>
            </a:r>
            <a:r>
              <a:rPr dirty="0" sz="1800" spc="-5" b="1">
                <a:solidFill>
                  <a:srgbClr val="CC7832"/>
                </a:solidFill>
                <a:latin typeface="Calibri"/>
                <a:cs typeface="Calibri"/>
              </a:rPr>
              <a:t>;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40690" y="4693411"/>
            <a:ext cx="7216140" cy="195198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5" b="1">
                <a:solidFill>
                  <a:srgbClr val="CC7832"/>
                </a:solidFill>
                <a:latin typeface="Calibri"/>
                <a:cs typeface="Calibri"/>
              </a:rPr>
              <a:t>for</a:t>
            </a:r>
            <a:r>
              <a:rPr dirty="0" sz="1800" spc="-5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1800" spc="-10" b="1">
                <a:latin typeface="Calibri"/>
                <a:cs typeface="Calibri"/>
              </a:rPr>
              <a:t>(</a:t>
            </a:r>
            <a:r>
              <a:rPr dirty="0" sz="1800" spc="-10" b="1">
                <a:solidFill>
                  <a:srgbClr val="CC7832"/>
                </a:solidFill>
                <a:latin typeface="Calibri"/>
                <a:cs typeface="Calibri"/>
              </a:rPr>
              <a:t>int</a:t>
            </a:r>
            <a:r>
              <a:rPr dirty="0" sz="1800" spc="-5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1800" b="1">
                <a:latin typeface="Calibri"/>
                <a:cs typeface="Calibri"/>
              </a:rPr>
              <a:t>i</a:t>
            </a:r>
            <a:r>
              <a:rPr dirty="0" sz="1800" spc="-5" b="1">
                <a:latin typeface="Calibri"/>
                <a:cs typeface="Calibri"/>
              </a:rPr>
              <a:t> </a:t>
            </a:r>
            <a:r>
              <a:rPr dirty="0" sz="1800" b="1">
                <a:latin typeface="Calibri"/>
                <a:cs typeface="Calibri"/>
              </a:rPr>
              <a:t>=</a:t>
            </a:r>
            <a:r>
              <a:rPr dirty="0" sz="1800" spc="-5" b="1">
                <a:latin typeface="Calibri"/>
                <a:cs typeface="Calibri"/>
              </a:rPr>
              <a:t> </a:t>
            </a:r>
            <a:r>
              <a:rPr dirty="0" sz="1800" b="1">
                <a:solidFill>
                  <a:srgbClr val="6897BB"/>
                </a:solidFill>
                <a:latin typeface="Calibri"/>
                <a:cs typeface="Calibri"/>
              </a:rPr>
              <a:t>0</a:t>
            </a:r>
            <a:r>
              <a:rPr dirty="0" sz="1800" b="1">
                <a:solidFill>
                  <a:srgbClr val="CC7832"/>
                </a:solidFill>
                <a:latin typeface="Calibri"/>
                <a:cs typeface="Calibri"/>
              </a:rPr>
              <a:t>; </a:t>
            </a:r>
            <a:r>
              <a:rPr dirty="0" sz="1800" b="1">
                <a:latin typeface="Calibri"/>
                <a:cs typeface="Calibri"/>
              </a:rPr>
              <a:t>i</a:t>
            </a:r>
            <a:r>
              <a:rPr dirty="0" sz="1800" spc="-10" b="1">
                <a:latin typeface="Calibri"/>
                <a:cs typeface="Calibri"/>
              </a:rPr>
              <a:t> </a:t>
            </a:r>
            <a:r>
              <a:rPr dirty="0" sz="1800" b="1">
                <a:latin typeface="Calibri"/>
                <a:cs typeface="Calibri"/>
              </a:rPr>
              <a:t>&lt; </a:t>
            </a:r>
            <a:r>
              <a:rPr dirty="0" sz="1800" b="1">
                <a:solidFill>
                  <a:srgbClr val="6897BB"/>
                </a:solidFill>
                <a:latin typeface="Calibri"/>
                <a:cs typeface="Calibri"/>
              </a:rPr>
              <a:t>4</a:t>
            </a:r>
            <a:r>
              <a:rPr dirty="0" sz="1800" b="1">
                <a:solidFill>
                  <a:srgbClr val="CC7832"/>
                </a:solidFill>
                <a:latin typeface="Calibri"/>
                <a:cs typeface="Calibri"/>
              </a:rPr>
              <a:t>;</a:t>
            </a:r>
            <a:r>
              <a:rPr dirty="0" sz="1800" spc="-5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1800" spc="5" b="1">
                <a:latin typeface="Calibri"/>
                <a:cs typeface="Calibri"/>
              </a:rPr>
              <a:t>i++)</a:t>
            </a:r>
            <a:r>
              <a:rPr dirty="0" sz="1800" b="1">
                <a:latin typeface="Calibri"/>
                <a:cs typeface="Calibri"/>
              </a:rPr>
              <a:t> {</a:t>
            </a:r>
            <a:endParaRPr sz="1800">
              <a:latin typeface="Calibri"/>
              <a:cs typeface="Calibri"/>
            </a:endParaRPr>
          </a:p>
          <a:p>
            <a:pPr marL="222250">
              <a:lnSpc>
                <a:spcPts val="2125"/>
              </a:lnSpc>
              <a:spcBef>
                <a:spcPts val="45"/>
              </a:spcBef>
            </a:pPr>
            <a:r>
              <a:rPr dirty="0" sz="1800" spc="-10" b="1">
                <a:latin typeface="Calibri"/>
                <a:cs typeface="Calibri"/>
              </a:rPr>
              <a:t>Rectangle </a:t>
            </a:r>
            <a:r>
              <a:rPr dirty="0" sz="1800" b="1">
                <a:latin typeface="Calibri"/>
                <a:cs typeface="Calibri"/>
              </a:rPr>
              <a:t>r</a:t>
            </a:r>
            <a:r>
              <a:rPr dirty="0" sz="1800" spc="-5" b="1">
                <a:latin typeface="Calibri"/>
                <a:cs typeface="Calibri"/>
              </a:rPr>
              <a:t> </a:t>
            </a:r>
            <a:r>
              <a:rPr dirty="0" sz="1800" b="1">
                <a:latin typeface="Calibri"/>
                <a:cs typeface="Calibri"/>
              </a:rPr>
              <a:t>=</a:t>
            </a:r>
            <a:r>
              <a:rPr dirty="0" sz="1800" spc="5" b="1">
                <a:latin typeface="Calibri"/>
                <a:cs typeface="Calibri"/>
              </a:rPr>
              <a:t> </a:t>
            </a:r>
            <a:r>
              <a:rPr dirty="0" sz="1800" spc="-10" b="1">
                <a:solidFill>
                  <a:srgbClr val="CC7832"/>
                </a:solidFill>
                <a:latin typeface="Calibri"/>
                <a:cs typeface="Calibri"/>
              </a:rPr>
              <a:t>new</a:t>
            </a:r>
            <a:r>
              <a:rPr dirty="0" sz="1800" spc="-5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1800" spc="-10" b="1">
                <a:latin typeface="Calibri"/>
                <a:cs typeface="Calibri"/>
              </a:rPr>
              <a:t>Rectangle(</a:t>
            </a:r>
            <a:r>
              <a:rPr dirty="0" sz="1800" spc="-10" b="1">
                <a:solidFill>
                  <a:srgbClr val="6897BB"/>
                </a:solidFill>
                <a:latin typeface="Calibri"/>
                <a:cs typeface="Calibri"/>
              </a:rPr>
              <a:t>100</a:t>
            </a:r>
            <a:r>
              <a:rPr dirty="0" sz="1800" spc="-10" b="1">
                <a:solidFill>
                  <a:srgbClr val="CC7832"/>
                </a:solidFill>
                <a:latin typeface="Calibri"/>
                <a:cs typeface="Calibri"/>
              </a:rPr>
              <a:t>,</a:t>
            </a:r>
            <a:r>
              <a:rPr dirty="0" sz="1800" spc="-5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1800" b="1">
                <a:solidFill>
                  <a:srgbClr val="6897BB"/>
                </a:solidFill>
                <a:latin typeface="Calibri"/>
                <a:cs typeface="Calibri"/>
              </a:rPr>
              <a:t>50</a:t>
            </a:r>
            <a:r>
              <a:rPr dirty="0" sz="1800" b="1">
                <a:solidFill>
                  <a:srgbClr val="CC7832"/>
                </a:solidFill>
                <a:latin typeface="Calibri"/>
                <a:cs typeface="Calibri"/>
              </a:rPr>
              <a:t>,</a:t>
            </a:r>
            <a:r>
              <a:rPr dirty="0" sz="1800" spc="-5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1800" b="1">
                <a:solidFill>
                  <a:srgbClr val="6897BB"/>
                </a:solidFill>
                <a:latin typeface="Calibri"/>
                <a:cs typeface="Calibri"/>
              </a:rPr>
              <a:t>100</a:t>
            </a:r>
            <a:r>
              <a:rPr dirty="0" sz="1800" b="1">
                <a:solidFill>
                  <a:srgbClr val="CC7832"/>
                </a:solidFill>
                <a:latin typeface="Calibri"/>
                <a:cs typeface="Calibri"/>
              </a:rPr>
              <a:t>,</a:t>
            </a:r>
            <a:r>
              <a:rPr dirty="0" sz="1800" spc="-5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1800" b="1">
                <a:solidFill>
                  <a:srgbClr val="6897BB"/>
                </a:solidFill>
                <a:latin typeface="Calibri"/>
                <a:cs typeface="Calibri"/>
              </a:rPr>
              <a:t>30</a:t>
            </a:r>
            <a:r>
              <a:rPr dirty="0" sz="1800" b="1">
                <a:latin typeface="Calibri"/>
                <a:cs typeface="Calibri"/>
              </a:rPr>
              <a:t>)</a:t>
            </a:r>
            <a:r>
              <a:rPr dirty="0" sz="1800" b="1">
                <a:solidFill>
                  <a:srgbClr val="CC7832"/>
                </a:solidFill>
                <a:latin typeface="Calibri"/>
                <a:cs typeface="Calibri"/>
              </a:rPr>
              <a:t>;</a:t>
            </a:r>
            <a:endParaRPr sz="1800">
              <a:latin typeface="Calibri"/>
              <a:cs typeface="Calibri"/>
            </a:endParaRPr>
          </a:p>
          <a:p>
            <a:pPr marL="222250">
              <a:lnSpc>
                <a:spcPts val="2125"/>
              </a:lnSpc>
            </a:pPr>
            <a:r>
              <a:rPr dirty="0" sz="1800" spc="-25" b="1">
                <a:latin typeface="Calibri"/>
                <a:cs typeface="Calibri"/>
              </a:rPr>
              <a:t>r.setRotate(i</a:t>
            </a:r>
            <a:r>
              <a:rPr dirty="0" sz="1800" spc="-20" b="1">
                <a:latin typeface="Calibri"/>
                <a:cs typeface="Calibri"/>
              </a:rPr>
              <a:t> </a:t>
            </a:r>
            <a:r>
              <a:rPr dirty="0" sz="1800" b="1">
                <a:latin typeface="Calibri"/>
                <a:cs typeface="Calibri"/>
              </a:rPr>
              <a:t>*</a:t>
            </a:r>
            <a:r>
              <a:rPr dirty="0" sz="1800" spc="-15" b="1">
                <a:latin typeface="Calibri"/>
                <a:cs typeface="Calibri"/>
              </a:rPr>
              <a:t> </a:t>
            </a:r>
            <a:r>
              <a:rPr dirty="0" sz="1800" b="1">
                <a:solidFill>
                  <a:srgbClr val="6897BB"/>
                </a:solidFill>
                <a:latin typeface="Calibri"/>
                <a:cs typeface="Calibri"/>
              </a:rPr>
              <a:t>360</a:t>
            </a:r>
            <a:r>
              <a:rPr dirty="0" sz="1800" spc="-10" b="1">
                <a:solidFill>
                  <a:srgbClr val="6897BB"/>
                </a:solidFill>
                <a:latin typeface="Calibri"/>
                <a:cs typeface="Calibri"/>
              </a:rPr>
              <a:t> </a:t>
            </a:r>
            <a:r>
              <a:rPr dirty="0" sz="1800" b="1">
                <a:latin typeface="Calibri"/>
                <a:cs typeface="Calibri"/>
              </a:rPr>
              <a:t>/</a:t>
            </a:r>
            <a:r>
              <a:rPr dirty="0" sz="1800" spc="-15" b="1">
                <a:latin typeface="Calibri"/>
                <a:cs typeface="Calibri"/>
              </a:rPr>
              <a:t> </a:t>
            </a:r>
            <a:r>
              <a:rPr dirty="0" sz="1800" b="1">
                <a:solidFill>
                  <a:srgbClr val="6897BB"/>
                </a:solidFill>
                <a:latin typeface="Calibri"/>
                <a:cs typeface="Calibri"/>
              </a:rPr>
              <a:t>8</a:t>
            </a:r>
            <a:r>
              <a:rPr dirty="0" sz="1800" b="1">
                <a:latin typeface="Calibri"/>
                <a:cs typeface="Calibri"/>
              </a:rPr>
              <a:t>)</a:t>
            </a:r>
            <a:r>
              <a:rPr dirty="0" sz="1800" b="1">
                <a:solidFill>
                  <a:srgbClr val="CC7832"/>
                </a:solidFill>
                <a:latin typeface="Calibri"/>
                <a:cs typeface="Calibri"/>
              </a:rPr>
              <a:t>;</a:t>
            </a:r>
            <a:endParaRPr sz="1800">
              <a:latin typeface="Calibri"/>
              <a:cs typeface="Calibri"/>
            </a:endParaRPr>
          </a:p>
          <a:p>
            <a:pPr marL="222250">
              <a:lnSpc>
                <a:spcPct val="100000"/>
              </a:lnSpc>
              <a:spcBef>
                <a:spcPts val="50"/>
              </a:spcBef>
            </a:pPr>
            <a:r>
              <a:rPr dirty="0" sz="1800" spc="-15" b="1">
                <a:latin typeface="Calibri"/>
                <a:cs typeface="Calibri"/>
              </a:rPr>
              <a:t>r.setStroke(Color.</a:t>
            </a:r>
            <a:r>
              <a:rPr dirty="0" sz="1800" spc="-15" b="1" i="1">
                <a:latin typeface="Calibri"/>
                <a:cs typeface="Calibri"/>
              </a:rPr>
              <a:t>color</a:t>
            </a:r>
            <a:r>
              <a:rPr dirty="0" sz="1800" spc="-15" b="1">
                <a:latin typeface="Calibri"/>
                <a:cs typeface="Calibri"/>
              </a:rPr>
              <a:t>(Math.</a:t>
            </a:r>
            <a:r>
              <a:rPr dirty="0" sz="1800" spc="-15" b="1" i="1">
                <a:latin typeface="Calibri"/>
                <a:cs typeface="Calibri"/>
              </a:rPr>
              <a:t>random</a:t>
            </a:r>
            <a:r>
              <a:rPr dirty="0" sz="1800" spc="-15" b="1">
                <a:latin typeface="Calibri"/>
                <a:cs typeface="Calibri"/>
              </a:rPr>
              <a:t>()</a:t>
            </a:r>
            <a:r>
              <a:rPr dirty="0" sz="1800" spc="-15" b="1">
                <a:solidFill>
                  <a:srgbClr val="CC7832"/>
                </a:solidFill>
                <a:latin typeface="Calibri"/>
                <a:cs typeface="Calibri"/>
              </a:rPr>
              <a:t>,</a:t>
            </a:r>
            <a:r>
              <a:rPr dirty="0" sz="1800" spc="-10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1800" spc="-5" b="1">
                <a:latin typeface="Calibri"/>
                <a:cs typeface="Calibri"/>
              </a:rPr>
              <a:t>Math.</a:t>
            </a:r>
            <a:r>
              <a:rPr dirty="0" sz="1800" spc="-5" b="1" i="1">
                <a:latin typeface="Calibri"/>
                <a:cs typeface="Calibri"/>
              </a:rPr>
              <a:t>random</a:t>
            </a:r>
            <a:r>
              <a:rPr dirty="0" sz="1800" spc="-5" b="1">
                <a:latin typeface="Calibri"/>
                <a:cs typeface="Calibri"/>
              </a:rPr>
              <a:t>()</a:t>
            </a:r>
            <a:r>
              <a:rPr dirty="0" sz="1800" spc="-5" b="1">
                <a:solidFill>
                  <a:srgbClr val="CC7832"/>
                </a:solidFill>
                <a:latin typeface="Calibri"/>
                <a:cs typeface="Calibri"/>
              </a:rPr>
              <a:t>, </a:t>
            </a:r>
            <a:r>
              <a:rPr dirty="0" sz="1800" spc="-5" b="1">
                <a:latin typeface="Calibri"/>
                <a:cs typeface="Calibri"/>
              </a:rPr>
              <a:t>Math.</a:t>
            </a:r>
            <a:r>
              <a:rPr dirty="0" sz="1800" spc="-5" b="1" i="1">
                <a:latin typeface="Calibri"/>
                <a:cs typeface="Calibri"/>
              </a:rPr>
              <a:t>random</a:t>
            </a:r>
            <a:r>
              <a:rPr dirty="0" sz="1800" spc="-5" b="1">
                <a:latin typeface="Calibri"/>
                <a:cs typeface="Calibri"/>
              </a:rPr>
              <a:t>()))</a:t>
            </a:r>
            <a:r>
              <a:rPr dirty="0" sz="1800" spc="-5" b="1">
                <a:solidFill>
                  <a:srgbClr val="CC7832"/>
                </a:solidFill>
                <a:latin typeface="Calibri"/>
                <a:cs typeface="Calibri"/>
              </a:rPr>
              <a:t>;</a:t>
            </a:r>
            <a:endParaRPr sz="1800">
              <a:latin typeface="Calibri"/>
              <a:cs typeface="Calibri"/>
            </a:endParaRPr>
          </a:p>
          <a:p>
            <a:pPr marL="222250" marR="4433570">
              <a:lnSpc>
                <a:spcPts val="2090"/>
              </a:lnSpc>
              <a:spcBef>
                <a:spcPts val="175"/>
              </a:spcBef>
            </a:pPr>
            <a:r>
              <a:rPr dirty="0" sz="1800" spc="-20" b="1">
                <a:latin typeface="Calibri"/>
                <a:cs typeface="Calibri"/>
              </a:rPr>
              <a:t>r.setFill(Color.</a:t>
            </a:r>
            <a:r>
              <a:rPr dirty="0" sz="1800" spc="-20" b="1" i="1">
                <a:solidFill>
                  <a:srgbClr val="9876AA"/>
                </a:solidFill>
                <a:latin typeface="Calibri"/>
                <a:cs typeface="Calibri"/>
              </a:rPr>
              <a:t>WHITE</a:t>
            </a:r>
            <a:r>
              <a:rPr dirty="0" sz="1800" spc="-20" b="1">
                <a:latin typeface="Calibri"/>
                <a:cs typeface="Calibri"/>
              </a:rPr>
              <a:t>)</a:t>
            </a:r>
            <a:r>
              <a:rPr dirty="0" sz="1800" spc="-20" b="1">
                <a:solidFill>
                  <a:srgbClr val="CC7832"/>
                </a:solidFill>
                <a:latin typeface="Calibri"/>
                <a:cs typeface="Calibri"/>
              </a:rPr>
              <a:t>; </a:t>
            </a:r>
            <a:r>
              <a:rPr dirty="0" sz="1800" spc="-15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1800" spc="-10" b="1">
                <a:latin typeface="Calibri"/>
                <a:cs typeface="Calibri"/>
              </a:rPr>
              <a:t>group.getChildren().add(r)</a:t>
            </a:r>
            <a:r>
              <a:rPr dirty="0" sz="1800" spc="-10" b="1">
                <a:solidFill>
                  <a:srgbClr val="CC7832"/>
                </a:solidFill>
                <a:latin typeface="Calibri"/>
                <a:cs typeface="Calibri"/>
              </a:rPr>
              <a:t>;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ts val="2150"/>
              </a:lnSpc>
            </a:pPr>
            <a:r>
              <a:rPr dirty="0" sz="1800" b="1">
                <a:latin typeface="Calibri"/>
                <a:cs typeface="Calibri"/>
              </a:rPr>
              <a:t>}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10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0">
              <a:lnSpc>
                <a:spcPts val="1630"/>
              </a:lnSpc>
            </a:pPr>
            <a:fld id="{81D60167-4931-47E6-BA6A-407CBD079E47}" type="slidenum">
              <a:rPr dirty="0"/>
              <a:t>17</a:t>
            </a:fld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12118" y="458724"/>
            <a:ext cx="5720080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 b="0">
                <a:latin typeface="Courier New"/>
                <a:cs typeface="Courier New"/>
              </a:rPr>
              <a:t>MultipleStageDemo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54939" y="1435100"/>
            <a:ext cx="7550784" cy="149796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285750" marR="822325" indent="-273050">
              <a:lnSpc>
                <a:spcPct val="100800"/>
              </a:lnSpc>
              <a:spcBef>
                <a:spcPts val="75"/>
              </a:spcBef>
            </a:pPr>
            <a:r>
              <a:rPr dirty="0" sz="2400" spc="-5" b="1">
                <a:solidFill>
                  <a:srgbClr val="CC7832"/>
                </a:solidFill>
                <a:latin typeface="Calibri"/>
                <a:cs typeface="Calibri"/>
              </a:rPr>
              <a:t>public class </a:t>
            </a:r>
            <a:r>
              <a:rPr dirty="0" sz="2400" spc="-5" b="1">
                <a:latin typeface="Calibri"/>
                <a:cs typeface="Calibri"/>
              </a:rPr>
              <a:t>MultipleStageDemo </a:t>
            </a:r>
            <a:r>
              <a:rPr dirty="0" sz="2400" spc="-10" b="1">
                <a:solidFill>
                  <a:srgbClr val="CC7832"/>
                </a:solidFill>
                <a:latin typeface="Calibri"/>
                <a:cs typeface="Calibri"/>
              </a:rPr>
              <a:t>extends </a:t>
            </a:r>
            <a:r>
              <a:rPr dirty="0" sz="2400" spc="-10" b="1">
                <a:latin typeface="Calibri"/>
                <a:cs typeface="Calibri"/>
              </a:rPr>
              <a:t>Application{ </a:t>
            </a:r>
            <a:r>
              <a:rPr dirty="0" sz="2400" spc="-530" b="1">
                <a:latin typeface="Calibri"/>
                <a:cs typeface="Calibri"/>
              </a:rPr>
              <a:t> </a:t>
            </a:r>
            <a:r>
              <a:rPr dirty="0" sz="2400" spc="-5" b="1">
                <a:solidFill>
                  <a:srgbClr val="BBB529"/>
                </a:solidFill>
                <a:latin typeface="Calibri"/>
                <a:cs typeface="Calibri"/>
              </a:rPr>
              <a:t>@Override</a:t>
            </a:r>
            <a:endParaRPr sz="2400">
              <a:latin typeface="Calibri"/>
              <a:cs typeface="Calibri"/>
            </a:endParaRPr>
          </a:p>
          <a:p>
            <a:pPr marL="285750">
              <a:lnSpc>
                <a:spcPct val="100000"/>
              </a:lnSpc>
              <a:spcBef>
                <a:spcPts val="25"/>
              </a:spcBef>
            </a:pPr>
            <a:r>
              <a:rPr dirty="0" sz="2400" spc="-5" b="1">
                <a:solidFill>
                  <a:srgbClr val="CC7832"/>
                </a:solidFill>
                <a:latin typeface="Calibri"/>
                <a:cs typeface="Calibri"/>
              </a:rPr>
              <a:t>public</a:t>
            </a:r>
            <a:r>
              <a:rPr dirty="0" sz="2400" spc="-30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400" spc="-10" b="1">
                <a:solidFill>
                  <a:srgbClr val="CC7832"/>
                </a:solidFill>
                <a:latin typeface="Calibri"/>
                <a:cs typeface="Calibri"/>
              </a:rPr>
              <a:t>void</a:t>
            </a:r>
            <a:r>
              <a:rPr dirty="0" sz="2400" spc="-20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400" spc="-10" b="1">
                <a:solidFill>
                  <a:srgbClr val="FFC66D"/>
                </a:solidFill>
                <a:latin typeface="Calibri"/>
                <a:cs typeface="Calibri"/>
              </a:rPr>
              <a:t>start</a:t>
            </a:r>
            <a:r>
              <a:rPr dirty="0" sz="2400" spc="-10" b="1">
                <a:latin typeface="Calibri"/>
                <a:cs typeface="Calibri"/>
              </a:rPr>
              <a:t>(Stage</a:t>
            </a:r>
            <a:r>
              <a:rPr dirty="0" sz="2400" spc="-20" b="1">
                <a:latin typeface="Calibri"/>
                <a:cs typeface="Calibri"/>
              </a:rPr>
              <a:t> </a:t>
            </a:r>
            <a:r>
              <a:rPr dirty="0" sz="2400" spc="-5" b="1">
                <a:latin typeface="Calibri"/>
                <a:cs typeface="Calibri"/>
              </a:rPr>
              <a:t>primaryStage){</a:t>
            </a:r>
            <a:endParaRPr sz="2400">
              <a:latin typeface="Calibri"/>
              <a:cs typeface="Calibri"/>
            </a:endParaRPr>
          </a:p>
          <a:p>
            <a:pPr marL="558800">
              <a:lnSpc>
                <a:spcPct val="100000"/>
              </a:lnSpc>
              <a:spcBef>
                <a:spcPts val="25"/>
              </a:spcBef>
              <a:tabLst>
                <a:tab pos="6043295" algn="l"/>
              </a:tabLst>
            </a:pPr>
            <a:r>
              <a:rPr dirty="0" sz="2400" spc="-5" b="1">
                <a:latin typeface="Calibri"/>
                <a:cs typeface="Calibri"/>
              </a:rPr>
              <a:t>Scene</a:t>
            </a:r>
            <a:r>
              <a:rPr dirty="0" sz="2400" b="1">
                <a:latin typeface="Calibri"/>
                <a:cs typeface="Calibri"/>
              </a:rPr>
              <a:t> </a:t>
            </a:r>
            <a:r>
              <a:rPr dirty="0" sz="2400" spc="-5" b="1">
                <a:latin typeface="Calibri"/>
                <a:cs typeface="Calibri"/>
              </a:rPr>
              <a:t>scene</a:t>
            </a:r>
            <a:r>
              <a:rPr dirty="0" sz="2400" spc="5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=</a:t>
            </a:r>
            <a:r>
              <a:rPr dirty="0" sz="2400" spc="10" b="1">
                <a:latin typeface="Calibri"/>
                <a:cs typeface="Calibri"/>
              </a:rPr>
              <a:t> </a:t>
            </a:r>
            <a:r>
              <a:rPr dirty="0" sz="2400" spc="-5" b="1">
                <a:solidFill>
                  <a:srgbClr val="CC7832"/>
                </a:solidFill>
                <a:latin typeface="Calibri"/>
                <a:cs typeface="Calibri"/>
              </a:rPr>
              <a:t>new </a:t>
            </a:r>
            <a:r>
              <a:rPr dirty="0" sz="2400" spc="-5" b="1">
                <a:latin typeface="Calibri"/>
                <a:cs typeface="Calibri"/>
              </a:rPr>
              <a:t>Scene(</a:t>
            </a:r>
            <a:r>
              <a:rPr dirty="0" sz="2400" spc="-5" b="1">
                <a:solidFill>
                  <a:srgbClr val="CC7832"/>
                </a:solidFill>
                <a:latin typeface="Calibri"/>
                <a:cs typeface="Calibri"/>
              </a:rPr>
              <a:t>new</a:t>
            </a:r>
            <a:r>
              <a:rPr dirty="0" sz="2400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400" spc="-10" b="1">
                <a:latin typeface="Calibri"/>
                <a:cs typeface="Calibri"/>
              </a:rPr>
              <a:t>Button(	</a:t>
            </a:r>
            <a:r>
              <a:rPr dirty="0" sz="2400" b="1">
                <a:latin typeface="Calibri"/>
                <a:cs typeface="Calibri"/>
              </a:rPr>
              <a:t>)</a:t>
            </a:r>
            <a:r>
              <a:rPr dirty="0" sz="2400" b="1">
                <a:solidFill>
                  <a:srgbClr val="CC7832"/>
                </a:solidFill>
                <a:latin typeface="Calibri"/>
                <a:cs typeface="Calibri"/>
              </a:rPr>
              <a:t>,</a:t>
            </a:r>
            <a:r>
              <a:rPr dirty="0" sz="2400" spc="-40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400" spc="-5" b="1">
                <a:solidFill>
                  <a:srgbClr val="6897BB"/>
                </a:solidFill>
                <a:latin typeface="Calibri"/>
                <a:cs typeface="Calibri"/>
              </a:rPr>
              <a:t>200</a:t>
            </a:r>
            <a:r>
              <a:rPr dirty="0" sz="2400" spc="-5" b="1">
                <a:solidFill>
                  <a:srgbClr val="CC7832"/>
                </a:solidFill>
                <a:latin typeface="Calibri"/>
                <a:cs typeface="Calibri"/>
              </a:rPr>
              <a:t>,</a:t>
            </a:r>
            <a:r>
              <a:rPr dirty="0" sz="2400" spc="-35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400" spc="-5" b="1">
                <a:solidFill>
                  <a:srgbClr val="6897BB"/>
                </a:solidFill>
                <a:latin typeface="Calibri"/>
                <a:cs typeface="Calibri"/>
              </a:rPr>
              <a:t>250</a:t>
            </a:r>
            <a:r>
              <a:rPr dirty="0" sz="2400" spc="-5" b="1">
                <a:latin typeface="Calibri"/>
                <a:cs typeface="Calibri"/>
              </a:rPr>
              <a:t>)</a:t>
            </a:r>
            <a:r>
              <a:rPr dirty="0" sz="2400" spc="-5" b="1">
                <a:solidFill>
                  <a:srgbClr val="CC7832"/>
                </a:solidFill>
                <a:latin typeface="Calibri"/>
                <a:cs typeface="Calibri"/>
              </a:rPr>
              <a:t>;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031232" y="2910332"/>
            <a:ext cx="205104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latin typeface="Calibri"/>
                <a:cs typeface="Calibri"/>
              </a:rPr>
              <a:t>)</a:t>
            </a:r>
            <a:r>
              <a:rPr dirty="0" sz="2400" b="1">
                <a:solidFill>
                  <a:srgbClr val="CC7832"/>
                </a:solidFill>
                <a:latin typeface="Calibri"/>
                <a:cs typeface="Calibri"/>
              </a:rPr>
              <a:t>;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01040" y="2910332"/>
            <a:ext cx="3917315" cy="111379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 marR="5080">
              <a:lnSpc>
                <a:spcPct val="98700"/>
              </a:lnSpc>
              <a:spcBef>
                <a:spcPts val="135"/>
              </a:spcBef>
            </a:pPr>
            <a:r>
              <a:rPr dirty="0" sz="2400" spc="-5" b="1">
                <a:latin typeface="Calibri"/>
                <a:cs typeface="Calibri"/>
              </a:rPr>
              <a:t>primaryStage.setTitle( </a:t>
            </a:r>
            <a:r>
              <a:rPr dirty="0" sz="2400" b="1">
                <a:latin typeface="Calibri"/>
                <a:cs typeface="Calibri"/>
              </a:rPr>
              <a:t> </a:t>
            </a:r>
            <a:r>
              <a:rPr dirty="0" sz="2400" spc="-5" b="1">
                <a:latin typeface="Calibri"/>
                <a:cs typeface="Calibri"/>
              </a:rPr>
              <a:t>primaryStage.setScene(scene)</a:t>
            </a:r>
            <a:r>
              <a:rPr dirty="0" sz="2400" spc="-5" b="1">
                <a:solidFill>
                  <a:srgbClr val="CC7832"/>
                </a:solidFill>
                <a:latin typeface="Calibri"/>
                <a:cs typeface="Calibri"/>
              </a:rPr>
              <a:t>; </a:t>
            </a:r>
            <a:r>
              <a:rPr dirty="0" sz="2400" spc="-530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400" spc="-5" b="1">
                <a:latin typeface="Calibri"/>
                <a:cs typeface="Calibri"/>
              </a:rPr>
              <a:t>primaryStage.show()</a:t>
            </a:r>
            <a:r>
              <a:rPr dirty="0" sz="2400" spc="-5" b="1">
                <a:solidFill>
                  <a:srgbClr val="CC7832"/>
                </a:solidFill>
                <a:latin typeface="Calibri"/>
                <a:cs typeface="Calibri"/>
              </a:rPr>
              <a:t>;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023105" y="4739132"/>
            <a:ext cx="664210" cy="7448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r" marR="57785">
              <a:lnSpc>
                <a:spcPts val="2830"/>
              </a:lnSpc>
              <a:spcBef>
                <a:spcPts val="100"/>
              </a:spcBef>
            </a:pPr>
            <a:r>
              <a:rPr dirty="0" sz="2400" b="1">
                <a:latin typeface="Calibri"/>
                <a:cs typeface="Calibri"/>
              </a:rPr>
              <a:t>)</a:t>
            </a:r>
            <a:r>
              <a:rPr dirty="0" sz="2400" b="1">
                <a:solidFill>
                  <a:srgbClr val="CC7832"/>
                </a:solidFill>
                <a:latin typeface="Calibri"/>
                <a:cs typeface="Calibri"/>
              </a:rPr>
              <a:t>;</a:t>
            </a:r>
            <a:endParaRPr sz="2400">
              <a:latin typeface="Calibri"/>
              <a:cs typeface="Calibri"/>
            </a:endParaRPr>
          </a:p>
          <a:p>
            <a:pPr algn="r" marR="5080">
              <a:lnSpc>
                <a:spcPts val="2830"/>
              </a:lnSpc>
            </a:pPr>
            <a:r>
              <a:rPr dirty="0" sz="2400" b="1">
                <a:latin typeface="Calibri"/>
                <a:cs typeface="Calibri"/>
              </a:rPr>
              <a:t>(</a:t>
            </a:r>
            <a:r>
              <a:rPr dirty="0" sz="2400" spc="-5" b="1">
                <a:solidFill>
                  <a:srgbClr val="CC7832"/>
                </a:solidFill>
                <a:latin typeface="Calibri"/>
                <a:cs typeface="Calibri"/>
              </a:rPr>
              <a:t>n</a:t>
            </a:r>
            <a:r>
              <a:rPr dirty="0" sz="2400" spc="-10" b="1">
                <a:solidFill>
                  <a:srgbClr val="CC7832"/>
                </a:solidFill>
                <a:latin typeface="Calibri"/>
                <a:cs typeface="Calibri"/>
              </a:rPr>
              <a:t>e</a:t>
            </a:r>
            <a:r>
              <a:rPr dirty="0" sz="2400" b="1">
                <a:solidFill>
                  <a:srgbClr val="CC7832"/>
                </a:solidFill>
                <a:latin typeface="Calibri"/>
                <a:cs typeface="Calibri"/>
              </a:rPr>
              <a:t>w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01040" y="4370323"/>
            <a:ext cx="3324860" cy="148272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 marR="5080">
              <a:lnSpc>
                <a:spcPct val="99400"/>
              </a:lnSpc>
              <a:spcBef>
                <a:spcPts val="114"/>
              </a:spcBef>
            </a:pPr>
            <a:r>
              <a:rPr dirty="0" sz="2400" spc="-10" b="1">
                <a:latin typeface="Calibri"/>
                <a:cs typeface="Calibri"/>
              </a:rPr>
              <a:t>Stage </a:t>
            </a:r>
            <a:r>
              <a:rPr dirty="0" sz="2400" spc="-15" b="1">
                <a:latin typeface="Calibri"/>
                <a:cs typeface="Calibri"/>
              </a:rPr>
              <a:t>stage </a:t>
            </a:r>
            <a:r>
              <a:rPr dirty="0" sz="2400" b="1">
                <a:latin typeface="Calibri"/>
                <a:cs typeface="Calibri"/>
              </a:rPr>
              <a:t>= </a:t>
            </a:r>
            <a:r>
              <a:rPr dirty="0" sz="2400" spc="-5" b="1">
                <a:solidFill>
                  <a:srgbClr val="CC7832"/>
                </a:solidFill>
                <a:latin typeface="Calibri"/>
                <a:cs typeface="Calibri"/>
              </a:rPr>
              <a:t>new </a:t>
            </a:r>
            <a:r>
              <a:rPr dirty="0" sz="2400" spc="-10" b="1">
                <a:latin typeface="Calibri"/>
                <a:cs typeface="Calibri"/>
              </a:rPr>
              <a:t>Stage()</a:t>
            </a:r>
            <a:r>
              <a:rPr dirty="0" sz="2400" spc="-10" b="1">
                <a:solidFill>
                  <a:srgbClr val="CC7832"/>
                </a:solidFill>
                <a:latin typeface="Calibri"/>
                <a:cs typeface="Calibri"/>
              </a:rPr>
              <a:t>; </a:t>
            </a:r>
            <a:r>
              <a:rPr dirty="0" sz="2400" spc="-530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400" spc="-10" b="1">
                <a:latin typeface="Calibri"/>
                <a:cs typeface="Calibri"/>
              </a:rPr>
              <a:t>stage.setTitle( </a:t>
            </a:r>
            <a:r>
              <a:rPr dirty="0" sz="2400" spc="-5" b="1">
                <a:latin typeface="Calibri"/>
                <a:cs typeface="Calibri"/>
              </a:rPr>
              <a:t> </a:t>
            </a:r>
            <a:r>
              <a:rPr dirty="0" sz="2400" spc="-10" b="1">
                <a:latin typeface="Calibri"/>
                <a:cs typeface="Calibri"/>
              </a:rPr>
              <a:t>stage.setScene(</a:t>
            </a:r>
            <a:r>
              <a:rPr dirty="0" sz="2400" spc="-10" b="1">
                <a:solidFill>
                  <a:srgbClr val="CC7832"/>
                </a:solidFill>
                <a:latin typeface="Calibri"/>
                <a:cs typeface="Calibri"/>
              </a:rPr>
              <a:t>new </a:t>
            </a:r>
            <a:r>
              <a:rPr dirty="0" sz="2400" spc="-5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400" spc="-10" b="1">
                <a:latin typeface="Calibri"/>
                <a:cs typeface="Calibri"/>
              </a:rPr>
              <a:t>stage.show()</a:t>
            </a:r>
            <a:r>
              <a:rPr dirty="0" sz="2400" spc="-10" b="1">
                <a:solidFill>
                  <a:srgbClr val="CC7832"/>
                </a:solidFill>
                <a:latin typeface="Calibri"/>
                <a:cs typeface="Calibri"/>
              </a:rPr>
              <a:t>;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597842" y="5092700"/>
            <a:ext cx="12065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latin typeface="Calibri"/>
                <a:cs typeface="Calibri"/>
              </a:rPr>
              <a:t>(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301420" y="5092700"/>
            <a:ext cx="154622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 b="1">
                <a:latin typeface="Calibri"/>
                <a:cs typeface="Calibri"/>
              </a:rPr>
              <a:t>)</a:t>
            </a:r>
            <a:r>
              <a:rPr dirty="0" sz="2400" spc="-5" b="1">
                <a:solidFill>
                  <a:srgbClr val="CC7832"/>
                </a:solidFill>
                <a:latin typeface="Calibri"/>
                <a:cs typeface="Calibri"/>
              </a:rPr>
              <a:t>,</a:t>
            </a:r>
            <a:r>
              <a:rPr dirty="0" sz="2400" spc="-5" b="1">
                <a:solidFill>
                  <a:srgbClr val="6897BB"/>
                </a:solidFill>
                <a:latin typeface="Calibri"/>
                <a:cs typeface="Calibri"/>
              </a:rPr>
              <a:t>200</a:t>
            </a:r>
            <a:r>
              <a:rPr dirty="0" sz="2400" spc="-5" b="1">
                <a:solidFill>
                  <a:srgbClr val="CC7832"/>
                </a:solidFill>
                <a:latin typeface="Calibri"/>
                <a:cs typeface="Calibri"/>
              </a:rPr>
              <a:t>,</a:t>
            </a:r>
            <a:r>
              <a:rPr dirty="0" sz="2400" spc="-55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400" spc="-5" b="1">
                <a:solidFill>
                  <a:srgbClr val="6897BB"/>
                </a:solidFill>
                <a:latin typeface="Calibri"/>
                <a:cs typeface="Calibri"/>
              </a:rPr>
              <a:t>250</a:t>
            </a:r>
            <a:r>
              <a:rPr dirty="0" sz="2400" spc="-5" b="1">
                <a:latin typeface="Calibri"/>
                <a:cs typeface="Calibri"/>
              </a:rPr>
              <a:t>))</a:t>
            </a:r>
            <a:r>
              <a:rPr dirty="0" sz="2400" spc="-5" b="1">
                <a:solidFill>
                  <a:srgbClr val="CC7832"/>
                </a:solidFill>
                <a:latin typeface="Calibri"/>
                <a:cs typeface="Calibri"/>
              </a:rPr>
              <a:t>;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83011" y="160019"/>
            <a:ext cx="1578610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 b="0">
                <a:latin typeface="Times New Roman"/>
                <a:cs typeface="Times New Roman"/>
              </a:rPr>
              <a:t>Ellipse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616181" y="4738461"/>
            <a:ext cx="1623695" cy="2844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700" spc="-10">
                <a:latin typeface="Times New Roman"/>
                <a:cs typeface="Times New Roman"/>
              </a:rPr>
              <a:t>(centerX,</a:t>
            </a:r>
            <a:r>
              <a:rPr dirty="0" sz="1700" spc="-35">
                <a:latin typeface="Times New Roman"/>
                <a:cs typeface="Times New Roman"/>
              </a:rPr>
              <a:t> </a:t>
            </a:r>
            <a:r>
              <a:rPr dirty="0" sz="1700" spc="-20">
                <a:latin typeface="Times New Roman"/>
                <a:cs typeface="Times New Roman"/>
              </a:rPr>
              <a:t>centerY)</a:t>
            </a:r>
            <a:endParaRPr sz="1700">
              <a:latin typeface="Times New Roman"/>
              <a:cs typeface="Times New Roman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557945" y="4374426"/>
            <a:ext cx="4043679" cy="1963420"/>
            <a:chOff x="557945" y="4374426"/>
            <a:chExt cx="4043679" cy="1963420"/>
          </a:xfrm>
        </p:grpSpPr>
        <p:sp>
          <p:nvSpPr>
            <p:cNvPr id="5" name="object 5"/>
            <p:cNvSpPr/>
            <p:nvPr/>
          </p:nvSpPr>
          <p:spPr>
            <a:xfrm>
              <a:off x="571280" y="4710354"/>
              <a:ext cx="3588385" cy="1614170"/>
            </a:xfrm>
            <a:custGeom>
              <a:avLst/>
              <a:gdLst/>
              <a:ahLst/>
              <a:cxnLst/>
              <a:rect l="l" t="t" r="r" b="b"/>
              <a:pathLst>
                <a:path w="3588385" h="1614170">
                  <a:moveTo>
                    <a:pt x="1794592" y="0"/>
                  </a:moveTo>
                  <a:lnTo>
                    <a:pt x="1607048" y="0"/>
                  </a:lnTo>
                  <a:lnTo>
                    <a:pt x="1446169" y="27507"/>
                  </a:lnTo>
                  <a:lnTo>
                    <a:pt x="1258625" y="27507"/>
                  </a:lnTo>
                  <a:lnTo>
                    <a:pt x="1097709" y="54092"/>
                  </a:lnTo>
                  <a:lnTo>
                    <a:pt x="937756" y="108185"/>
                  </a:lnTo>
                  <a:lnTo>
                    <a:pt x="776877" y="134770"/>
                  </a:lnTo>
                  <a:lnTo>
                    <a:pt x="642626" y="188826"/>
                  </a:lnTo>
                  <a:lnTo>
                    <a:pt x="536003" y="241995"/>
                  </a:lnTo>
                  <a:lnTo>
                    <a:pt x="401752" y="296088"/>
                  </a:lnTo>
                  <a:lnTo>
                    <a:pt x="348422" y="322673"/>
                  </a:lnTo>
                  <a:lnTo>
                    <a:pt x="295129" y="350144"/>
                  </a:lnTo>
                  <a:lnTo>
                    <a:pt x="268464" y="376729"/>
                  </a:lnTo>
                  <a:lnTo>
                    <a:pt x="214208" y="430821"/>
                  </a:lnTo>
                  <a:lnTo>
                    <a:pt x="160878" y="457406"/>
                  </a:lnTo>
                  <a:lnTo>
                    <a:pt x="134213" y="483991"/>
                  </a:lnTo>
                  <a:lnTo>
                    <a:pt x="107548" y="538047"/>
                  </a:lnTo>
                  <a:lnTo>
                    <a:pt x="80920" y="564632"/>
                  </a:lnTo>
                  <a:lnTo>
                    <a:pt x="54255" y="618724"/>
                  </a:lnTo>
                  <a:lnTo>
                    <a:pt x="26665" y="646232"/>
                  </a:lnTo>
                  <a:lnTo>
                    <a:pt x="26665" y="672817"/>
                  </a:lnTo>
                  <a:lnTo>
                    <a:pt x="0" y="726873"/>
                  </a:lnTo>
                  <a:lnTo>
                    <a:pt x="0" y="780043"/>
                  </a:lnTo>
                  <a:lnTo>
                    <a:pt x="0" y="807551"/>
                  </a:lnTo>
                  <a:lnTo>
                    <a:pt x="0" y="860720"/>
                  </a:lnTo>
                  <a:lnTo>
                    <a:pt x="0" y="888191"/>
                  </a:lnTo>
                  <a:lnTo>
                    <a:pt x="26665" y="941361"/>
                  </a:lnTo>
                  <a:lnTo>
                    <a:pt x="26665" y="968869"/>
                  </a:lnTo>
                  <a:lnTo>
                    <a:pt x="54255" y="1022038"/>
                  </a:lnTo>
                  <a:lnTo>
                    <a:pt x="80920" y="1049509"/>
                  </a:lnTo>
                  <a:lnTo>
                    <a:pt x="107548" y="1076094"/>
                  </a:lnTo>
                  <a:lnTo>
                    <a:pt x="134213" y="1130187"/>
                  </a:lnTo>
                  <a:lnTo>
                    <a:pt x="160878" y="1156772"/>
                  </a:lnTo>
                  <a:lnTo>
                    <a:pt x="214208" y="1183357"/>
                  </a:lnTo>
                  <a:lnTo>
                    <a:pt x="268464" y="1237412"/>
                  </a:lnTo>
                  <a:lnTo>
                    <a:pt x="295129" y="1263997"/>
                  </a:lnTo>
                  <a:lnTo>
                    <a:pt x="348422" y="1291505"/>
                  </a:lnTo>
                  <a:lnTo>
                    <a:pt x="401752" y="1318090"/>
                  </a:lnTo>
                  <a:lnTo>
                    <a:pt x="536003" y="1372183"/>
                  </a:lnTo>
                  <a:lnTo>
                    <a:pt x="642626" y="1425315"/>
                  </a:lnTo>
                  <a:lnTo>
                    <a:pt x="776877" y="1479412"/>
                  </a:lnTo>
                  <a:lnTo>
                    <a:pt x="937756" y="1533490"/>
                  </a:lnTo>
                  <a:lnTo>
                    <a:pt x="1097709" y="1560075"/>
                  </a:lnTo>
                  <a:lnTo>
                    <a:pt x="1258625" y="1586656"/>
                  </a:lnTo>
                  <a:lnTo>
                    <a:pt x="1446169" y="1614153"/>
                  </a:lnTo>
                  <a:lnTo>
                    <a:pt x="1607048" y="1614153"/>
                  </a:lnTo>
                  <a:lnTo>
                    <a:pt x="1794592" y="1614153"/>
                  </a:lnTo>
                  <a:lnTo>
                    <a:pt x="1982173" y="1614153"/>
                  </a:lnTo>
                  <a:lnTo>
                    <a:pt x="2169717" y="1614153"/>
                  </a:lnTo>
                  <a:lnTo>
                    <a:pt x="2329670" y="1586656"/>
                  </a:lnTo>
                  <a:lnTo>
                    <a:pt x="2490586" y="1560075"/>
                  </a:lnTo>
                  <a:lnTo>
                    <a:pt x="2651465" y="1533490"/>
                  </a:lnTo>
                  <a:lnTo>
                    <a:pt x="2812344" y="1479412"/>
                  </a:lnTo>
                  <a:lnTo>
                    <a:pt x="2945669" y="1425315"/>
                  </a:lnTo>
                  <a:lnTo>
                    <a:pt x="3079883" y="1372183"/>
                  </a:lnTo>
                  <a:lnTo>
                    <a:pt x="3186543" y="1318090"/>
                  </a:lnTo>
                  <a:lnTo>
                    <a:pt x="3240614" y="1291505"/>
                  </a:lnTo>
                  <a:lnTo>
                    <a:pt x="3293944" y="1263997"/>
                  </a:lnTo>
                  <a:lnTo>
                    <a:pt x="3347274" y="1237412"/>
                  </a:lnTo>
                  <a:lnTo>
                    <a:pt x="3373939" y="1183357"/>
                  </a:lnTo>
                  <a:lnTo>
                    <a:pt x="3428380" y="1156772"/>
                  </a:lnTo>
                  <a:lnTo>
                    <a:pt x="3455045" y="1130187"/>
                  </a:lnTo>
                  <a:lnTo>
                    <a:pt x="3481710" y="1076094"/>
                  </a:lnTo>
                  <a:lnTo>
                    <a:pt x="3508375" y="1049509"/>
                  </a:lnTo>
                  <a:lnTo>
                    <a:pt x="3535040" y="1022038"/>
                  </a:lnTo>
                  <a:lnTo>
                    <a:pt x="3561705" y="968869"/>
                  </a:lnTo>
                  <a:lnTo>
                    <a:pt x="3588370" y="941361"/>
                  </a:lnTo>
                  <a:lnTo>
                    <a:pt x="3588370" y="672817"/>
                  </a:lnTo>
                  <a:lnTo>
                    <a:pt x="3561705" y="646232"/>
                  </a:lnTo>
                  <a:lnTo>
                    <a:pt x="3535040" y="618724"/>
                  </a:lnTo>
                  <a:lnTo>
                    <a:pt x="3508375" y="564632"/>
                  </a:lnTo>
                  <a:lnTo>
                    <a:pt x="3481710" y="538047"/>
                  </a:lnTo>
                  <a:lnTo>
                    <a:pt x="3455045" y="483991"/>
                  </a:lnTo>
                  <a:lnTo>
                    <a:pt x="3428380" y="457406"/>
                  </a:lnTo>
                  <a:lnTo>
                    <a:pt x="3373939" y="430821"/>
                  </a:lnTo>
                  <a:lnTo>
                    <a:pt x="3347274" y="376729"/>
                  </a:lnTo>
                  <a:lnTo>
                    <a:pt x="3293944" y="350144"/>
                  </a:lnTo>
                  <a:lnTo>
                    <a:pt x="3240614" y="322673"/>
                  </a:lnTo>
                  <a:lnTo>
                    <a:pt x="3186543" y="296088"/>
                  </a:lnTo>
                  <a:lnTo>
                    <a:pt x="3079883" y="241995"/>
                  </a:lnTo>
                  <a:lnTo>
                    <a:pt x="2945669" y="188826"/>
                  </a:lnTo>
                  <a:lnTo>
                    <a:pt x="2812344" y="134770"/>
                  </a:lnTo>
                  <a:lnTo>
                    <a:pt x="2651465" y="108185"/>
                  </a:lnTo>
                  <a:lnTo>
                    <a:pt x="2490586" y="54092"/>
                  </a:lnTo>
                  <a:lnTo>
                    <a:pt x="2329670" y="27507"/>
                  </a:lnTo>
                  <a:lnTo>
                    <a:pt x="2169717" y="27507"/>
                  </a:lnTo>
                  <a:lnTo>
                    <a:pt x="1982173" y="0"/>
                  </a:lnTo>
                  <a:lnTo>
                    <a:pt x="1794592" y="0"/>
                  </a:lnTo>
                </a:path>
              </a:pathLst>
            </a:custGeom>
            <a:ln w="265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2339208" y="4925765"/>
              <a:ext cx="2249170" cy="673100"/>
            </a:xfrm>
            <a:custGeom>
              <a:avLst/>
              <a:gdLst/>
              <a:ahLst/>
              <a:cxnLst/>
              <a:rect l="l" t="t" r="r" b="b"/>
              <a:pathLst>
                <a:path w="2249170" h="673100">
                  <a:moveTo>
                    <a:pt x="133325" y="511462"/>
                  </a:moveTo>
                  <a:lnTo>
                    <a:pt x="0" y="645309"/>
                  </a:lnTo>
                  <a:lnTo>
                    <a:pt x="187581" y="672780"/>
                  </a:lnTo>
                  <a:lnTo>
                    <a:pt x="106660" y="618724"/>
                  </a:lnTo>
                  <a:lnTo>
                    <a:pt x="106660" y="592140"/>
                  </a:lnTo>
                  <a:lnTo>
                    <a:pt x="113763" y="590151"/>
                  </a:lnTo>
                  <a:lnTo>
                    <a:pt x="133325" y="511462"/>
                  </a:lnTo>
                  <a:close/>
                </a:path>
                <a:path w="2249170" h="673100">
                  <a:moveTo>
                    <a:pt x="113763" y="590151"/>
                  </a:moveTo>
                  <a:lnTo>
                    <a:pt x="106660" y="592140"/>
                  </a:lnTo>
                  <a:lnTo>
                    <a:pt x="106660" y="618724"/>
                  </a:lnTo>
                  <a:lnTo>
                    <a:pt x="113763" y="590151"/>
                  </a:lnTo>
                  <a:close/>
                </a:path>
                <a:path w="2249170" h="673100">
                  <a:moveTo>
                    <a:pt x="2248935" y="0"/>
                  </a:moveTo>
                  <a:lnTo>
                    <a:pt x="2222270" y="0"/>
                  </a:lnTo>
                  <a:lnTo>
                    <a:pt x="113763" y="590151"/>
                  </a:lnTo>
                  <a:lnTo>
                    <a:pt x="106660" y="618724"/>
                  </a:lnTo>
                  <a:lnTo>
                    <a:pt x="2248935" y="26584"/>
                  </a:lnTo>
                  <a:lnTo>
                    <a:pt x="224893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2339208" y="4925765"/>
              <a:ext cx="2249170" cy="673100"/>
            </a:xfrm>
            <a:custGeom>
              <a:avLst/>
              <a:gdLst/>
              <a:ahLst/>
              <a:cxnLst/>
              <a:rect l="l" t="t" r="r" b="b"/>
              <a:pathLst>
                <a:path w="2249170" h="673100">
                  <a:moveTo>
                    <a:pt x="2248935" y="26584"/>
                  </a:moveTo>
                  <a:lnTo>
                    <a:pt x="106660" y="618724"/>
                  </a:lnTo>
                  <a:lnTo>
                    <a:pt x="106660" y="592140"/>
                  </a:lnTo>
                  <a:lnTo>
                    <a:pt x="2222270" y="0"/>
                  </a:lnTo>
                  <a:lnTo>
                    <a:pt x="2248935" y="0"/>
                  </a:lnTo>
                  <a:lnTo>
                    <a:pt x="2248935" y="26584"/>
                  </a:lnTo>
                  <a:close/>
                </a:path>
                <a:path w="2249170" h="673100">
                  <a:moveTo>
                    <a:pt x="106660" y="618724"/>
                  </a:moveTo>
                  <a:lnTo>
                    <a:pt x="187581" y="672780"/>
                  </a:lnTo>
                  <a:lnTo>
                    <a:pt x="0" y="645309"/>
                  </a:lnTo>
                  <a:lnTo>
                    <a:pt x="133325" y="511462"/>
                  </a:lnTo>
                  <a:lnTo>
                    <a:pt x="106660" y="618724"/>
                  </a:lnTo>
                  <a:close/>
                </a:path>
              </a:pathLst>
            </a:custGeom>
            <a:ln w="2662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2339208" y="4737862"/>
              <a:ext cx="26670" cy="780415"/>
            </a:xfrm>
            <a:custGeom>
              <a:avLst/>
              <a:gdLst/>
              <a:ahLst/>
              <a:cxnLst/>
              <a:rect l="l" t="t" r="r" b="b"/>
              <a:pathLst>
                <a:path w="26669" h="780414">
                  <a:moveTo>
                    <a:pt x="26665" y="0"/>
                  </a:moveTo>
                  <a:lnTo>
                    <a:pt x="0" y="0"/>
                  </a:lnTo>
                  <a:lnTo>
                    <a:pt x="0" y="80677"/>
                  </a:lnTo>
                  <a:lnTo>
                    <a:pt x="26665" y="80677"/>
                  </a:lnTo>
                  <a:lnTo>
                    <a:pt x="26665" y="0"/>
                  </a:lnTo>
                  <a:close/>
                </a:path>
                <a:path w="26669" h="780414">
                  <a:moveTo>
                    <a:pt x="26665" y="133810"/>
                  </a:moveTo>
                  <a:lnTo>
                    <a:pt x="0" y="133810"/>
                  </a:lnTo>
                  <a:lnTo>
                    <a:pt x="0" y="214487"/>
                  </a:lnTo>
                  <a:lnTo>
                    <a:pt x="26665" y="214487"/>
                  </a:lnTo>
                  <a:lnTo>
                    <a:pt x="26665" y="133810"/>
                  </a:lnTo>
                  <a:close/>
                </a:path>
                <a:path w="26669" h="780414">
                  <a:moveTo>
                    <a:pt x="26665" y="268580"/>
                  </a:moveTo>
                  <a:lnTo>
                    <a:pt x="0" y="268580"/>
                  </a:lnTo>
                  <a:lnTo>
                    <a:pt x="0" y="349221"/>
                  </a:lnTo>
                  <a:lnTo>
                    <a:pt x="26665" y="349221"/>
                  </a:lnTo>
                  <a:lnTo>
                    <a:pt x="26665" y="268580"/>
                  </a:lnTo>
                  <a:close/>
                </a:path>
                <a:path w="26669" h="780414">
                  <a:moveTo>
                    <a:pt x="26665" y="403313"/>
                  </a:moveTo>
                  <a:lnTo>
                    <a:pt x="0" y="403313"/>
                  </a:lnTo>
                  <a:lnTo>
                    <a:pt x="0" y="483954"/>
                  </a:lnTo>
                  <a:lnTo>
                    <a:pt x="26665" y="483954"/>
                  </a:lnTo>
                  <a:lnTo>
                    <a:pt x="26665" y="403313"/>
                  </a:lnTo>
                  <a:close/>
                </a:path>
                <a:path w="26669" h="780414">
                  <a:moveTo>
                    <a:pt x="26665" y="564632"/>
                  </a:moveTo>
                  <a:lnTo>
                    <a:pt x="0" y="564632"/>
                  </a:lnTo>
                  <a:lnTo>
                    <a:pt x="0" y="618724"/>
                  </a:lnTo>
                  <a:lnTo>
                    <a:pt x="26665" y="645309"/>
                  </a:lnTo>
                  <a:lnTo>
                    <a:pt x="26665" y="564632"/>
                  </a:lnTo>
                  <a:close/>
                </a:path>
                <a:path w="26669" h="780414">
                  <a:moveTo>
                    <a:pt x="26665" y="699365"/>
                  </a:moveTo>
                  <a:lnTo>
                    <a:pt x="0" y="699365"/>
                  </a:lnTo>
                  <a:lnTo>
                    <a:pt x="0" y="780043"/>
                  </a:lnTo>
                  <a:lnTo>
                    <a:pt x="26665" y="780043"/>
                  </a:lnTo>
                  <a:lnTo>
                    <a:pt x="26665" y="69936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2339208" y="4737862"/>
              <a:ext cx="26670" cy="780415"/>
            </a:xfrm>
            <a:custGeom>
              <a:avLst/>
              <a:gdLst/>
              <a:ahLst/>
              <a:cxnLst/>
              <a:rect l="l" t="t" r="r" b="b"/>
              <a:pathLst>
                <a:path w="26669" h="780414">
                  <a:moveTo>
                    <a:pt x="26665" y="0"/>
                  </a:moveTo>
                  <a:lnTo>
                    <a:pt x="26665" y="53169"/>
                  </a:lnTo>
                  <a:lnTo>
                    <a:pt x="26665" y="80677"/>
                  </a:lnTo>
                  <a:lnTo>
                    <a:pt x="0" y="80677"/>
                  </a:lnTo>
                  <a:lnTo>
                    <a:pt x="0" y="53169"/>
                  </a:lnTo>
                  <a:lnTo>
                    <a:pt x="0" y="0"/>
                  </a:lnTo>
                  <a:lnTo>
                    <a:pt x="26665" y="0"/>
                  </a:lnTo>
                  <a:close/>
                </a:path>
                <a:path w="26669" h="780414">
                  <a:moveTo>
                    <a:pt x="26665" y="133810"/>
                  </a:moveTo>
                  <a:lnTo>
                    <a:pt x="26665" y="187903"/>
                  </a:lnTo>
                  <a:lnTo>
                    <a:pt x="26665" y="214487"/>
                  </a:lnTo>
                  <a:lnTo>
                    <a:pt x="0" y="214487"/>
                  </a:lnTo>
                  <a:lnTo>
                    <a:pt x="0" y="187903"/>
                  </a:lnTo>
                  <a:lnTo>
                    <a:pt x="0" y="133810"/>
                  </a:lnTo>
                  <a:lnTo>
                    <a:pt x="26665" y="133810"/>
                  </a:lnTo>
                  <a:close/>
                </a:path>
                <a:path w="26669" h="780414">
                  <a:moveTo>
                    <a:pt x="26665" y="268580"/>
                  </a:moveTo>
                  <a:lnTo>
                    <a:pt x="26665" y="349221"/>
                  </a:lnTo>
                  <a:lnTo>
                    <a:pt x="0" y="349221"/>
                  </a:lnTo>
                  <a:lnTo>
                    <a:pt x="0" y="268580"/>
                  </a:lnTo>
                  <a:lnTo>
                    <a:pt x="26665" y="268580"/>
                  </a:lnTo>
                  <a:close/>
                </a:path>
                <a:path w="26669" h="780414">
                  <a:moveTo>
                    <a:pt x="26665" y="429898"/>
                  </a:moveTo>
                  <a:lnTo>
                    <a:pt x="26665" y="483954"/>
                  </a:lnTo>
                  <a:lnTo>
                    <a:pt x="0" y="483954"/>
                  </a:lnTo>
                  <a:lnTo>
                    <a:pt x="0" y="429898"/>
                  </a:lnTo>
                  <a:lnTo>
                    <a:pt x="0" y="403313"/>
                  </a:lnTo>
                  <a:lnTo>
                    <a:pt x="26665" y="403313"/>
                  </a:lnTo>
                  <a:lnTo>
                    <a:pt x="26665" y="429898"/>
                  </a:lnTo>
                  <a:close/>
                </a:path>
                <a:path w="26669" h="780414">
                  <a:moveTo>
                    <a:pt x="26665" y="564632"/>
                  </a:moveTo>
                  <a:lnTo>
                    <a:pt x="26665" y="618724"/>
                  </a:lnTo>
                  <a:lnTo>
                    <a:pt x="26665" y="645309"/>
                  </a:lnTo>
                  <a:lnTo>
                    <a:pt x="0" y="618724"/>
                  </a:lnTo>
                  <a:lnTo>
                    <a:pt x="0" y="564632"/>
                  </a:lnTo>
                  <a:lnTo>
                    <a:pt x="26665" y="564632"/>
                  </a:lnTo>
                  <a:close/>
                </a:path>
                <a:path w="26669" h="780414">
                  <a:moveTo>
                    <a:pt x="26665" y="699365"/>
                  </a:moveTo>
                  <a:lnTo>
                    <a:pt x="26665" y="752535"/>
                  </a:lnTo>
                  <a:lnTo>
                    <a:pt x="26665" y="780043"/>
                  </a:lnTo>
                  <a:lnTo>
                    <a:pt x="0" y="780043"/>
                  </a:lnTo>
                  <a:lnTo>
                    <a:pt x="0" y="752535"/>
                  </a:lnTo>
                  <a:lnTo>
                    <a:pt x="0" y="699365"/>
                  </a:lnTo>
                  <a:lnTo>
                    <a:pt x="26665" y="699365"/>
                  </a:lnTo>
                  <a:close/>
                </a:path>
              </a:pathLst>
            </a:custGeom>
            <a:ln w="2662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3370293" y="4374426"/>
              <a:ext cx="990600" cy="377190"/>
            </a:xfrm>
            <a:custGeom>
              <a:avLst/>
              <a:gdLst/>
              <a:ahLst/>
              <a:cxnLst/>
              <a:rect l="l" t="t" r="r" b="b"/>
              <a:pathLst>
                <a:path w="990600" h="377189">
                  <a:moveTo>
                    <a:pt x="990161" y="0"/>
                  </a:moveTo>
                  <a:lnTo>
                    <a:pt x="0" y="0"/>
                  </a:lnTo>
                  <a:lnTo>
                    <a:pt x="0" y="376729"/>
                  </a:lnTo>
                  <a:lnTo>
                    <a:pt x="990161" y="376729"/>
                  </a:lnTo>
                  <a:lnTo>
                    <a:pt x="99016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 txBox="1"/>
          <p:nvPr/>
        </p:nvSpPr>
        <p:spPr>
          <a:xfrm>
            <a:off x="3544248" y="4335148"/>
            <a:ext cx="690880" cy="2844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700" spc="-150">
                <a:latin typeface="Times New Roman"/>
                <a:cs typeface="Times New Roman"/>
              </a:rPr>
              <a:t>r</a:t>
            </a:r>
            <a:r>
              <a:rPr dirty="0" sz="1700" spc="90">
                <a:latin typeface="Times New Roman"/>
                <a:cs typeface="Times New Roman"/>
              </a:rPr>
              <a:t>a</a:t>
            </a:r>
            <a:r>
              <a:rPr dirty="0" sz="1700">
                <a:latin typeface="Times New Roman"/>
                <a:cs typeface="Times New Roman"/>
              </a:rPr>
              <a:t>d</a:t>
            </a:r>
            <a:r>
              <a:rPr dirty="0" sz="1700" spc="-60">
                <a:latin typeface="Times New Roman"/>
                <a:cs typeface="Times New Roman"/>
              </a:rPr>
              <a:t>i</a:t>
            </a:r>
            <a:r>
              <a:rPr dirty="0" sz="1700">
                <a:latin typeface="Times New Roman"/>
                <a:cs typeface="Times New Roman"/>
              </a:rPr>
              <a:t>u</a:t>
            </a:r>
            <a:r>
              <a:rPr dirty="0" sz="1700" spc="-40">
                <a:latin typeface="Times New Roman"/>
                <a:cs typeface="Times New Roman"/>
              </a:rPr>
              <a:t>s</a:t>
            </a:r>
            <a:r>
              <a:rPr dirty="0" sz="1700">
                <a:latin typeface="Times New Roman"/>
                <a:cs typeface="Times New Roman"/>
              </a:rPr>
              <a:t>Y</a:t>
            </a:r>
            <a:endParaRPr sz="1700">
              <a:latin typeface="Times New Roman"/>
              <a:cs typeface="Times New Roman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397980" y="4401934"/>
            <a:ext cx="3159125" cy="1156335"/>
            <a:chOff x="397980" y="4401934"/>
            <a:chExt cx="3159125" cy="1156335"/>
          </a:xfrm>
        </p:grpSpPr>
        <p:sp>
          <p:nvSpPr>
            <p:cNvPr id="13" name="object 13"/>
            <p:cNvSpPr/>
            <p:nvPr/>
          </p:nvSpPr>
          <p:spPr>
            <a:xfrm>
              <a:off x="2392538" y="4629713"/>
              <a:ext cx="1151255" cy="431165"/>
            </a:xfrm>
            <a:custGeom>
              <a:avLst/>
              <a:gdLst/>
              <a:ahLst/>
              <a:cxnLst/>
              <a:rect l="l" t="t" r="r" b="b"/>
              <a:pathLst>
                <a:path w="1151254" h="431164">
                  <a:moveTo>
                    <a:pt x="134250" y="269466"/>
                  </a:moveTo>
                  <a:lnTo>
                    <a:pt x="0" y="403313"/>
                  </a:lnTo>
                  <a:lnTo>
                    <a:pt x="187543" y="430784"/>
                  </a:lnTo>
                  <a:lnTo>
                    <a:pt x="133325" y="376729"/>
                  </a:lnTo>
                  <a:lnTo>
                    <a:pt x="106660" y="376729"/>
                  </a:lnTo>
                  <a:lnTo>
                    <a:pt x="106660" y="350144"/>
                  </a:lnTo>
                  <a:lnTo>
                    <a:pt x="134250" y="269466"/>
                  </a:lnTo>
                  <a:close/>
                </a:path>
                <a:path w="1151254" h="431164">
                  <a:moveTo>
                    <a:pt x="106660" y="350144"/>
                  </a:moveTo>
                  <a:lnTo>
                    <a:pt x="106660" y="376729"/>
                  </a:lnTo>
                  <a:lnTo>
                    <a:pt x="126628" y="370052"/>
                  </a:lnTo>
                  <a:lnTo>
                    <a:pt x="106660" y="350144"/>
                  </a:lnTo>
                  <a:close/>
                </a:path>
                <a:path w="1151254" h="431164">
                  <a:moveTo>
                    <a:pt x="126628" y="370052"/>
                  </a:moveTo>
                  <a:lnTo>
                    <a:pt x="106660" y="376729"/>
                  </a:lnTo>
                  <a:lnTo>
                    <a:pt x="133325" y="376729"/>
                  </a:lnTo>
                  <a:lnTo>
                    <a:pt x="126628" y="370052"/>
                  </a:lnTo>
                  <a:close/>
                </a:path>
                <a:path w="1151254" h="431164">
                  <a:moveTo>
                    <a:pt x="1151077" y="0"/>
                  </a:moveTo>
                  <a:lnTo>
                    <a:pt x="106660" y="350144"/>
                  </a:lnTo>
                  <a:lnTo>
                    <a:pt x="126628" y="370052"/>
                  </a:lnTo>
                  <a:lnTo>
                    <a:pt x="1151077" y="27507"/>
                  </a:lnTo>
                  <a:lnTo>
                    <a:pt x="115107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2392538" y="4629713"/>
              <a:ext cx="1151255" cy="431165"/>
            </a:xfrm>
            <a:custGeom>
              <a:avLst/>
              <a:gdLst/>
              <a:ahLst/>
              <a:cxnLst/>
              <a:rect l="l" t="t" r="r" b="b"/>
              <a:pathLst>
                <a:path w="1151254" h="431164">
                  <a:moveTo>
                    <a:pt x="1151077" y="27507"/>
                  </a:moveTo>
                  <a:lnTo>
                    <a:pt x="106660" y="376729"/>
                  </a:lnTo>
                  <a:lnTo>
                    <a:pt x="106660" y="350144"/>
                  </a:lnTo>
                  <a:lnTo>
                    <a:pt x="1151077" y="0"/>
                  </a:lnTo>
                  <a:lnTo>
                    <a:pt x="1151077" y="27507"/>
                  </a:lnTo>
                  <a:close/>
                </a:path>
                <a:path w="1151254" h="431164">
                  <a:moveTo>
                    <a:pt x="106660" y="350144"/>
                  </a:moveTo>
                  <a:lnTo>
                    <a:pt x="187543" y="430784"/>
                  </a:lnTo>
                  <a:lnTo>
                    <a:pt x="0" y="403313"/>
                  </a:lnTo>
                  <a:lnTo>
                    <a:pt x="134250" y="269466"/>
                  </a:lnTo>
                  <a:lnTo>
                    <a:pt x="106660" y="350144"/>
                  </a:lnTo>
                  <a:close/>
                </a:path>
              </a:pathLst>
            </a:custGeom>
            <a:ln w="2662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517950" y="5544490"/>
              <a:ext cx="1875155" cy="0"/>
            </a:xfrm>
            <a:custGeom>
              <a:avLst/>
              <a:gdLst/>
              <a:ahLst/>
              <a:cxnLst/>
              <a:rect l="l" t="t" r="r" b="b"/>
              <a:pathLst>
                <a:path w="1875155" h="0">
                  <a:moveTo>
                    <a:pt x="26665" y="0"/>
                  </a:moveTo>
                  <a:lnTo>
                    <a:pt x="79995" y="0"/>
                  </a:lnTo>
                  <a:lnTo>
                    <a:pt x="26665" y="0"/>
                  </a:lnTo>
                  <a:lnTo>
                    <a:pt x="0" y="0"/>
                  </a:lnTo>
                  <a:lnTo>
                    <a:pt x="26665" y="0"/>
                  </a:lnTo>
                  <a:close/>
                </a:path>
                <a:path w="1875155" h="0">
                  <a:moveTo>
                    <a:pt x="160878" y="0"/>
                  </a:moveTo>
                  <a:lnTo>
                    <a:pt x="214208" y="0"/>
                  </a:lnTo>
                  <a:lnTo>
                    <a:pt x="240874" y="0"/>
                  </a:lnTo>
                  <a:lnTo>
                    <a:pt x="214208" y="0"/>
                  </a:lnTo>
                  <a:lnTo>
                    <a:pt x="160878" y="0"/>
                  </a:lnTo>
                  <a:close/>
                </a:path>
                <a:path w="1875155" h="0">
                  <a:moveTo>
                    <a:pt x="294204" y="0"/>
                  </a:moveTo>
                  <a:lnTo>
                    <a:pt x="375124" y="0"/>
                  </a:lnTo>
                  <a:lnTo>
                    <a:pt x="294204" y="0"/>
                  </a:lnTo>
                  <a:close/>
                </a:path>
                <a:path w="1875155" h="0">
                  <a:moveTo>
                    <a:pt x="455082" y="0"/>
                  </a:moveTo>
                  <a:lnTo>
                    <a:pt x="508413" y="0"/>
                  </a:lnTo>
                  <a:lnTo>
                    <a:pt x="455082" y="0"/>
                  </a:lnTo>
                  <a:lnTo>
                    <a:pt x="428417" y="0"/>
                  </a:lnTo>
                  <a:lnTo>
                    <a:pt x="455082" y="0"/>
                  </a:lnTo>
                  <a:close/>
                </a:path>
                <a:path w="1875155" h="0">
                  <a:moveTo>
                    <a:pt x="589333" y="0"/>
                  </a:moveTo>
                  <a:lnTo>
                    <a:pt x="642626" y="0"/>
                  </a:lnTo>
                  <a:lnTo>
                    <a:pt x="589333" y="0"/>
                  </a:lnTo>
                  <a:lnTo>
                    <a:pt x="562668" y="0"/>
                  </a:lnTo>
                  <a:lnTo>
                    <a:pt x="589333" y="0"/>
                  </a:lnTo>
                  <a:close/>
                </a:path>
                <a:path w="1875155" h="0">
                  <a:moveTo>
                    <a:pt x="722622" y="0"/>
                  </a:moveTo>
                  <a:lnTo>
                    <a:pt x="776877" y="0"/>
                  </a:lnTo>
                  <a:lnTo>
                    <a:pt x="803542" y="0"/>
                  </a:lnTo>
                  <a:lnTo>
                    <a:pt x="776877" y="0"/>
                  </a:lnTo>
                  <a:lnTo>
                    <a:pt x="722622" y="0"/>
                  </a:lnTo>
                  <a:close/>
                </a:path>
                <a:path w="1875155" h="0">
                  <a:moveTo>
                    <a:pt x="856872" y="0"/>
                  </a:moveTo>
                  <a:lnTo>
                    <a:pt x="936831" y="0"/>
                  </a:lnTo>
                  <a:lnTo>
                    <a:pt x="856872" y="0"/>
                  </a:lnTo>
                  <a:close/>
                </a:path>
                <a:path w="1875155" h="0">
                  <a:moveTo>
                    <a:pt x="1017751" y="0"/>
                  </a:moveTo>
                  <a:lnTo>
                    <a:pt x="1071081" y="0"/>
                  </a:lnTo>
                  <a:lnTo>
                    <a:pt x="1017751" y="0"/>
                  </a:lnTo>
                  <a:lnTo>
                    <a:pt x="991086" y="0"/>
                  </a:lnTo>
                  <a:lnTo>
                    <a:pt x="1017751" y="0"/>
                  </a:lnTo>
                  <a:close/>
                </a:path>
                <a:path w="1875155" h="0">
                  <a:moveTo>
                    <a:pt x="1151039" y="0"/>
                  </a:moveTo>
                  <a:lnTo>
                    <a:pt x="1205295" y="0"/>
                  </a:lnTo>
                  <a:lnTo>
                    <a:pt x="1151039" y="0"/>
                  </a:lnTo>
                  <a:lnTo>
                    <a:pt x="1124412" y="0"/>
                  </a:lnTo>
                  <a:lnTo>
                    <a:pt x="1151039" y="0"/>
                  </a:lnTo>
                  <a:close/>
                </a:path>
                <a:path w="1875155" h="0">
                  <a:moveTo>
                    <a:pt x="1285290" y="0"/>
                  </a:moveTo>
                  <a:lnTo>
                    <a:pt x="1338620" y="0"/>
                  </a:lnTo>
                  <a:lnTo>
                    <a:pt x="1365286" y="0"/>
                  </a:lnTo>
                  <a:lnTo>
                    <a:pt x="1338620" y="0"/>
                  </a:lnTo>
                  <a:lnTo>
                    <a:pt x="1285290" y="0"/>
                  </a:lnTo>
                  <a:close/>
                </a:path>
                <a:path w="1875155" h="0">
                  <a:moveTo>
                    <a:pt x="1419504" y="0"/>
                  </a:moveTo>
                  <a:lnTo>
                    <a:pt x="1472834" y="0"/>
                  </a:lnTo>
                  <a:lnTo>
                    <a:pt x="1499499" y="0"/>
                  </a:lnTo>
                  <a:lnTo>
                    <a:pt x="1472834" y="0"/>
                  </a:lnTo>
                  <a:lnTo>
                    <a:pt x="1419504" y="0"/>
                  </a:lnTo>
                  <a:close/>
                </a:path>
                <a:path w="1875155" h="0">
                  <a:moveTo>
                    <a:pt x="1552829" y="0"/>
                  </a:moveTo>
                  <a:lnTo>
                    <a:pt x="1633713" y="0"/>
                  </a:lnTo>
                  <a:lnTo>
                    <a:pt x="1552829" y="0"/>
                  </a:lnTo>
                  <a:close/>
                </a:path>
                <a:path w="1875155" h="0">
                  <a:moveTo>
                    <a:pt x="1713708" y="0"/>
                  </a:moveTo>
                  <a:lnTo>
                    <a:pt x="1767038" y="0"/>
                  </a:lnTo>
                  <a:lnTo>
                    <a:pt x="1713708" y="0"/>
                  </a:lnTo>
                  <a:lnTo>
                    <a:pt x="1687043" y="0"/>
                  </a:lnTo>
                  <a:lnTo>
                    <a:pt x="1713708" y="0"/>
                  </a:lnTo>
                  <a:close/>
                </a:path>
                <a:path w="1875155" h="0">
                  <a:moveTo>
                    <a:pt x="1847922" y="0"/>
                  </a:moveTo>
                  <a:lnTo>
                    <a:pt x="1874587" y="0"/>
                  </a:lnTo>
                  <a:lnTo>
                    <a:pt x="184792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517950" y="5544490"/>
              <a:ext cx="1767205" cy="0"/>
            </a:xfrm>
            <a:custGeom>
              <a:avLst/>
              <a:gdLst/>
              <a:ahLst/>
              <a:cxnLst/>
              <a:rect l="l" t="t" r="r" b="b"/>
              <a:pathLst>
                <a:path w="1767205" h="0">
                  <a:moveTo>
                    <a:pt x="0" y="0"/>
                  </a:moveTo>
                  <a:lnTo>
                    <a:pt x="1767038" y="0"/>
                  </a:lnTo>
                </a:path>
              </a:pathLst>
            </a:custGeom>
            <a:ln w="26581">
              <a:solidFill>
                <a:srgbClr val="000000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2365873" y="5544490"/>
              <a:ext cx="26670" cy="0"/>
            </a:xfrm>
            <a:custGeom>
              <a:avLst/>
              <a:gdLst/>
              <a:ahLst/>
              <a:cxnLst/>
              <a:rect l="l" t="t" r="r" b="b"/>
              <a:pathLst>
                <a:path w="26669" h="0">
                  <a:moveTo>
                    <a:pt x="0" y="0"/>
                  </a:moveTo>
                  <a:lnTo>
                    <a:pt x="26665" y="0"/>
                  </a:lnTo>
                  <a:lnTo>
                    <a:pt x="0" y="0"/>
                  </a:lnTo>
                  <a:close/>
                </a:path>
              </a:pathLst>
            </a:custGeom>
            <a:ln w="2658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397980" y="4401934"/>
              <a:ext cx="990600" cy="375920"/>
            </a:xfrm>
            <a:custGeom>
              <a:avLst/>
              <a:gdLst/>
              <a:ahLst/>
              <a:cxnLst/>
              <a:rect l="l" t="t" r="r" b="b"/>
              <a:pathLst>
                <a:path w="990600" h="375920">
                  <a:moveTo>
                    <a:pt x="990161" y="0"/>
                  </a:moveTo>
                  <a:lnTo>
                    <a:pt x="0" y="0"/>
                  </a:lnTo>
                  <a:lnTo>
                    <a:pt x="0" y="375806"/>
                  </a:lnTo>
                  <a:lnTo>
                    <a:pt x="990161" y="375806"/>
                  </a:lnTo>
                  <a:lnTo>
                    <a:pt x="99016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9" name="object 19"/>
          <p:cNvSpPr txBox="1"/>
          <p:nvPr/>
        </p:nvSpPr>
        <p:spPr>
          <a:xfrm>
            <a:off x="545248" y="4361732"/>
            <a:ext cx="717550" cy="2844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700" spc="60">
                <a:latin typeface="Times New Roman"/>
                <a:cs typeface="Times New Roman"/>
              </a:rPr>
              <a:t>r</a:t>
            </a:r>
            <a:r>
              <a:rPr dirty="0" sz="1700" spc="90">
                <a:latin typeface="Times New Roman"/>
                <a:cs typeface="Times New Roman"/>
              </a:rPr>
              <a:t>a</a:t>
            </a:r>
            <a:r>
              <a:rPr dirty="0" sz="1700">
                <a:latin typeface="Times New Roman"/>
                <a:cs typeface="Times New Roman"/>
              </a:rPr>
              <a:t>d</a:t>
            </a:r>
            <a:r>
              <a:rPr dirty="0" sz="1700" spc="-60">
                <a:latin typeface="Times New Roman"/>
                <a:cs typeface="Times New Roman"/>
              </a:rPr>
              <a:t>i</a:t>
            </a:r>
            <a:r>
              <a:rPr dirty="0" sz="1700">
                <a:latin typeface="Times New Roman"/>
                <a:cs typeface="Times New Roman"/>
              </a:rPr>
              <a:t>u</a:t>
            </a:r>
            <a:r>
              <a:rPr dirty="0" sz="1700" spc="-40">
                <a:latin typeface="Times New Roman"/>
                <a:cs typeface="Times New Roman"/>
              </a:rPr>
              <a:t>s</a:t>
            </a:r>
            <a:r>
              <a:rPr dirty="0" sz="1700">
                <a:latin typeface="Times New Roman"/>
                <a:cs typeface="Times New Roman"/>
              </a:rPr>
              <a:t>X</a:t>
            </a:r>
            <a:endParaRPr sz="1700">
              <a:latin typeface="Times New Roman"/>
              <a:cs typeface="Times New Roman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1040628" y="4751120"/>
            <a:ext cx="294640" cy="726440"/>
            <a:chOff x="1040628" y="4751120"/>
            <a:chExt cx="294640" cy="726440"/>
          </a:xfrm>
        </p:grpSpPr>
        <p:sp>
          <p:nvSpPr>
            <p:cNvPr id="21" name="object 21"/>
            <p:cNvSpPr/>
            <p:nvPr/>
          </p:nvSpPr>
          <p:spPr>
            <a:xfrm>
              <a:off x="1053954" y="4764447"/>
              <a:ext cx="267970" cy="699770"/>
            </a:xfrm>
            <a:custGeom>
              <a:avLst/>
              <a:gdLst/>
              <a:ahLst/>
              <a:cxnLst/>
              <a:rect l="l" t="t" r="r" b="b"/>
              <a:pathLst>
                <a:path w="267969" h="699770">
                  <a:moveTo>
                    <a:pt x="106623" y="564632"/>
                  </a:moveTo>
                  <a:lnTo>
                    <a:pt x="240874" y="699365"/>
                  </a:lnTo>
                  <a:lnTo>
                    <a:pt x="256015" y="592140"/>
                  </a:lnTo>
                  <a:lnTo>
                    <a:pt x="186618" y="592140"/>
                  </a:lnTo>
                  <a:lnTo>
                    <a:pt x="184075" y="584435"/>
                  </a:lnTo>
                  <a:lnTo>
                    <a:pt x="106623" y="564632"/>
                  </a:lnTo>
                  <a:close/>
                </a:path>
                <a:path w="267969" h="699770">
                  <a:moveTo>
                    <a:pt x="184075" y="584435"/>
                  </a:moveTo>
                  <a:lnTo>
                    <a:pt x="186618" y="592140"/>
                  </a:lnTo>
                  <a:lnTo>
                    <a:pt x="214208" y="592140"/>
                  </a:lnTo>
                  <a:lnTo>
                    <a:pt x="184075" y="584435"/>
                  </a:lnTo>
                  <a:close/>
                </a:path>
                <a:path w="267969" h="699770">
                  <a:moveTo>
                    <a:pt x="26665" y="0"/>
                  </a:moveTo>
                  <a:lnTo>
                    <a:pt x="0" y="0"/>
                  </a:lnTo>
                  <a:lnTo>
                    <a:pt x="0" y="26584"/>
                  </a:lnTo>
                  <a:lnTo>
                    <a:pt x="184075" y="584435"/>
                  </a:lnTo>
                  <a:lnTo>
                    <a:pt x="214208" y="592140"/>
                  </a:lnTo>
                  <a:lnTo>
                    <a:pt x="26665" y="0"/>
                  </a:lnTo>
                  <a:close/>
                </a:path>
                <a:path w="267969" h="699770">
                  <a:moveTo>
                    <a:pt x="267539" y="510539"/>
                  </a:moveTo>
                  <a:lnTo>
                    <a:pt x="214208" y="592140"/>
                  </a:lnTo>
                  <a:lnTo>
                    <a:pt x="256015" y="592140"/>
                  </a:lnTo>
                  <a:lnTo>
                    <a:pt x="267539" y="51053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1053954" y="4764447"/>
              <a:ext cx="267970" cy="699770"/>
            </a:xfrm>
            <a:custGeom>
              <a:avLst/>
              <a:gdLst/>
              <a:ahLst/>
              <a:cxnLst/>
              <a:rect l="l" t="t" r="r" b="b"/>
              <a:pathLst>
                <a:path w="267969" h="699770">
                  <a:moveTo>
                    <a:pt x="26665" y="0"/>
                  </a:moveTo>
                  <a:lnTo>
                    <a:pt x="214208" y="592140"/>
                  </a:lnTo>
                  <a:lnTo>
                    <a:pt x="186618" y="592140"/>
                  </a:lnTo>
                  <a:lnTo>
                    <a:pt x="0" y="26584"/>
                  </a:lnTo>
                  <a:lnTo>
                    <a:pt x="0" y="0"/>
                  </a:lnTo>
                  <a:lnTo>
                    <a:pt x="26665" y="0"/>
                  </a:lnTo>
                  <a:close/>
                </a:path>
                <a:path w="267969" h="699770">
                  <a:moveTo>
                    <a:pt x="214208" y="592140"/>
                  </a:moveTo>
                  <a:lnTo>
                    <a:pt x="267539" y="510539"/>
                  </a:lnTo>
                  <a:lnTo>
                    <a:pt x="240874" y="699365"/>
                  </a:lnTo>
                  <a:lnTo>
                    <a:pt x="106623" y="564632"/>
                  </a:lnTo>
                  <a:lnTo>
                    <a:pt x="214208" y="592140"/>
                  </a:lnTo>
                  <a:close/>
                </a:path>
              </a:pathLst>
            </a:custGeom>
            <a:ln w="2662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23" name="object 2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1634" y="991221"/>
            <a:ext cx="8078805" cy="3292809"/>
          </a:xfrm>
          <a:prstGeom prst="rect">
            <a:avLst/>
          </a:prstGeom>
        </p:spPr>
      </p:pic>
      <p:sp>
        <p:nvSpPr>
          <p:cNvPr id="24" name="object 24"/>
          <p:cNvSpPr txBox="1"/>
          <p:nvPr/>
        </p:nvSpPr>
        <p:spPr>
          <a:xfrm>
            <a:off x="5259387" y="5562600"/>
            <a:ext cx="2324100" cy="381000"/>
          </a:xfrm>
          <a:prstGeom prst="rect">
            <a:avLst/>
          </a:prstGeom>
          <a:solidFill>
            <a:srgbClr val="92D050"/>
          </a:solidFill>
        </p:spPr>
        <p:txBody>
          <a:bodyPr wrap="square" lIns="0" tIns="32384" rIns="0" bIns="0" rtlCol="0" vert="horz">
            <a:spAutoFit/>
          </a:bodyPr>
          <a:lstStyle/>
          <a:p>
            <a:pPr marL="520700">
              <a:lnSpc>
                <a:spcPct val="100000"/>
              </a:lnSpc>
              <a:spcBef>
                <a:spcPts val="254"/>
              </a:spcBef>
            </a:pPr>
            <a:r>
              <a:rPr dirty="0" sz="2000" spc="-5">
                <a:latin typeface="Times New Roman"/>
                <a:cs typeface="Times New Roman"/>
              </a:rPr>
              <a:t>ShowEllipse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25" name="object 2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0">
              <a:lnSpc>
                <a:spcPts val="1630"/>
              </a:lnSpc>
            </a:pPr>
            <a:fld id="{81D60167-4931-47E6-BA6A-407CBD079E47}" type="slidenum">
              <a:rPr dirty="0"/>
              <a:t>82</a:t>
            </a:fld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17006" y="446532"/>
            <a:ext cx="3710304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ShowEllipse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39950" y="1638300"/>
            <a:ext cx="4864100" cy="358140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0">
              <a:lnSpc>
                <a:spcPts val="1630"/>
              </a:lnSpc>
            </a:pPr>
            <a:fld id="{81D60167-4931-47E6-BA6A-407CBD079E47}" type="slidenum">
              <a:rPr dirty="0"/>
              <a:t>82</a:t>
            </a:fld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0">
              <a:lnSpc>
                <a:spcPts val="1630"/>
              </a:lnSpc>
            </a:pPr>
            <a:fld id="{81D60167-4931-47E6-BA6A-407CBD079E47}" type="slidenum">
              <a:rPr dirty="0"/>
              <a:t>82</a:t>
            </a:fld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17006" y="160019"/>
            <a:ext cx="3710304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ShowEllipse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59740" y="1010411"/>
            <a:ext cx="7243445" cy="5511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5" b="1">
                <a:solidFill>
                  <a:srgbClr val="CC7832"/>
                </a:solidFill>
                <a:latin typeface="Calibri"/>
                <a:cs typeface="Calibri"/>
              </a:rPr>
              <a:t>public</a:t>
            </a:r>
            <a:r>
              <a:rPr dirty="0" sz="2000" spc="-10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000" spc="-5" b="1">
                <a:solidFill>
                  <a:srgbClr val="CC7832"/>
                </a:solidFill>
                <a:latin typeface="Calibri"/>
                <a:cs typeface="Calibri"/>
              </a:rPr>
              <a:t>class</a:t>
            </a:r>
            <a:r>
              <a:rPr dirty="0" sz="2000" spc="5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000" spc="-5" b="1">
                <a:latin typeface="Calibri"/>
                <a:cs typeface="Calibri"/>
              </a:rPr>
              <a:t>ShowEllipse</a:t>
            </a:r>
            <a:r>
              <a:rPr dirty="0" sz="2000" spc="5" b="1">
                <a:latin typeface="Calibri"/>
                <a:cs typeface="Calibri"/>
              </a:rPr>
              <a:t> </a:t>
            </a:r>
            <a:r>
              <a:rPr dirty="0" sz="2000" spc="-10" b="1">
                <a:solidFill>
                  <a:srgbClr val="CC7832"/>
                </a:solidFill>
                <a:latin typeface="Calibri"/>
                <a:cs typeface="Calibri"/>
              </a:rPr>
              <a:t>extends</a:t>
            </a:r>
            <a:r>
              <a:rPr dirty="0" sz="2000" spc="-5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000" spc="-10" b="1">
                <a:latin typeface="Calibri"/>
                <a:cs typeface="Calibri"/>
              </a:rPr>
              <a:t>Application</a:t>
            </a:r>
            <a:r>
              <a:rPr dirty="0" sz="2000" b="1">
                <a:latin typeface="Calibri"/>
                <a:cs typeface="Calibri"/>
              </a:rPr>
              <a:t> {</a:t>
            </a:r>
            <a:endParaRPr sz="2000">
              <a:latin typeface="Calibri"/>
              <a:cs typeface="Calibri"/>
            </a:endParaRPr>
          </a:p>
          <a:p>
            <a:pPr marL="241300" marR="262255">
              <a:lnSpc>
                <a:spcPct val="100000"/>
              </a:lnSpc>
            </a:pPr>
            <a:r>
              <a:rPr dirty="0" sz="2000" spc="-5" b="1">
                <a:solidFill>
                  <a:srgbClr val="BBB529"/>
                </a:solidFill>
                <a:latin typeface="Calibri"/>
                <a:cs typeface="Calibri"/>
              </a:rPr>
              <a:t>@Override</a:t>
            </a:r>
            <a:r>
              <a:rPr dirty="0" sz="2000" spc="5" b="1">
                <a:solidFill>
                  <a:srgbClr val="BBB529"/>
                </a:solidFill>
                <a:latin typeface="Calibri"/>
                <a:cs typeface="Calibri"/>
              </a:rPr>
              <a:t> </a:t>
            </a:r>
            <a:r>
              <a:rPr dirty="0" sz="2000" b="1">
                <a:solidFill>
                  <a:srgbClr val="808080"/>
                </a:solidFill>
                <a:latin typeface="Calibri"/>
                <a:cs typeface="Calibri"/>
              </a:rPr>
              <a:t>//</a:t>
            </a:r>
            <a:r>
              <a:rPr dirty="0" sz="2000" spc="5" b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2000" spc="-5" b="1">
                <a:solidFill>
                  <a:srgbClr val="808080"/>
                </a:solidFill>
                <a:latin typeface="Calibri"/>
                <a:cs typeface="Calibri"/>
              </a:rPr>
              <a:t>Override</a:t>
            </a:r>
            <a:r>
              <a:rPr dirty="0" sz="2000" b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2000" spc="-5" b="1">
                <a:solidFill>
                  <a:srgbClr val="808080"/>
                </a:solidFill>
                <a:latin typeface="Calibri"/>
                <a:cs typeface="Calibri"/>
              </a:rPr>
              <a:t>the</a:t>
            </a:r>
            <a:r>
              <a:rPr dirty="0" sz="2000" spc="5" b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2000" spc="-15" b="1">
                <a:solidFill>
                  <a:srgbClr val="808080"/>
                </a:solidFill>
                <a:latin typeface="Calibri"/>
                <a:cs typeface="Calibri"/>
              </a:rPr>
              <a:t>start</a:t>
            </a:r>
            <a:r>
              <a:rPr dirty="0" sz="2000" spc="-10" b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2000" spc="-5" b="1">
                <a:solidFill>
                  <a:srgbClr val="808080"/>
                </a:solidFill>
                <a:latin typeface="Calibri"/>
                <a:cs typeface="Calibri"/>
              </a:rPr>
              <a:t>method</a:t>
            </a:r>
            <a:r>
              <a:rPr dirty="0" sz="2000" b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2000" spc="-5" b="1">
                <a:solidFill>
                  <a:srgbClr val="808080"/>
                </a:solidFill>
                <a:latin typeface="Calibri"/>
                <a:cs typeface="Calibri"/>
              </a:rPr>
              <a:t>in the</a:t>
            </a:r>
            <a:r>
              <a:rPr dirty="0" sz="2000" spc="5" b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2000" spc="-10" b="1">
                <a:solidFill>
                  <a:srgbClr val="808080"/>
                </a:solidFill>
                <a:latin typeface="Calibri"/>
                <a:cs typeface="Calibri"/>
              </a:rPr>
              <a:t>Application</a:t>
            </a:r>
            <a:r>
              <a:rPr dirty="0" sz="2000" spc="-5" b="1">
                <a:solidFill>
                  <a:srgbClr val="808080"/>
                </a:solidFill>
                <a:latin typeface="Calibri"/>
                <a:cs typeface="Calibri"/>
              </a:rPr>
              <a:t> class </a:t>
            </a:r>
            <a:r>
              <a:rPr dirty="0" sz="2000" spc="-434" b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2000" spc="-5" b="1">
                <a:solidFill>
                  <a:srgbClr val="CC7832"/>
                </a:solidFill>
                <a:latin typeface="Calibri"/>
                <a:cs typeface="Calibri"/>
              </a:rPr>
              <a:t>public</a:t>
            </a:r>
            <a:r>
              <a:rPr dirty="0" sz="2000" spc="-10" b="1">
                <a:solidFill>
                  <a:srgbClr val="CC7832"/>
                </a:solidFill>
                <a:latin typeface="Calibri"/>
                <a:cs typeface="Calibri"/>
              </a:rPr>
              <a:t> void</a:t>
            </a:r>
            <a:r>
              <a:rPr dirty="0" sz="2000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000" spc="-15" b="1">
                <a:solidFill>
                  <a:srgbClr val="FFC66D"/>
                </a:solidFill>
                <a:latin typeface="Calibri"/>
                <a:cs typeface="Calibri"/>
              </a:rPr>
              <a:t>start</a:t>
            </a:r>
            <a:r>
              <a:rPr dirty="0" sz="2000" spc="-15" b="1">
                <a:latin typeface="Calibri"/>
                <a:cs typeface="Calibri"/>
              </a:rPr>
              <a:t>(Stage</a:t>
            </a:r>
            <a:r>
              <a:rPr dirty="0" sz="2000" b="1">
                <a:latin typeface="Calibri"/>
                <a:cs typeface="Calibri"/>
              </a:rPr>
              <a:t> </a:t>
            </a:r>
            <a:r>
              <a:rPr dirty="0" sz="2000" spc="-5" b="1">
                <a:latin typeface="Calibri"/>
                <a:cs typeface="Calibri"/>
              </a:rPr>
              <a:t>primaryStage) </a:t>
            </a:r>
            <a:r>
              <a:rPr dirty="0" sz="2000" b="1">
                <a:latin typeface="Calibri"/>
                <a:cs typeface="Calibri"/>
              </a:rPr>
              <a:t>{</a:t>
            </a:r>
            <a:endParaRPr sz="2000">
              <a:latin typeface="Calibri"/>
              <a:cs typeface="Calibri"/>
            </a:endParaRPr>
          </a:p>
          <a:p>
            <a:pPr marL="469900">
              <a:lnSpc>
                <a:spcPct val="100000"/>
              </a:lnSpc>
            </a:pPr>
            <a:r>
              <a:rPr dirty="0" sz="2000" b="1">
                <a:solidFill>
                  <a:srgbClr val="808080"/>
                </a:solidFill>
                <a:latin typeface="Calibri"/>
                <a:cs typeface="Calibri"/>
              </a:rPr>
              <a:t>//</a:t>
            </a:r>
            <a:r>
              <a:rPr dirty="0" sz="2000" spc="-5" b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2000" spc="-15" b="1">
                <a:solidFill>
                  <a:srgbClr val="808080"/>
                </a:solidFill>
                <a:latin typeface="Calibri"/>
                <a:cs typeface="Calibri"/>
              </a:rPr>
              <a:t>Create</a:t>
            </a:r>
            <a:r>
              <a:rPr dirty="0" sz="2000" spc="-5" b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2000" b="1">
                <a:solidFill>
                  <a:srgbClr val="808080"/>
                </a:solidFill>
                <a:latin typeface="Calibri"/>
                <a:cs typeface="Calibri"/>
              </a:rPr>
              <a:t>a</a:t>
            </a:r>
            <a:r>
              <a:rPr dirty="0" sz="2000" spc="-10" b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2000" b="1">
                <a:solidFill>
                  <a:srgbClr val="808080"/>
                </a:solidFill>
                <a:latin typeface="Calibri"/>
                <a:cs typeface="Calibri"/>
              </a:rPr>
              <a:t>scene</a:t>
            </a:r>
            <a:r>
              <a:rPr dirty="0" sz="2000" spc="-5" b="1">
                <a:solidFill>
                  <a:srgbClr val="808080"/>
                </a:solidFill>
                <a:latin typeface="Calibri"/>
                <a:cs typeface="Calibri"/>
              </a:rPr>
              <a:t> and</a:t>
            </a:r>
            <a:r>
              <a:rPr dirty="0" sz="2000" spc="-10" b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2000" spc="-5" b="1">
                <a:solidFill>
                  <a:srgbClr val="808080"/>
                </a:solidFill>
                <a:latin typeface="Calibri"/>
                <a:cs typeface="Calibri"/>
              </a:rPr>
              <a:t>place it</a:t>
            </a:r>
            <a:r>
              <a:rPr dirty="0" sz="2000" spc="-10" b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2000" spc="-5" b="1">
                <a:solidFill>
                  <a:srgbClr val="808080"/>
                </a:solidFill>
                <a:latin typeface="Calibri"/>
                <a:cs typeface="Calibri"/>
              </a:rPr>
              <a:t>in</a:t>
            </a:r>
            <a:r>
              <a:rPr dirty="0" sz="2000" spc="-10" b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2000" spc="-5" b="1">
                <a:solidFill>
                  <a:srgbClr val="808080"/>
                </a:solidFill>
                <a:latin typeface="Calibri"/>
                <a:cs typeface="Calibri"/>
              </a:rPr>
              <a:t>the </a:t>
            </a:r>
            <a:r>
              <a:rPr dirty="0" sz="2000" spc="-15" b="1">
                <a:solidFill>
                  <a:srgbClr val="808080"/>
                </a:solidFill>
                <a:latin typeface="Calibri"/>
                <a:cs typeface="Calibri"/>
              </a:rPr>
              <a:t>stage</a:t>
            </a:r>
            <a:endParaRPr sz="2000">
              <a:latin typeface="Calibri"/>
              <a:cs typeface="Calibri"/>
            </a:endParaRPr>
          </a:p>
          <a:p>
            <a:pPr marL="469900" marR="283845">
              <a:lnSpc>
                <a:spcPct val="100000"/>
              </a:lnSpc>
            </a:pPr>
            <a:r>
              <a:rPr dirty="0" sz="2000" b="1">
                <a:latin typeface="Calibri"/>
                <a:cs typeface="Calibri"/>
              </a:rPr>
              <a:t>Scene scene = </a:t>
            </a:r>
            <a:r>
              <a:rPr dirty="0" sz="2000" spc="-5" b="1">
                <a:solidFill>
                  <a:srgbClr val="CC7832"/>
                </a:solidFill>
                <a:latin typeface="Calibri"/>
                <a:cs typeface="Calibri"/>
              </a:rPr>
              <a:t>new </a:t>
            </a:r>
            <a:r>
              <a:rPr dirty="0" sz="2000" b="1">
                <a:latin typeface="Calibri"/>
                <a:cs typeface="Calibri"/>
              </a:rPr>
              <a:t>Scene(</a:t>
            </a:r>
            <a:r>
              <a:rPr dirty="0" sz="2000" b="1">
                <a:solidFill>
                  <a:srgbClr val="CC7832"/>
                </a:solidFill>
                <a:latin typeface="Calibri"/>
                <a:cs typeface="Calibri"/>
              </a:rPr>
              <a:t>new </a:t>
            </a:r>
            <a:r>
              <a:rPr dirty="0" sz="2000" spc="-5" b="1">
                <a:latin typeface="Calibri"/>
                <a:cs typeface="Calibri"/>
              </a:rPr>
              <a:t>MyEllipse()</a:t>
            </a:r>
            <a:r>
              <a:rPr dirty="0" sz="2000" spc="-5" b="1">
                <a:solidFill>
                  <a:srgbClr val="CC7832"/>
                </a:solidFill>
                <a:latin typeface="Calibri"/>
                <a:cs typeface="Calibri"/>
              </a:rPr>
              <a:t>, </a:t>
            </a:r>
            <a:r>
              <a:rPr dirty="0" sz="2000" spc="-5" b="1">
                <a:solidFill>
                  <a:srgbClr val="6897BB"/>
                </a:solidFill>
                <a:latin typeface="Calibri"/>
                <a:cs typeface="Calibri"/>
              </a:rPr>
              <a:t>300</a:t>
            </a:r>
            <a:r>
              <a:rPr dirty="0" sz="2000" spc="-5" b="1">
                <a:solidFill>
                  <a:srgbClr val="CC7832"/>
                </a:solidFill>
                <a:latin typeface="Calibri"/>
                <a:cs typeface="Calibri"/>
              </a:rPr>
              <a:t>, </a:t>
            </a:r>
            <a:r>
              <a:rPr dirty="0" sz="2000" spc="-5" b="1">
                <a:solidFill>
                  <a:srgbClr val="6897BB"/>
                </a:solidFill>
                <a:latin typeface="Calibri"/>
                <a:cs typeface="Calibri"/>
              </a:rPr>
              <a:t>200</a:t>
            </a:r>
            <a:r>
              <a:rPr dirty="0" sz="2000" spc="-5" b="1">
                <a:latin typeface="Calibri"/>
                <a:cs typeface="Calibri"/>
              </a:rPr>
              <a:t>)</a:t>
            </a:r>
            <a:r>
              <a:rPr dirty="0" sz="2000" spc="-5" b="1">
                <a:solidFill>
                  <a:srgbClr val="CC7832"/>
                </a:solidFill>
                <a:latin typeface="Calibri"/>
                <a:cs typeface="Calibri"/>
              </a:rPr>
              <a:t>; </a:t>
            </a:r>
            <a:r>
              <a:rPr dirty="0" sz="2000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000" spc="-5" b="1">
                <a:latin typeface="Calibri"/>
                <a:cs typeface="Calibri"/>
              </a:rPr>
              <a:t>primaryStage.setTitle(</a:t>
            </a:r>
            <a:r>
              <a:rPr dirty="0" sz="2000" spc="-5" b="1">
                <a:solidFill>
                  <a:srgbClr val="6A8759"/>
                </a:solidFill>
                <a:latin typeface="Calibri"/>
                <a:cs typeface="Calibri"/>
              </a:rPr>
              <a:t>"ShowEllipse"</a:t>
            </a:r>
            <a:r>
              <a:rPr dirty="0" sz="2000" spc="-5" b="1">
                <a:latin typeface="Calibri"/>
                <a:cs typeface="Calibri"/>
              </a:rPr>
              <a:t>)</a:t>
            </a:r>
            <a:r>
              <a:rPr dirty="0" sz="2000" spc="-5" b="1">
                <a:solidFill>
                  <a:srgbClr val="CC7832"/>
                </a:solidFill>
                <a:latin typeface="Calibri"/>
                <a:cs typeface="Calibri"/>
              </a:rPr>
              <a:t>;</a:t>
            </a:r>
            <a:r>
              <a:rPr dirty="0" sz="2000" spc="-10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000" b="1">
                <a:solidFill>
                  <a:srgbClr val="808080"/>
                </a:solidFill>
                <a:latin typeface="Calibri"/>
                <a:cs typeface="Calibri"/>
              </a:rPr>
              <a:t>// </a:t>
            </a:r>
            <a:r>
              <a:rPr dirty="0" sz="2000" spc="-5" b="1">
                <a:solidFill>
                  <a:srgbClr val="808080"/>
                </a:solidFill>
                <a:latin typeface="Calibri"/>
                <a:cs typeface="Calibri"/>
              </a:rPr>
              <a:t>Set</a:t>
            </a:r>
            <a:r>
              <a:rPr dirty="0" sz="2000" spc="-15" b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2000" spc="-5" b="1">
                <a:solidFill>
                  <a:srgbClr val="808080"/>
                </a:solidFill>
                <a:latin typeface="Calibri"/>
                <a:cs typeface="Calibri"/>
              </a:rPr>
              <a:t>the</a:t>
            </a:r>
            <a:r>
              <a:rPr dirty="0" sz="2000" b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2000" spc="-15" b="1">
                <a:solidFill>
                  <a:srgbClr val="808080"/>
                </a:solidFill>
                <a:latin typeface="Calibri"/>
                <a:cs typeface="Calibri"/>
              </a:rPr>
              <a:t>stage</a:t>
            </a:r>
            <a:r>
              <a:rPr dirty="0" sz="2000" b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2000" spc="-10" b="1">
                <a:solidFill>
                  <a:srgbClr val="808080"/>
                </a:solidFill>
                <a:latin typeface="Calibri"/>
                <a:cs typeface="Calibri"/>
              </a:rPr>
              <a:t>title </a:t>
            </a:r>
            <a:r>
              <a:rPr dirty="0" sz="2000" spc="-5" b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2000" spc="-5" b="1">
                <a:latin typeface="Calibri"/>
                <a:cs typeface="Calibri"/>
              </a:rPr>
              <a:t>primaryStage.setScene(scene)</a:t>
            </a:r>
            <a:r>
              <a:rPr dirty="0" sz="2000" spc="-5" b="1">
                <a:solidFill>
                  <a:srgbClr val="CC7832"/>
                </a:solidFill>
                <a:latin typeface="Calibri"/>
                <a:cs typeface="Calibri"/>
              </a:rPr>
              <a:t>; </a:t>
            </a:r>
            <a:r>
              <a:rPr dirty="0" sz="2000" b="1">
                <a:solidFill>
                  <a:srgbClr val="808080"/>
                </a:solidFill>
                <a:latin typeface="Calibri"/>
                <a:cs typeface="Calibri"/>
              </a:rPr>
              <a:t>// </a:t>
            </a:r>
            <a:r>
              <a:rPr dirty="0" sz="2000" spc="-5" b="1">
                <a:solidFill>
                  <a:srgbClr val="808080"/>
                </a:solidFill>
                <a:latin typeface="Calibri"/>
                <a:cs typeface="Calibri"/>
              </a:rPr>
              <a:t>Place</a:t>
            </a:r>
            <a:r>
              <a:rPr dirty="0" sz="2000" spc="5" b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2000" spc="-5" b="1">
                <a:solidFill>
                  <a:srgbClr val="808080"/>
                </a:solidFill>
                <a:latin typeface="Calibri"/>
                <a:cs typeface="Calibri"/>
              </a:rPr>
              <a:t>the</a:t>
            </a:r>
            <a:r>
              <a:rPr dirty="0" sz="2000" b="1">
                <a:solidFill>
                  <a:srgbClr val="808080"/>
                </a:solidFill>
                <a:latin typeface="Calibri"/>
                <a:cs typeface="Calibri"/>
              </a:rPr>
              <a:t> scene</a:t>
            </a:r>
            <a:r>
              <a:rPr dirty="0" sz="2000" spc="5" b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2000" spc="-5" b="1">
                <a:solidFill>
                  <a:srgbClr val="808080"/>
                </a:solidFill>
                <a:latin typeface="Calibri"/>
                <a:cs typeface="Calibri"/>
              </a:rPr>
              <a:t>in the</a:t>
            </a:r>
            <a:r>
              <a:rPr dirty="0" sz="2000" b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2000" spc="-15" b="1">
                <a:solidFill>
                  <a:srgbClr val="808080"/>
                </a:solidFill>
                <a:latin typeface="Calibri"/>
                <a:cs typeface="Calibri"/>
              </a:rPr>
              <a:t>stage </a:t>
            </a:r>
            <a:r>
              <a:rPr dirty="0" sz="2000" spc="-434" b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2000" spc="-5" b="1">
                <a:latin typeface="Calibri"/>
                <a:cs typeface="Calibri"/>
              </a:rPr>
              <a:t>primaryStage.show()</a:t>
            </a:r>
            <a:r>
              <a:rPr dirty="0" sz="2000" spc="-5" b="1">
                <a:solidFill>
                  <a:srgbClr val="CC7832"/>
                </a:solidFill>
                <a:latin typeface="Calibri"/>
                <a:cs typeface="Calibri"/>
              </a:rPr>
              <a:t>;</a:t>
            </a:r>
            <a:r>
              <a:rPr dirty="0" sz="2000" spc="-10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000" b="1">
                <a:solidFill>
                  <a:srgbClr val="808080"/>
                </a:solidFill>
                <a:latin typeface="Calibri"/>
                <a:cs typeface="Calibri"/>
              </a:rPr>
              <a:t>// </a:t>
            </a:r>
            <a:r>
              <a:rPr dirty="0" sz="2000" spc="-10" b="1">
                <a:solidFill>
                  <a:srgbClr val="808080"/>
                </a:solidFill>
                <a:latin typeface="Calibri"/>
                <a:cs typeface="Calibri"/>
              </a:rPr>
              <a:t>Display</a:t>
            </a:r>
            <a:r>
              <a:rPr dirty="0" sz="2000" b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2000" spc="-5" b="1">
                <a:solidFill>
                  <a:srgbClr val="808080"/>
                </a:solidFill>
                <a:latin typeface="Calibri"/>
                <a:cs typeface="Calibri"/>
              </a:rPr>
              <a:t>the</a:t>
            </a:r>
            <a:r>
              <a:rPr dirty="0" sz="2000" b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2000" spc="-15" b="1">
                <a:solidFill>
                  <a:srgbClr val="808080"/>
                </a:solidFill>
                <a:latin typeface="Calibri"/>
                <a:cs typeface="Calibri"/>
              </a:rPr>
              <a:t>stage</a:t>
            </a:r>
            <a:endParaRPr sz="2000">
              <a:latin typeface="Calibri"/>
              <a:cs typeface="Calibri"/>
            </a:endParaRPr>
          </a:p>
          <a:p>
            <a:pPr marL="241300">
              <a:lnSpc>
                <a:spcPct val="100000"/>
              </a:lnSpc>
            </a:pPr>
            <a:r>
              <a:rPr dirty="0" sz="2000" b="1">
                <a:latin typeface="Calibri"/>
                <a:cs typeface="Calibri"/>
              </a:rPr>
              <a:t>}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950">
              <a:latin typeface="Calibri"/>
              <a:cs typeface="Calibri"/>
            </a:endParaRPr>
          </a:p>
          <a:p>
            <a:pPr marL="241300">
              <a:lnSpc>
                <a:spcPct val="100000"/>
              </a:lnSpc>
              <a:spcBef>
                <a:spcPts val="5"/>
              </a:spcBef>
            </a:pPr>
            <a:r>
              <a:rPr dirty="0" sz="2000" spc="-5" b="1" i="1">
                <a:solidFill>
                  <a:srgbClr val="629755"/>
                </a:solidFill>
                <a:latin typeface="Calibri"/>
                <a:cs typeface="Calibri"/>
              </a:rPr>
              <a:t>/**</a:t>
            </a:r>
            <a:endParaRPr sz="2000">
              <a:latin typeface="Calibri"/>
              <a:cs typeface="Calibri"/>
            </a:endParaRPr>
          </a:p>
          <a:p>
            <a:pPr marL="481965" indent="-184150">
              <a:lnSpc>
                <a:spcPct val="100000"/>
              </a:lnSpc>
              <a:buChar char="*"/>
              <a:tabLst>
                <a:tab pos="482600" algn="l"/>
              </a:tabLst>
            </a:pPr>
            <a:r>
              <a:rPr dirty="0" sz="2000" spc="-5" b="1" i="1">
                <a:solidFill>
                  <a:srgbClr val="629755"/>
                </a:solidFill>
                <a:latin typeface="Calibri"/>
                <a:cs typeface="Calibri"/>
              </a:rPr>
              <a:t>The</a:t>
            </a:r>
            <a:r>
              <a:rPr dirty="0" sz="2000" spc="-10" b="1" i="1">
                <a:solidFill>
                  <a:srgbClr val="629755"/>
                </a:solidFill>
                <a:latin typeface="Calibri"/>
                <a:cs typeface="Calibri"/>
              </a:rPr>
              <a:t> </a:t>
            </a:r>
            <a:r>
              <a:rPr dirty="0" sz="2000" spc="-5" b="1" i="1">
                <a:solidFill>
                  <a:srgbClr val="629755"/>
                </a:solidFill>
                <a:latin typeface="Calibri"/>
                <a:cs typeface="Calibri"/>
              </a:rPr>
              <a:t>main</a:t>
            </a:r>
            <a:r>
              <a:rPr dirty="0" sz="2000" spc="-15" b="1" i="1">
                <a:solidFill>
                  <a:srgbClr val="629755"/>
                </a:solidFill>
                <a:latin typeface="Calibri"/>
                <a:cs typeface="Calibri"/>
              </a:rPr>
              <a:t> </a:t>
            </a:r>
            <a:r>
              <a:rPr dirty="0" sz="2000" spc="-5" b="1" i="1">
                <a:solidFill>
                  <a:srgbClr val="629755"/>
                </a:solidFill>
                <a:latin typeface="Calibri"/>
                <a:cs typeface="Calibri"/>
              </a:rPr>
              <a:t>method</a:t>
            </a:r>
            <a:r>
              <a:rPr dirty="0" sz="2000" spc="-15" b="1" i="1">
                <a:solidFill>
                  <a:srgbClr val="629755"/>
                </a:solidFill>
                <a:latin typeface="Calibri"/>
                <a:cs typeface="Calibri"/>
              </a:rPr>
              <a:t> </a:t>
            </a:r>
            <a:r>
              <a:rPr dirty="0" sz="2000" spc="-5" b="1" i="1">
                <a:solidFill>
                  <a:srgbClr val="629755"/>
                </a:solidFill>
                <a:latin typeface="Calibri"/>
                <a:cs typeface="Calibri"/>
              </a:rPr>
              <a:t>is</a:t>
            </a:r>
            <a:r>
              <a:rPr dirty="0" sz="2000" spc="-10" b="1" i="1">
                <a:solidFill>
                  <a:srgbClr val="629755"/>
                </a:solidFill>
                <a:latin typeface="Calibri"/>
                <a:cs typeface="Calibri"/>
              </a:rPr>
              <a:t> </a:t>
            </a:r>
            <a:r>
              <a:rPr dirty="0" sz="2000" spc="-5" b="1" i="1">
                <a:solidFill>
                  <a:srgbClr val="629755"/>
                </a:solidFill>
                <a:latin typeface="Calibri"/>
                <a:cs typeface="Calibri"/>
              </a:rPr>
              <a:t>only</a:t>
            </a:r>
            <a:r>
              <a:rPr dirty="0" sz="2000" spc="-15" b="1" i="1">
                <a:solidFill>
                  <a:srgbClr val="629755"/>
                </a:solidFill>
                <a:latin typeface="Calibri"/>
                <a:cs typeface="Calibri"/>
              </a:rPr>
              <a:t> </a:t>
            </a:r>
            <a:r>
              <a:rPr dirty="0" sz="2000" b="1" i="1">
                <a:solidFill>
                  <a:srgbClr val="629755"/>
                </a:solidFill>
                <a:latin typeface="Calibri"/>
                <a:cs typeface="Calibri"/>
              </a:rPr>
              <a:t>needed</a:t>
            </a:r>
            <a:r>
              <a:rPr dirty="0" sz="2000" spc="-15" b="1" i="1">
                <a:solidFill>
                  <a:srgbClr val="629755"/>
                </a:solidFill>
                <a:latin typeface="Calibri"/>
                <a:cs typeface="Calibri"/>
              </a:rPr>
              <a:t> </a:t>
            </a:r>
            <a:r>
              <a:rPr dirty="0" sz="2000" spc="-10" b="1" i="1">
                <a:solidFill>
                  <a:srgbClr val="629755"/>
                </a:solidFill>
                <a:latin typeface="Calibri"/>
                <a:cs typeface="Calibri"/>
              </a:rPr>
              <a:t>for</a:t>
            </a:r>
            <a:r>
              <a:rPr dirty="0" sz="2000" spc="-15" b="1" i="1">
                <a:solidFill>
                  <a:srgbClr val="629755"/>
                </a:solidFill>
                <a:latin typeface="Calibri"/>
                <a:cs typeface="Calibri"/>
              </a:rPr>
              <a:t> </a:t>
            </a:r>
            <a:r>
              <a:rPr dirty="0" sz="2000" spc="-5" b="1" i="1">
                <a:solidFill>
                  <a:srgbClr val="629755"/>
                </a:solidFill>
                <a:latin typeface="Calibri"/>
                <a:cs typeface="Calibri"/>
              </a:rPr>
              <a:t>the </a:t>
            </a:r>
            <a:r>
              <a:rPr dirty="0" sz="2000" b="1" i="1">
                <a:solidFill>
                  <a:srgbClr val="629755"/>
                </a:solidFill>
                <a:latin typeface="Calibri"/>
                <a:cs typeface="Calibri"/>
              </a:rPr>
              <a:t>IDE</a:t>
            </a:r>
            <a:r>
              <a:rPr dirty="0" sz="2000" spc="-10" b="1" i="1">
                <a:solidFill>
                  <a:srgbClr val="629755"/>
                </a:solidFill>
                <a:latin typeface="Calibri"/>
                <a:cs typeface="Calibri"/>
              </a:rPr>
              <a:t> </a:t>
            </a:r>
            <a:r>
              <a:rPr dirty="0" sz="2000" spc="-5" b="1" i="1">
                <a:solidFill>
                  <a:srgbClr val="629755"/>
                </a:solidFill>
                <a:latin typeface="Calibri"/>
                <a:cs typeface="Calibri"/>
              </a:rPr>
              <a:t>with</a:t>
            </a:r>
            <a:r>
              <a:rPr dirty="0" sz="2000" spc="-20" b="1" i="1">
                <a:solidFill>
                  <a:srgbClr val="629755"/>
                </a:solidFill>
                <a:latin typeface="Calibri"/>
                <a:cs typeface="Calibri"/>
              </a:rPr>
              <a:t> </a:t>
            </a:r>
            <a:r>
              <a:rPr dirty="0" sz="2000" spc="-5" b="1" i="1">
                <a:solidFill>
                  <a:srgbClr val="629755"/>
                </a:solidFill>
                <a:latin typeface="Calibri"/>
                <a:cs typeface="Calibri"/>
              </a:rPr>
              <a:t>limited</a:t>
            </a:r>
            <a:endParaRPr sz="2000">
              <a:latin typeface="Calibri"/>
              <a:cs typeface="Calibri"/>
            </a:endParaRPr>
          </a:p>
          <a:p>
            <a:pPr marL="481965" indent="-184150">
              <a:lnSpc>
                <a:spcPct val="100000"/>
              </a:lnSpc>
              <a:buChar char="*"/>
              <a:tabLst>
                <a:tab pos="482600" algn="l"/>
              </a:tabLst>
            </a:pPr>
            <a:r>
              <a:rPr dirty="0" sz="2000" spc="-10" b="1" i="1">
                <a:solidFill>
                  <a:srgbClr val="629755"/>
                </a:solidFill>
                <a:latin typeface="Calibri"/>
                <a:cs typeface="Calibri"/>
              </a:rPr>
              <a:t>JavaFX</a:t>
            </a:r>
            <a:r>
              <a:rPr dirty="0" sz="2000" spc="-5" b="1" i="1">
                <a:solidFill>
                  <a:srgbClr val="629755"/>
                </a:solidFill>
                <a:latin typeface="Calibri"/>
                <a:cs typeface="Calibri"/>
              </a:rPr>
              <a:t> </a:t>
            </a:r>
            <a:r>
              <a:rPr dirty="0" sz="2000" spc="-10" b="1" i="1">
                <a:solidFill>
                  <a:srgbClr val="629755"/>
                </a:solidFill>
                <a:latin typeface="Calibri"/>
                <a:cs typeface="Calibri"/>
              </a:rPr>
              <a:t>support.</a:t>
            </a:r>
            <a:r>
              <a:rPr dirty="0" sz="2000" b="1" i="1">
                <a:solidFill>
                  <a:srgbClr val="629755"/>
                </a:solidFill>
                <a:latin typeface="Calibri"/>
                <a:cs typeface="Calibri"/>
              </a:rPr>
              <a:t> </a:t>
            </a:r>
            <a:r>
              <a:rPr dirty="0" sz="2000" spc="-5" b="1" i="1">
                <a:solidFill>
                  <a:srgbClr val="629755"/>
                </a:solidFill>
                <a:latin typeface="Calibri"/>
                <a:cs typeface="Calibri"/>
              </a:rPr>
              <a:t>Not</a:t>
            </a:r>
            <a:r>
              <a:rPr dirty="0" sz="2000" spc="-10" b="1" i="1">
                <a:solidFill>
                  <a:srgbClr val="629755"/>
                </a:solidFill>
                <a:latin typeface="Calibri"/>
                <a:cs typeface="Calibri"/>
              </a:rPr>
              <a:t> </a:t>
            </a:r>
            <a:r>
              <a:rPr dirty="0" sz="2000" b="1" i="1">
                <a:solidFill>
                  <a:srgbClr val="629755"/>
                </a:solidFill>
                <a:latin typeface="Calibri"/>
                <a:cs typeface="Calibri"/>
              </a:rPr>
              <a:t>needed</a:t>
            </a:r>
            <a:r>
              <a:rPr dirty="0" sz="2000" spc="-10" b="1" i="1">
                <a:solidFill>
                  <a:srgbClr val="629755"/>
                </a:solidFill>
                <a:latin typeface="Calibri"/>
                <a:cs typeface="Calibri"/>
              </a:rPr>
              <a:t> for</a:t>
            </a:r>
            <a:r>
              <a:rPr dirty="0" sz="2000" spc="-5" b="1" i="1">
                <a:solidFill>
                  <a:srgbClr val="629755"/>
                </a:solidFill>
                <a:latin typeface="Calibri"/>
                <a:cs typeface="Calibri"/>
              </a:rPr>
              <a:t> running</a:t>
            </a:r>
            <a:r>
              <a:rPr dirty="0" sz="2000" spc="-10" b="1" i="1">
                <a:solidFill>
                  <a:srgbClr val="629755"/>
                </a:solidFill>
                <a:latin typeface="Calibri"/>
                <a:cs typeface="Calibri"/>
              </a:rPr>
              <a:t> </a:t>
            </a:r>
            <a:r>
              <a:rPr dirty="0" sz="2000" spc="-5" b="1" i="1">
                <a:solidFill>
                  <a:srgbClr val="629755"/>
                </a:solidFill>
                <a:latin typeface="Calibri"/>
                <a:cs typeface="Calibri"/>
              </a:rPr>
              <a:t>from</a:t>
            </a:r>
            <a:r>
              <a:rPr dirty="0" sz="2000" b="1" i="1">
                <a:solidFill>
                  <a:srgbClr val="629755"/>
                </a:solidFill>
                <a:latin typeface="Calibri"/>
                <a:cs typeface="Calibri"/>
              </a:rPr>
              <a:t> </a:t>
            </a:r>
            <a:r>
              <a:rPr dirty="0" sz="2000" spc="-5" b="1" i="1">
                <a:solidFill>
                  <a:srgbClr val="629755"/>
                </a:solidFill>
                <a:latin typeface="Calibri"/>
                <a:cs typeface="Calibri"/>
              </a:rPr>
              <a:t>the</a:t>
            </a:r>
            <a:r>
              <a:rPr dirty="0" sz="2000" b="1" i="1">
                <a:solidFill>
                  <a:srgbClr val="629755"/>
                </a:solidFill>
                <a:latin typeface="Calibri"/>
                <a:cs typeface="Calibri"/>
              </a:rPr>
              <a:t> </a:t>
            </a:r>
            <a:r>
              <a:rPr dirty="0" sz="2000" spc="-10" b="1" i="1">
                <a:solidFill>
                  <a:srgbClr val="629755"/>
                </a:solidFill>
                <a:latin typeface="Calibri"/>
                <a:cs typeface="Calibri"/>
              </a:rPr>
              <a:t>command </a:t>
            </a:r>
            <a:r>
              <a:rPr dirty="0" sz="2000" spc="-5" b="1" i="1">
                <a:solidFill>
                  <a:srgbClr val="629755"/>
                </a:solidFill>
                <a:latin typeface="Calibri"/>
                <a:cs typeface="Calibri"/>
              </a:rPr>
              <a:t>line.</a:t>
            </a:r>
            <a:endParaRPr sz="2000">
              <a:latin typeface="Calibri"/>
              <a:cs typeface="Calibri"/>
            </a:endParaRPr>
          </a:p>
          <a:p>
            <a:pPr marL="298450">
              <a:lnSpc>
                <a:spcPct val="100000"/>
              </a:lnSpc>
            </a:pPr>
            <a:r>
              <a:rPr dirty="0" sz="2000" b="1" i="1">
                <a:solidFill>
                  <a:srgbClr val="629755"/>
                </a:solidFill>
                <a:latin typeface="Calibri"/>
                <a:cs typeface="Calibri"/>
              </a:rPr>
              <a:t>*/</a:t>
            </a:r>
            <a:endParaRPr sz="2000">
              <a:latin typeface="Calibri"/>
              <a:cs typeface="Calibri"/>
            </a:endParaRPr>
          </a:p>
          <a:p>
            <a:pPr marL="241300">
              <a:lnSpc>
                <a:spcPct val="100000"/>
              </a:lnSpc>
            </a:pPr>
            <a:r>
              <a:rPr dirty="0" sz="2000" spc="-5" b="1">
                <a:solidFill>
                  <a:srgbClr val="CC7832"/>
                </a:solidFill>
                <a:latin typeface="Calibri"/>
                <a:cs typeface="Calibri"/>
              </a:rPr>
              <a:t>public</a:t>
            </a:r>
            <a:r>
              <a:rPr dirty="0" sz="2000" spc="-10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000" spc="-15" b="1">
                <a:solidFill>
                  <a:srgbClr val="CC7832"/>
                </a:solidFill>
                <a:latin typeface="Calibri"/>
                <a:cs typeface="Calibri"/>
              </a:rPr>
              <a:t>static</a:t>
            </a:r>
            <a:r>
              <a:rPr dirty="0" sz="2000" spc="-10" b="1">
                <a:solidFill>
                  <a:srgbClr val="CC7832"/>
                </a:solidFill>
                <a:latin typeface="Calibri"/>
                <a:cs typeface="Calibri"/>
              </a:rPr>
              <a:t> void</a:t>
            </a:r>
            <a:r>
              <a:rPr dirty="0" sz="2000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000" spc="-5" b="1">
                <a:solidFill>
                  <a:srgbClr val="FFC66D"/>
                </a:solidFill>
                <a:latin typeface="Calibri"/>
                <a:cs typeface="Calibri"/>
              </a:rPr>
              <a:t>main</a:t>
            </a:r>
            <a:r>
              <a:rPr dirty="0" sz="2000" spc="-5" b="1">
                <a:latin typeface="Calibri"/>
                <a:cs typeface="Calibri"/>
              </a:rPr>
              <a:t>(String[]</a:t>
            </a:r>
            <a:r>
              <a:rPr dirty="0" sz="2000" spc="-10" b="1">
                <a:latin typeface="Calibri"/>
                <a:cs typeface="Calibri"/>
              </a:rPr>
              <a:t> </a:t>
            </a:r>
            <a:r>
              <a:rPr dirty="0" sz="2000" spc="-5" b="1">
                <a:latin typeface="Calibri"/>
                <a:cs typeface="Calibri"/>
              </a:rPr>
              <a:t>args)</a:t>
            </a:r>
            <a:r>
              <a:rPr dirty="0" sz="2000" spc="-10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{</a:t>
            </a:r>
            <a:endParaRPr sz="2000">
              <a:latin typeface="Calibri"/>
              <a:cs typeface="Calibri"/>
            </a:endParaRPr>
          </a:p>
          <a:p>
            <a:pPr marL="469900">
              <a:lnSpc>
                <a:spcPct val="100000"/>
              </a:lnSpc>
            </a:pPr>
            <a:r>
              <a:rPr dirty="0" sz="2000" spc="-5" b="1" i="1">
                <a:latin typeface="Calibri"/>
                <a:cs typeface="Calibri"/>
              </a:rPr>
              <a:t>launch</a:t>
            </a:r>
            <a:r>
              <a:rPr dirty="0" sz="2000" spc="-5" b="1">
                <a:latin typeface="Calibri"/>
                <a:cs typeface="Calibri"/>
              </a:rPr>
              <a:t>(args)</a:t>
            </a:r>
            <a:r>
              <a:rPr dirty="0" sz="2000" spc="-5" b="1">
                <a:solidFill>
                  <a:srgbClr val="CC7832"/>
                </a:solidFill>
                <a:latin typeface="Calibri"/>
                <a:cs typeface="Calibri"/>
              </a:rPr>
              <a:t>;</a:t>
            </a:r>
            <a:endParaRPr sz="2000">
              <a:latin typeface="Calibri"/>
              <a:cs typeface="Calibri"/>
            </a:endParaRPr>
          </a:p>
          <a:p>
            <a:pPr marL="241300">
              <a:lnSpc>
                <a:spcPct val="100000"/>
              </a:lnSpc>
            </a:pPr>
            <a:r>
              <a:rPr dirty="0" sz="2000" b="1">
                <a:latin typeface="Calibri"/>
                <a:cs typeface="Calibri"/>
              </a:rPr>
              <a:t>}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dirty="0" sz="2000" b="1">
                <a:latin typeface="Calibri"/>
                <a:cs typeface="Calibri"/>
              </a:rPr>
              <a:t>}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0">
              <a:lnSpc>
                <a:spcPts val="1630"/>
              </a:lnSpc>
            </a:pPr>
            <a:fld id="{81D60167-4931-47E6-BA6A-407CBD079E47}" type="slidenum">
              <a:rPr dirty="0"/>
              <a:t>82</a:t>
            </a:fld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17006" y="160019"/>
            <a:ext cx="3710304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ShowEllipse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145539" y="1239011"/>
            <a:ext cx="6747509" cy="4597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41300" marR="3545840" indent="-228600">
              <a:lnSpc>
                <a:spcPct val="100000"/>
              </a:lnSpc>
              <a:spcBef>
                <a:spcPts val="100"/>
              </a:spcBef>
            </a:pPr>
            <a:r>
              <a:rPr dirty="0" sz="2000" spc="-5" b="1">
                <a:solidFill>
                  <a:srgbClr val="CC7832"/>
                </a:solidFill>
                <a:latin typeface="Calibri"/>
                <a:cs typeface="Calibri"/>
              </a:rPr>
              <a:t>class </a:t>
            </a:r>
            <a:r>
              <a:rPr dirty="0" sz="2000" spc="-5" b="1">
                <a:latin typeface="Calibri"/>
                <a:cs typeface="Calibri"/>
              </a:rPr>
              <a:t>MyEllipse </a:t>
            </a:r>
            <a:r>
              <a:rPr dirty="0" sz="2000" spc="-10" b="1">
                <a:solidFill>
                  <a:srgbClr val="CC7832"/>
                </a:solidFill>
                <a:latin typeface="Calibri"/>
                <a:cs typeface="Calibri"/>
              </a:rPr>
              <a:t>extends </a:t>
            </a:r>
            <a:r>
              <a:rPr dirty="0" sz="2000" spc="-15" b="1">
                <a:latin typeface="Calibri"/>
                <a:cs typeface="Calibri"/>
              </a:rPr>
              <a:t>Pane </a:t>
            </a:r>
            <a:r>
              <a:rPr dirty="0" sz="2000" b="1">
                <a:latin typeface="Calibri"/>
                <a:cs typeface="Calibri"/>
              </a:rPr>
              <a:t>{ </a:t>
            </a:r>
            <a:r>
              <a:rPr dirty="0" sz="2000" spc="-440" b="1">
                <a:latin typeface="Calibri"/>
                <a:cs typeface="Calibri"/>
              </a:rPr>
              <a:t> </a:t>
            </a:r>
            <a:r>
              <a:rPr dirty="0" sz="2000" spc="-15" b="1">
                <a:solidFill>
                  <a:srgbClr val="CC7832"/>
                </a:solidFill>
                <a:latin typeface="Calibri"/>
                <a:cs typeface="Calibri"/>
              </a:rPr>
              <a:t>private</a:t>
            </a:r>
            <a:r>
              <a:rPr dirty="0" sz="2000" spc="-5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000" spc="-10" b="1">
                <a:solidFill>
                  <a:srgbClr val="CC7832"/>
                </a:solidFill>
                <a:latin typeface="Calibri"/>
                <a:cs typeface="Calibri"/>
              </a:rPr>
              <a:t>void </a:t>
            </a:r>
            <a:r>
              <a:rPr dirty="0" sz="2000" spc="-10" b="1">
                <a:solidFill>
                  <a:srgbClr val="FFC66D"/>
                </a:solidFill>
                <a:latin typeface="Calibri"/>
                <a:cs typeface="Calibri"/>
              </a:rPr>
              <a:t>paint</a:t>
            </a:r>
            <a:r>
              <a:rPr dirty="0" sz="2000" spc="-10" b="1">
                <a:latin typeface="Calibri"/>
                <a:cs typeface="Calibri"/>
              </a:rPr>
              <a:t>()</a:t>
            </a:r>
            <a:r>
              <a:rPr dirty="0" sz="2000" spc="-5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{</a:t>
            </a:r>
            <a:endParaRPr sz="2000">
              <a:latin typeface="Calibri"/>
              <a:cs typeface="Calibri"/>
            </a:endParaRPr>
          </a:p>
          <a:p>
            <a:pPr marL="469900">
              <a:lnSpc>
                <a:spcPct val="100000"/>
              </a:lnSpc>
            </a:pPr>
            <a:r>
              <a:rPr dirty="0" sz="2000" spc="-5" b="1">
                <a:latin typeface="Calibri"/>
                <a:cs typeface="Calibri"/>
              </a:rPr>
              <a:t>getChildren().clear()</a:t>
            </a:r>
            <a:r>
              <a:rPr dirty="0" sz="2000" spc="-5" b="1">
                <a:solidFill>
                  <a:srgbClr val="CC7832"/>
                </a:solidFill>
                <a:latin typeface="Calibri"/>
                <a:cs typeface="Calibri"/>
              </a:rPr>
              <a:t>;</a:t>
            </a:r>
            <a:endParaRPr sz="2000">
              <a:latin typeface="Calibri"/>
              <a:cs typeface="Calibri"/>
            </a:endParaRPr>
          </a:p>
          <a:p>
            <a:pPr marL="469900">
              <a:lnSpc>
                <a:spcPct val="100000"/>
              </a:lnSpc>
            </a:pPr>
            <a:r>
              <a:rPr dirty="0" sz="2000" spc="-15" b="1">
                <a:solidFill>
                  <a:srgbClr val="CC7832"/>
                </a:solidFill>
                <a:latin typeface="Calibri"/>
                <a:cs typeface="Calibri"/>
              </a:rPr>
              <a:t>for</a:t>
            </a:r>
            <a:r>
              <a:rPr dirty="0" sz="2000" spc="-10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000" spc="-10" b="1">
                <a:latin typeface="Calibri"/>
                <a:cs typeface="Calibri"/>
              </a:rPr>
              <a:t>(</a:t>
            </a:r>
            <a:r>
              <a:rPr dirty="0" sz="2000" spc="-10" b="1">
                <a:solidFill>
                  <a:srgbClr val="CC7832"/>
                </a:solidFill>
                <a:latin typeface="Calibri"/>
                <a:cs typeface="Calibri"/>
              </a:rPr>
              <a:t>int</a:t>
            </a:r>
            <a:r>
              <a:rPr dirty="0" sz="2000" spc="-15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i</a:t>
            </a:r>
            <a:r>
              <a:rPr dirty="0" sz="2000" spc="-15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=</a:t>
            </a:r>
            <a:r>
              <a:rPr dirty="0" sz="2000" spc="-5" b="1">
                <a:latin typeface="Calibri"/>
                <a:cs typeface="Calibri"/>
              </a:rPr>
              <a:t> </a:t>
            </a:r>
            <a:r>
              <a:rPr dirty="0" sz="2000" spc="-5" b="1">
                <a:solidFill>
                  <a:srgbClr val="6897BB"/>
                </a:solidFill>
                <a:latin typeface="Calibri"/>
                <a:cs typeface="Calibri"/>
              </a:rPr>
              <a:t>0</a:t>
            </a:r>
            <a:r>
              <a:rPr dirty="0" sz="2000" spc="-5" b="1">
                <a:solidFill>
                  <a:srgbClr val="CC7832"/>
                </a:solidFill>
                <a:latin typeface="Calibri"/>
                <a:cs typeface="Calibri"/>
              </a:rPr>
              <a:t>;</a:t>
            </a:r>
            <a:r>
              <a:rPr dirty="0" sz="2000" spc="-15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i</a:t>
            </a:r>
            <a:r>
              <a:rPr dirty="0" sz="2000" spc="-15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&lt;</a:t>
            </a:r>
            <a:r>
              <a:rPr dirty="0" sz="2000" spc="-5" b="1">
                <a:latin typeface="Calibri"/>
                <a:cs typeface="Calibri"/>
              </a:rPr>
              <a:t> </a:t>
            </a:r>
            <a:r>
              <a:rPr dirty="0" sz="2000" spc="-5" b="1">
                <a:solidFill>
                  <a:srgbClr val="6897BB"/>
                </a:solidFill>
                <a:latin typeface="Calibri"/>
                <a:cs typeface="Calibri"/>
              </a:rPr>
              <a:t>16</a:t>
            </a:r>
            <a:r>
              <a:rPr dirty="0" sz="2000" spc="-5" b="1">
                <a:solidFill>
                  <a:srgbClr val="CC7832"/>
                </a:solidFill>
                <a:latin typeface="Calibri"/>
                <a:cs typeface="Calibri"/>
              </a:rPr>
              <a:t>;</a:t>
            </a:r>
            <a:r>
              <a:rPr dirty="0" sz="2000" spc="-10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000" spc="5" b="1">
                <a:latin typeface="Calibri"/>
                <a:cs typeface="Calibri"/>
              </a:rPr>
              <a:t>i++)</a:t>
            </a:r>
            <a:r>
              <a:rPr dirty="0" sz="2000" spc="-15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{</a:t>
            </a:r>
            <a:endParaRPr sz="2000">
              <a:latin typeface="Calibri"/>
              <a:cs typeface="Calibri"/>
            </a:endParaRPr>
          </a:p>
          <a:p>
            <a:pPr marL="697865">
              <a:lnSpc>
                <a:spcPct val="100000"/>
              </a:lnSpc>
            </a:pPr>
            <a:r>
              <a:rPr dirty="0" sz="2000" b="1">
                <a:solidFill>
                  <a:srgbClr val="808080"/>
                </a:solidFill>
                <a:latin typeface="Calibri"/>
                <a:cs typeface="Calibri"/>
              </a:rPr>
              <a:t>//</a:t>
            </a:r>
            <a:r>
              <a:rPr dirty="0" sz="2000" spc="-5" b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2000" spc="-15" b="1">
                <a:solidFill>
                  <a:srgbClr val="808080"/>
                </a:solidFill>
                <a:latin typeface="Calibri"/>
                <a:cs typeface="Calibri"/>
              </a:rPr>
              <a:t>Create</a:t>
            </a:r>
            <a:r>
              <a:rPr dirty="0" sz="2000" b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2000" spc="-5" b="1">
                <a:solidFill>
                  <a:srgbClr val="808080"/>
                </a:solidFill>
                <a:latin typeface="Calibri"/>
                <a:cs typeface="Calibri"/>
              </a:rPr>
              <a:t>an</a:t>
            </a:r>
            <a:r>
              <a:rPr dirty="0" sz="2000" spc="-10" b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2000" spc="-5" b="1">
                <a:solidFill>
                  <a:srgbClr val="808080"/>
                </a:solidFill>
                <a:latin typeface="Calibri"/>
                <a:cs typeface="Calibri"/>
              </a:rPr>
              <a:t>ellipse</a:t>
            </a:r>
            <a:r>
              <a:rPr dirty="0" sz="2000" spc="5" b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2000" spc="-5" b="1">
                <a:solidFill>
                  <a:srgbClr val="808080"/>
                </a:solidFill>
                <a:latin typeface="Calibri"/>
                <a:cs typeface="Calibri"/>
              </a:rPr>
              <a:t>and</a:t>
            </a:r>
            <a:r>
              <a:rPr dirty="0" sz="2000" spc="-10" b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2000" spc="-5" b="1">
                <a:solidFill>
                  <a:srgbClr val="808080"/>
                </a:solidFill>
                <a:latin typeface="Calibri"/>
                <a:cs typeface="Calibri"/>
              </a:rPr>
              <a:t>add it</a:t>
            </a:r>
            <a:r>
              <a:rPr dirty="0" sz="2000" spc="-10" b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2000" spc="-15" b="1">
                <a:solidFill>
                  <a:srgbClr val="808080"/>
                </a:solidFill>
                <a:latin typeface="Calibri"/>
                <a:cs typeface="Calibri"/>
              </a:rPr>
              <a:t>to</a:t>
            </a:r>
            <a:r>
              <a:rPr dirty="0" sz="2000" spc="-10" b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2000" spc="-5" b="1">
                <a:solidFill>
                  <a:srgbClr val="808080"/>
                </a:solidFill>
                <a:latin typeface="Calibri"/>
                <a:cs typeface="Calibri"/>
              </a:rPr>
              <a:t>pane</a:t>
            </a:r>
            <a:endParaRPr sz="2000">
              <a:latin typeface="Calibri"/>
              <a:cs typeface="Calibri"/>
            </a:endParaRPr>
          </a:p>
          <a:p>
            <a:pPr marL="1155065" marR="325120" indent="-457200">
              <a:lnSpc>
                <a:spcPct val="100000"/>
              </a:lnSpc>
            </a:pPr>
            <a:r>
              <a:rPr dirty="0" sz="2000" spc="-5" b="1">
                <a:latin typeface="Calibri"/>
                <a:cs typeface="Calibri"/>
              </a:rPr>
              <a:t>Ellipse </a:t>
            </a:r>
            <a:r>
              <a:rPr dirty="0" sz="2000" b="1">
                <a:latin typeface="Calibri"/>
                <a:cs typeface="Calibri"/>
              </a:rPr>
              <a:t>e1 = </a:t>
            </a:r>
            <a:r>
              <a:rPr dirty="0" sz="2000" spc="-5" b="1">
                <a:solidFill>
                  <a:srgbClr val="CC7832"/>
                </a:solidFill>
                <a:latin typeface="Calibri"/>
                <a:cs typeface="Calibri"/>
              </a:rPr>
              <a:t>new </a:t>
            </a:r>
            <a:r>
              <a:rPr dirty="0" sz="2000" spc="-5" b="1">
                <a:latin typeface="Calibri"/>
                <a:cs typeface="Calibri"/>
              </a:rPr>
              <a:t>Ellipse(getWidth() </a:t>
            </a:r>
            <a:r>
              <a:rPr dirty="0" sz="2000" b="1">
                <a:latin typeface="Calibri"/>
                <a:cs typeface="Calibri"/>
              </a:rPr>
              <a:t>/ </a:t>
            </a:r>
            <a:r>
              <a:rPr dirty="0" sz="2000" spc="-5" b="1">
                <a:solidFill>
                  <a:srgbClr val="6897BB"/>
                </a:solidFill>
                <a:latin typeface="Calibri"/>
                <a:cs typeface="Calibri"/>
              </a:rPr>
              <a:t>2</a:t>
            </a:r>
            <a:r>
              <a:rPr dirty="0" sz="2000" spc="-5" b="1">
                <a:solidFill>
                  <a:srgbClr val="CC7832"/>
                </a:solidFill>
                <a:latin typeface="Calibri"/>
                <a:cs typeface="Calibri"/>
              </a:rPr>
              <a:t>, </a:t>
            </a:r>
            <a:r>
              <a:rPr dirty="0" sz="2000" spc="-10" b="1">
                <a:latin typeface="Calibri"/>
                <a:cs typeface="Calibri"/>
              </a:rPr>
              <a:t>getHeight() </a:t>
            </a:r>
            <a:r>
              <a:rPr dirty="0" sz="2000" b="1">
                <a:latin typeface="Calibri"/>
                <a:cs typeface="Calibri"/>
              </a:rPr>
              <a:t>/ </a:t>
            </a:r>
            <a:r>
              <a:rPr dirty="0" sz="2000" spc="-5" b="1">
                <a:solidFill>
                  <a:srgbClr val="6897BB"/>
                </a:solidFill>
                <a:latin typeface="Calibri"/>
                <a:cs typeface="Calibri"/>
              </a:rPr>
              <a:t>2</a:t>
            </a:r>
            <a:r>
              <a:rPr dirty="0" sz="2000" spc="-5" b="1">
                <a:solidFill>
                  <a:srgbClr val="CC7832"/>
                </a:solidFill>
                <a:latin typeface="Calibri"/>
                <a:cs typeface="Calibri"/>
              </a:rPr>
              <a:t>, </a:t>
            </a:r>
            <a:r>
              <a:rPr dirty="0" sz="2000" spc="-440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000" spc="-10" b="1">
                <a:latin typeface="Calibri"/>
                <a:cs typeface="Calibri"/>
              </a:rPr>
              <a:t>getWidth()</a:t>
            </a:r>
            <a:r>
              <a:rPr dirty="0" sz="2000" spc="-5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/ </a:t>
            </a:r>
            <a:r>
              <a:rPr dirty="0" sz="2000" b="1">
                <a:solidFill>
                  <a:srgbClr val="6897BB"/>
                </a:solidFill>
                <a:latin typeface="Calibri"/>
                <a:cs typeface="Calibri"/>
              </a:rPr>
              <a:t>2</a:t>
            </a:r>
            <a:r>
              <a:rPr dirty="0" sz="2000" spc="-5" b="1">
                <a:solidFill>
                  <a:srgbClr val="6897BB"/>
                </a:solidFill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-</a:t>
            </a:r>
            <a:r>
              <a:rPr dirty="0" sz="2000" spc="-5" b="1">
                <a:latin typeface="Calibri"/>
                <a:cs typeface="Calibri"/>
              </a:rPr>
              <a:t> </a:t>
            </a:r>
            <a:r>
              <a:rPr dirty="0" sz="2000" spc="-5" b="1">
                <a:solidFill>
                  <a:srgbClr val="6897BB"/>
                </a:solidFill>
                <a:latin typeface="Calibri"/>
                <a:cs typeface="Calibri"/>
              </a:rPr>
              <a:t>50</a:t>
            </a:r>
            <a:r>
              <a:rPr dirty="0" sz="2000" spc="-5" b="1">
                <a:solidFill>
                  <a:srgbClr val="CC7832"/>
                </a:solidFill>
                <a:latin typeface="Calibri"/>
                <a:cs typeface="Calibri"/>
              </a:rPr>
              <a:t>,</a:t>
            </a:r>
            <a:r>
              <a:rPr dirty="0" sz="2000" spc="-10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000" spc="-10" b="1">
                <a:latin typeface="Calibri"/>
                <a:cs typeface="Calibri"/>
              </a:rPr>
              <a:t>getHeight()</a:t>
            </a:r>
            <a:r>
              <a:rPr dirty="0" sz="2000" spc="-5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/ </a:t>
            </a:r>
            <a:r>
              <a:rPr dirty="0" sz="2000" b="1">
                <a:solidFill>
                  <a:srgbClr val="6897BB"/>
                </a:solidFill>
                <a:latin typeface="Calibri"/>
                <a:cs typeface="Calibri"/>
              </a:rPr>
              <a:t>2</a:t>
            </a:r>
            <a:r>
              <a:rPr dirty="0" sz="2000" spc="-5" b="1">
                <a:solidFill>
                  <a:srgbClr val="6897BB"/>
                </a:solidFill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-</a:t>
            </a:r>
            <a:r>
              <a:rPr dirty="0" sz="2000" spc="-5" b="1">
                <a:latin typeface="Calibri"/>
                <a:cs typeface="Calibri"/>
              </a:rPr>
              <a:t> </a:t>
            </a:r>
            <a:r>
              <a:rPr dirty="0" sz="2000" spc="-5" b="1">
                <a:solidFill>
                  <a:srgbClr val="6897BB"/>
                </a:solidFill>
                <a:latin typeface="Calibri"/>
                <a:cs typeface="Calibri"/>
              </a:rPr>
              <a:t>50</a:t>
            </a:r>
            <a:r>
              <a:rPr dirty="0" sz="2000" spc="-5" b="1">
                <a:latin typeface="Calibri"/>
                <a:cs typeface="Calibri"/>
              </a:rPr>
              <a:t>)</a:t>
            </a:r>
            <a:r>
              <a:rPr dirty="0" sz="2000" spc="-5" b="1">
                <a:solidFill>
                  <a:srgbClr val="CC7832"/>
                </a:solidFill>
                <a:latin typeface="Calibri"/>
                <a:cs typeface="Calibri"/>
              </a:rPr>
              <a:t>;</a:t>
            </a:r>
            <a:endParaRPr sz="2000">
              <a:latin typeface="Calibri"/>
              <a:cs typeface="Calibri"/>
            </a:endParaRPr>
          </a:p>
          <a:p>
            <a:pPr marL="1155065" marR="5080" indent="-457200">
              <a:lnSpc>
                <a:spcPct val="100000"/>
              </a:lnSpc>
            </a:pPr>
            <a:r>
              <a:rPr dirty="0" sz="2000" spc="-10" b="1">
                <a:latin typeface="Calibri"/>
                <a:cs typeface="Calibri"/>
              </a:rPr>
              <a:t>e1.setStroke(Color.</a:t>
            </a:r>
            <a:r>
              <a:rPr dirty="0" sz="2000" spc="-10" b="1" i="1">
                <a:latin typeface="Calibri"/>
                <a:cs typeface="Calibri"/>
              </a:rPr>
              <a:t>color</a:t>
            </a:r>
            <a:r>
              <a:rPr dirty="0" sz="2000" spc="-10" b="1">
                <a:latin typeface="Calibri"/>
                <a:cs typeface="Calibri"/>
              </a:rPr>
              <a:t>(Math.</a:t>
            </a:r>
            <a:r>
              <a:rPr dirty="0" sz="2000" spc="-10" b="1" i="1">
                <a:latin typeface="Calibri"/>
                <a:cs typeface="Calibri"/>
              </a:rPr>
              <a:t>random</a:t>
            </a:r>
            <a:r>
              <a:rPr dirty="0" sz="2000" spc="-10" b="1">
                <a:latin typeface="Calibri"/>
                <a:cs typeface="Calibri"/>
              </a:rPr>
              <a:t>()</a:t>
            </a:r>
            <a:r>
              <a:rPr dirty="0" sz="2000" spc="-10" b="1">
                <a:solidFill>
                  <a:srgbClr val="CC7832"/>
                </a:solidFill>
                <a:latin typeface="Calibri"/>
                <a:cs typeface="Calibri"/>
              </a:rPr>
              <a:t>, </a:t>
            </a:r>
            <a:r>
              <a:rPr dirty="0" sz="2000" spc="-5" b="1">
                <a:latin typeface="Calibri"/>
                <a:cs typeface="Calibri"/>
              </a:rPr>
              <a:t>Math.</a:t>
            </a:r>
            <a:r>
              <a:rPr dirty="0" sz="2000" spc="-5" b="1" i="1">
                <a:latin typeface="Calibri"/>
                <a:cs typeface="Calibri"/>
              </a:rPr>
              <a:t>random</a:t>
            </a:r>
            <a:r>
              <a:rPr dirty="0" sz="2000" spc="-5" b="1">
                <a:latin typeface="Calibri"/>
                <a:cs typeface="Calibri"/>
              </a:rPr>
              <a:t>()</a:t>
            </a:r>
            <a:r>
              <a:rPr dirty="0" sz="2000" spc="-5" b="1">
                <a:solidFill>
                  <a:srgbClr val="CC7832"/>
                </a:solidFill>
                <a:latin typeface="Calibri"/>
                <a:cs typeface="Calibri"/>
              </a:rPr>
              <a:t>, </a:t>
            </a:r>
            <a:r>
              <a:rPr dirty="0" sz="2000" spc="-440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000" spc="-5" b="1">
                <a:latin typeface="Calibri"/>
                <a:cs typeface="Calibri"/>
              </a:rPr>
              <a:t>Math.</a:t>
            </a:r>
            <a:r>
              <a:rPr dirty="0" sz="2000" spc="-5" b="1" i="1">
                <a:latin typeface="Calibri"/>
                <a:cs typeface="Calibri"/>
              </a:rPr>
              <a:t>random</a:t>
            </a:r>
            <a:r>
              <a:rPr dirty="0" sz="2000" spc="-5" b="1">
                <a:latin typeface="Calibri"/>
                <a:cs typeface="Calibri"/>
              </a:rPr>
              <a:t>()))</a:t>
            </a:r>
            <a:r>
              <a:rPr dirty="0" sz="2000" spc="-5" b="1">
                <a:solidFill>
                  <a:srgbClr val="CC7832"/>
                </a:solidFill>
                <a:latin typeface="Calibri"/>
                <a:cs typeface="Calibri"/>
              </a:rPr>
              <a:t>;</a:t>
            </a:r>
            <a:endParaRPr sz="2000">
              <a:latin typeface="Calibri"/>
              <a:cs typeface="Calibri"/>
            </a:endParaRPr>
          </a:p>
          <a:p>
            <a:pPr marL="697865" marR="3305175">
              <a:lnSpc>
                <a:spcPct val="100000"/>
              </a:lnSpc>
            </a:pPr>
            <a:r>
              <a:rPr dirty="0" sz="2000" spc="-10" b="1">
                <a:latin typeface="Calibri"/>
                <a:cs typeface="Calibri"/>
              </a:rPr>
              <a:t>e1.setFill(Color.</a:t>
            </a:r>
            <a:r>
              <a:rPr dirty="0" sz="2000" spc="-10" b="1" i="1">
                <a:solidFill>
                  <a:srgbClr val="9876AA"/>
                </a:solidFill>
                <a:latin typeface="Calibri"/>
                <a:cs typeface="Calibri"/>
              </a:rPr>
              <a:t>WHITE</a:t>
            </a:r>
            <a:r>
              <a:rPr dirty="0" sz="2000" spc="-10" b="1">
                <a:latin typeface="Calibri"/>
                <a:cs typeface="Calibri"/>
              </a:rPr>
              <a:t>)</a:t>
            </a:r>
            <a:r>
              <a:rPr dirty="0" sz="2000" spc="-10" b="1">
                <a:solidFill>
                  <a:srgbClr val="CC7832"/>
                </a:solidFill>
                <a:latin typeface="Calibri"/>
                <a:cs typeface="Calibri"/>
              </a:rPr>
              <a:t>; </a:t>
            </a:r>
            <a:r>
              <a:rPr dirty="0" sz="2000" spc="-5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000" spc="-10" b="1">
                <a:latin typeface="Calibri"/>
                <a:cs typeface="Calibri"/>
              </a:rPr>
              <a:t>e1.setRotate(i</a:t>
            </a:r>
            <a:r>
              <a:rPr dirty="0" sz="2000" spc="-35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*</a:t>
            </a:r>
            <a:r>
              <a:rPr dirty="0" sz="2000" spc="-20" b="1">
                <a:latin typeface="Calibri"/>
                <a:cs typeface="Calibri"/>
              </a:rPr>
              <a:t> </a:t>
            </a:r>
            <a:r>
              <a:rPr dirty="0" sz="2000" spc="-5" b="1">
                <a:solidFill>
                  <a:srgbClr val="6897BB"/>
                </a:solidFill>
                <a:latin typeface="Calibri"/>
                <a:cs typeface="Calibri"/>
              </a:rPr>
              <a:t>180</a:t>
            </a:r>
            <a:r>
              <a:rPr dirty="0" sz="2000" spc="-25" b="1">
                <a:solidFill>
                  <a:srgbClr val="6897BB"/>
                </a:solidFill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/</a:t>
            </a:r>
            <a:r>
              <a:rPr dirty="0" sz="2000" spc="-20" b="1">
                <a:latin typeface="Calibri"/>
                <a:cs typeface="Calibri"/>
              </a:rPr>
              <a:t> </a:t>
            </a:r>
            <a:r>
              <a:rPr dirty="0" sz="2000" spc="-5" b="1">
                <a:solidFill>
                  <a:srgbClr val="6897BB"/>
                </a:solidFill>
                <a:latin typeface="Calibri"/>
                <a:cs typeface="Calibri"/>
              </a:rPr>
              <a:t>16</a:t>
            </a:r>
            <a:r>
              <a:rPr dirty="0" sz="2000" spc="-5" b="1">
                <a:latin typeface="Calibri"/>
                <a:cs typeface="Calibri"/>
              </a:rPr>
              <a:t>)</a:t>
            </a:r>
            <a:r>
              <a:rPr dirty="0" sz="2000" spc="-5" b="1">
                <a:solidFill>
                  <a:srgbClr val="CC7832"/>
                </a:solidFill>
                <a:latin typeface="Calibri"/>
                <a:cs typeface="Calibri"/>
              </a:rPr>
              <a:t>; </a:t>
            </a:r>
            <a:r>
              <a:rPr dirty="0" sz="2000" spc="-434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000" spc="-5" b="1">
                <a:latin typeface="Calibri"/>
                <a:cs typeface="Calibri"/>
              </a:rPr>
              <a:t>getChildren().add(e1)</a:t>
            </a:r>
            <a:r>
              <a:rPr dirty="0" sz="2000" spc="-5" b="1">
                <a:solidFill>
                  <a:srgbClr val="CC7832"/>
                </a:solidFill>
                <a:latin typeface="Calibri"/>
                <a:cs typeface="Calibri"/>
              </a:rPr>
              <a:t>;</a:t>
            </a:r>
            <a:endParaRPr sz="2000">
              <a:latin typeface="Calibri"/>
              <a:cs typeface="Calibri"/>
            </a:endParaRPr>
          </a:p>
          <a:p>
            <a:pPr marL="469900">
              <a:lnSpc>
                <a:spcPct val="100000"/>
              </a:lnSpc>
            </a:pPr>
            <a:r>
              <a:rPr dirty="0" sz="2000" b="1">
                <a:latin typeface="Calibri"/>
                <a:cs typeface="Calibri"/>
              </a:rPr>
              <a:t>}</a:t>
            </a:r>
            <a:endParaRPr sz="2000">
              <a:latin typeface="Calibri"/>
              <a:cs typeface="Calibri"/>
            </a:endParaRPr>
          </a:p>
          <a:p>
            <a:pPr marL="241300">
              <a:lnSpc>
                <a:spcPct val="100000"/>
              </a:lnSpc>
            </a:pPr>
            <a:r>
              <a:rPr dirty="0" sz="2000" b="1">
                <a:latin typeface="Calibri"/>
                <a:cs typeface="Calibri"/>
              </a:rPr>
              <a:t>}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dirty="0" sz="2000" b="1">
                <a:latin typeface="Calibri"/>
                <a:cs typeface="Calibri"/>
              </a:rPr>
              <a:t>}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0">
              <a:lnSpc>
                <a:spcPts val="1630"/>
              </a:lnSpc>
            </a:pPr>
            <a:fld id="{81D60167-4931-47E6-BA6A-407CBD079E47}" type="slidenum">
              <a:rPr dirty="0"/>
              <a:t>82</a:t>
            </a:fld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17006" y="160019"/>
            <a:ext cx="3710304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ShowEllipse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97939" y="1010411"/>
            <a:ext cx="4236720" cy="5207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41300" marR="1035050" indent="-228600">
              <a:lnSpc>
                <a:spcPct val="100000"/>
              </a:lnSpc>
              <a:spcBef>
                <a:spcPts val="100"/>
              </a:spcBef>
            </a:pPr>
            <a:r>
              <a:rPr dirty="0" sz="2000" spc="-5" b="1">
                <a:solidFill>
                  <a:srgbClr val="CC7832"/>
                </a:solidFill>
                <a:latin typeface="Calibri"/>
                <a:cs typeface="Calibri"/>
              </a:rPr>
              <a:t>class </a:t>
            </a:r>
            <a:r>
              <a:rPr dirty="0" sz="2000" spc="-5" b="1">
                <a:latin typeface="Calibri"/>
                <a:cs typeface="Calibri"/>
              </a:rPr>
              <a:t>MyEllipse </a:t>
            </a:r>
            <a:r>
              <a:rPr dirty="0" sz="2000" spc="-10" b="1">
                <a:solidFill>
                  <a:srgbClr val="CC7832"/>
                </a:solidFill>
                <a:latin typeface="Calibri"/>
                <a:cs typeface="Calibri"/>
              </a:rPr>
              <a:t>extends </a:t>
            </a:r>
            <a:r>
              <a:rPr dirty="0" sz="2000" spc="-15" b="1">
                <a:latin typeface="Calibri"/>
                <a:cs typeface="Calibri"/>
              </a:rPr>
              <a:t>Pane </a:t>
            </a:r>
            <a:r>
              <a:rPr dirty="0" sz="2000" b="1">
                <a:latin typeface="Calibri"/>
                <a:cs typeface="Calibri"/>
              </a:rPr>
              <a:t>{ </a:t>
            </a:r>
            <a:r>
              <a:rPr dirty="0" sz="2000" spc="-440" b="1">
                <a:latin typeface="Calibri"/>
                <a:cs typeface="Calibri"/>
              </a:rPr>
              <a:t> </a:t>
            </a:r>
            <a:r>
              <a:rPr dirty="0" sz="2000" spc="-15" b="1">
                <a:solidFill>
                  <a:srgbClr val="CC7832"/>
                </a:solidFill>
                <a:latin typeface="Calibri"/>
                <a:cs typeface="Calibri"/>
              </a:rPr>
              <a:t>private</a:t>
            </a:r>
            <a:r>
              <a:rPr dirty="0" sz="2000" spc="-5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000" spc="-10" b="1">
                <a:solidFill>
                  <a:srgbClr val="CC7832"/>
                </a:solidFill>
                <a:latin typeface="Calibri"/>
                <a:cs typeface="Calibri"/>
              </a:rPr>
              <a:t>void </a:t>
            </a:r>
            <a:r>
              <a:rPr dirty="0" sz="2000" spc="-10" b="1">
                <a:solidFill>
                  <a:srgbClr val="FFC66D"/>
                </a:solidFill>
                <a:latin typeface="Calibri"/>
                <a:cs typeface="Calibri"/>
              </a:rPr>
              <a:t>paint</a:t>
            </a:r>
            <a:r>
              <a:rPr dirty="0" sz="2000" spc="-10" b="1">
                <a:latin typeface="Calibri"/>
                <a:cs typeface="Calibri"/>
              </a:rPr>
              <a:t>()</a:t>
            </a:r>
            <a:r>
              <a:rPr dirty="0" sz="2000" spc="-5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{</a:t>
            </a:r>
            <a:endParaRPr sz="2000">
              <a:latin typeface="Calibri"/>
              <a:cs typeface="Calibri"/>
            </a:endParaRPr>
          </a:p>
          <a:p>
            <a:pPr marL="241300">
              <a:lnSpc>
                <a:spcPct val="100000"/>
              </a:lnSpc>
            </a:pPr>
            <a:r>
              <a:rPr dirty="0" sz="2000" b="1">
                <a:latin typeface="Calibri"/>
                <a:cs typeface="Calibri"/>
              </a:rPr>
              <a:t>….</a:t>
            </a:r>
            <a:endParaRPr sz="2000">
              <a:latin typeface="Calibri"/>
              <a:cs typeface="Calibri"/>
            </a:endParaRPr>
          </a:p>
          <a:p>
            <a:pPr marL="241300">
              <a:lnSpc>
                <a:spcPct val="100000"/>
              </a:lnSpc>
            </a:pPr>
            <a:r>
              <a:rPr dirty="0" sz="2000" b="1">
                <a:latin typeface="Calibri"/>
                <a:cs typeface="Calibri"/>
              </a:rPr>
              <a:t>}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950">
              <a:latin typeface="Calibri"/>
              <a:cs typeface="Calibri"/>
            </a:endParaRPr>
          </a:p>
          <a:p>
            <a:pPr marL="241300">
              <a:lnSpc>
                <a:spcPct val="100000"/>
              </a:lnSpc>
              <a:spcBef>
                <a:spcPts val="5"/>
              </a:spcBef>
            </a:pPr>
            <a:r>
              <a:rPr dirty="0" sz="2000" spc="-5" b="1">
                <a:solidFill>
                  <a:srgbClr val="BBB529"/>
                </a:solidFill>
                <a:latin typeface="Calibri"/>
                <a:cs typeface="Calibri"/>
              </a:rPr>
              <a:t>@Override</a:t>
            </a:r>
            <a:endParaRPr sz="2000">
              <a:latin typeface="Calibri"/>
              <a:cs typeface="Calibri"/>
            </a:endParaRPr>
          </a:p>
          <a:p>
            <a:pPr marL="469265" marR="103505" indent="-228600">
              <a:lnSpc>
                <a:spcPct val="100000"/>
              </a:lnSpc>
            </a:pPr>
            <a:r>
              <a:rPr dirty="0" sz="2000" spc="-5" b="1">
                <a:solidFill>
                  <a:srgbClr val="CC7832"/>
                </a:solidFill>
                <a:latin typeface="Calibri"/>
                <a:cs typeface="Calibri"/>
              </a:rPr>
              <a:t>public </a:t>
            </a:r>
            <a:r>
              <a:rPr dirty="0" sz="2000" spc="-10" b="1">
                <a:solidFill>
                  <a:srgbClr val="CC7832"/>
                </a:solidFill>
                <a:latin typeface="Calibri"/>
                <a:cs typeface="Calibri"/>
              </a:rPr>
              <a:t>void </a:t>
            </a:r>
            <a:r>
              <a:rPr dirty="0" sz="2000" spc="-5" b="1">
                <a:solidFill>
                  <a:srgbClr val="FFC66D"/>
                </a:solidFill>
                <a:latin typeface="Calibri"/>
                <a:cs typeface="Calibri"/>
              </a:rPr>
              <a:t>setWidth</a:t>
            </a:r>
            <a:r>
              <a:rPr dirty="0" sz="2000" spc="-5" b="1">
                <a:latin typeface="Calibri"/>
                <a:cs typeface="Calibri"/>
              </a:rPr>
              <a:t>(</a:t>
            </a:r>
            <a:r>
              <a:rPr dirty="0" sz="2000" spc="-5" b="1">
                <a:solidFill>
                  <a:srgbClr val="CC7832"/>
                </a:solidFill>
                <a:latin typeface="Calibri"/>
                <a:cs typeface="Calibri"/>
              </a:rPr>
              <a:t>double </a:t>
            </a:r>
            <a:r>
              <a:rPr dirty="0" sz="2000" spc="-5" b="1">
                <a:latin typeface="Calibri"/>
                <a:cs typeface="Calibri"/>
              </a:rPr>
              <a:t>width) </a:t>
            </a:r>
            <a:r>
              <a:rPr dirty="0" sz="2000" b="1">
                <a:latin typeface="Calibri"/>
                <a:cs typeface="Calibri"/>
              </a:rPr>
              <a:t>{ </a:t>
            </a:r>
            <a:r>
              <a:rPr dirty="0" sz="2000" spc="-440" b="1">
                <a:latin typeface="Calibri"/>
                <a:cs typeface="Calibri"/>
              </a:rPr>
              <a:t> </a:t>
            </a:r>
            <a:r>
              <a:rPr dirty="0" sz="2000" spc="-15" b="1">
                <a:solidFill>
                  <a:srgbClr val="CC7832"/>
                </a:solidFill>
                <a:latin typeface="Calibri"/>
                <a:cs typeface="Calibri"/>
              </a:rPr>
              <a:t>super</a:t>
            </a:r>
            <a:r>
              <a:rPr dirty="0" sz="2000" spc="-15" b="1">
                <a:latin typeface="Calibri"/>
                <a:cs typeface="Calibri"/>
              </a:rPr>
              <a:t>.setWidth(width)</a:t>
            </a:r>
            <a:r>
              <a:rPr dirty="0" sz="2000" spc="-15" b="1">
                <a:solidFill>
                  <a:srgbClr val="CC7832"/>
                </a:solidFill>
                <a:latin typeface="Calibri"/>
                <a:cs typeface="Calibri"/>
              </a:rPr>
              <a:t>;</a:t>
            </a:r>
            <a:endParaRPr sz="2000">
              <a:latin typeface="Calibri"/>
              <a:cs typeface="Calibri"/>
            </a:endParaRPr>
          </a:p>
          <a:p>
            <a:pPr marL="469265">
              <a:lnSpc>
                <a:spcPct val="100000"/>
              </a:lnSpc>
            </a:pPr>
            <a:r>
              <a:rPr dirty="0" sz="2000" spc="-5" b="1">
                <a:latin typeface="Calibri"/>
                <a:cs typeface="Calibri"/>
              </a:rPr>
              <a:t>paint()</a:t>
            </a:r>
            <a:r>
              <a:rPr dirty="0" sz="2000" spc="-5" b="1">
                <a:solidFill>
                  <a:srgbClr val="CC7832"/>
                </a:solidFill>
                <a:latin typeface="Calibri"/>
                <a:cs typeface="Calibri"/>
              </a:rPr>
              <a:t>;</a:t>
            </a:r>
            <a:endParaRPr sz="2000">
              <a:latin typeface="Calibri"/>
              <a:cs typeface="Calibri"/>
            </a:endParaRPr>
          </a:p>
          <a:p>
            <a:pPr marL="241300">
              <a:lnSpc>
                <a:spcPct val="100000"/>
              </a:lnSpc>
            </a:pPr>
            <a:r>
              <a:rPr dirty="0" sz="2000" b="1">
                <a:latin typeface="Calibri"/>
                <a:cs typeface="Calibri"/>
              </a:rPr>
              <a:t>}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950">
              <a:latin typeface="Calibri"/>
              <a:cs typeface="Calibri"/>
            </a:endParaRPr>
          </a:p>
          <a:p>
            <a:pPr marL="241300">
              <a:lnSpc>
                <a:spcPct val="100000"/>
              </a:lnSpc>
              <a:spcBef>
                <a:spcPts val="5"/>
              </a:spcBef>
            </a:pPr>
            <a:r>
              <a:rPr dirty="0" sz="2000" spc="-5" b="1">
                <a:solidFill>
                  <a:srgbClr val="BBB529"/>
                </a:solidFill>
                <a:latin typeface="Calibri"/>
                <a:cs typeface="Calibri"/>
              </a:rPr>
              <a:t>@Override</a:t>
            </a:r>
            <a:endParaRPr sz="2000">
              <a:latin typeface="Calibri"/>
              <a:cs typeface="Calibri"/>
            </a:endParaRPr>
          </a:p>
          <a:p>
            <a:pPr marL="469265" marR="5080" indent="-228600">
              <a:lnSpc>
                <a:spcPct val="100000"/>
              </a:lnSpc>
            </a:pPr>
            <a:r>
              <a:rPr dirty="0" sz="2000" spc="-5" b="1">
                <a:solidFill>
                  <a:srgbClr val="CC7832"/>
                </a:solidFill>
                <a:latin typeface="Calibri"/>
                <a:cs typeface="Calibri"/>
              </a:rPr>
              <a:t>public </a:t>
            </a:r>
            <a:r>
              <a:rPr dirty="0" sz="2000" spc="-10" b="1">
                <a:solidFill>
                  <a:srgbClr val="CC7832"/>
                </a:solidFill>
                <a:latin typeface="Calibri"/>
                <a:cs typeface="Calibri"/>
              </a:rPr>
              <a:t>void </a:t>
            </a:r>
            <a:r>
              <a:rPr dirty="0" sz="2000" spc="-5" b="1">
                <a:solidFill>
                  <a:srgbClr val="FFC66D"/>
                </a:solidFill>
                <a:latin typeface="Calibri"/>
                <a:cs typeface="Calibri"/>
              </a:rPr>
              <a:t>setHeight</a:t>
            </a:r>
            <a:r>
              <a:rPr dirty="0" sz="2000" spc="-5" b="1">
                <a:latin typeface="Calibri"/>
                <a:cs typeface="Calibri"/>
              </a:rPr>
              <a:t>(</a:t>
            </a:r>
            <a:r>
              <a:rPr dirty="0" sz="2000" spc="-5" b="1">
                <a:solidFill>
                  <a:srgbClr val="CC7832"/>
                </a:solidFill>
                <a:latin typeface="Calibri"/>
                <a:cs typeface="Calibri"/>
              </a:rPr>
              <a:t>double </a:t>
            </a:r>
            <a:r>
              <a:rPr dirty="0" sz="2000" spc="-5" b="1">
                <a:latin typeface="Calibri"/>
                <a:cs typeface="Calibri"/>
              </a:rPr>
              <a:t>height) </a:t>
            </a:r>
            <a:r>
              <a:rPr dirty="0" sz="2000" b="1">
                <a:latin typeface="Calibri"/>
                <a:cs typeface="Calibri"/>
              </a:rPr>
              <a:t>{ </a:t>
            </a:r>
            <a:r>
              <a:rPr dirty="0" sz="2000" spc="-440" b="1">
                <a:latin typeface="Calibri"/>
                <a:cs typeface="Calibri"/>
              </a:rPr>
              <a:t> </a:t>
            </a:r>
            <a:r>
              <a:rPr dirty="0" sz="2000" spc="-15" b="1">
                <a:solidFill>
                  <a:srgbClr val="CC7832"/>
                </a:solidFill>
                <a:latin typeface="Calibri"/>
                <a:cs typeface="Calibri"/>
              </a:rPr>
              <a:t>super</a:t>
            </a:r>
            <a:r>
              <a:rPr dirty="0" sz="2000" spc="-15" b="1">
                <a:latin typeface="Calibri"/>
                <a:cs typeface="Calibri"/>
              </a:rPr>
              <a:t>.setHeight(height)</a:t>
            </a:r>
            <a:r>
              <a:rPr dirty="0" sz="2000" spc="-15" b="1">
                <a:solidFill>
                  <a:srgbClr val="CC7832"/>
                </a:solidFill>
                <a:latin typeface="Calibri"/>
                <a:cs typeface="Calibri"/>
              </a:rPr>
              <a:t>;</a:t>
            </a:r>
            <a:endParaRPr sz="2000">
              <a:latin typeface="Calibri"/>
              <a:cs typeface="Calibri"/>
            </a:endParaRPr>
          </a:p>
          <a:p>
            <a:pPr marL="469265">
              <a:lnSpc>
                <a:spcPct val="100000"/>
              </a:lnSpc>
            </a:pPr>
            <a:r>
              <a:rPr dirty="0" sz="2000" spc="-5" b="1">
                <a:latin typeface="Calibri"/>
                <a:cs typeface="Calibri"/>
              </a:rPr>
              <a:t>paint()</a:t>
            </a:r>
            <a:r>
              <a:rPr dirty="0" sz="2000" spc="-5" b="1">
                <a:solidFill>
                  <a:srgbClr val="CC7832"/>
                </a:solidFill>
                <a:latin typeface="Calibri"/>
                <a:cs typeface="Calibri"/>
              </a:rPr>
              <a:t>;</a:t>
            </a:r>
            <a:endParaRPr sz="2000">
              <a:latin typeface="Calibri"/>
              <a:cs typeface="Calibri"/>
            </a:endParaRPr>
          </a:p>
          <a:p>
            <a:pPr marL="241300">
              <a:lnSpc>
                <a:spcPct val="100000"/>
              </a:lnSpc>
            </a:pPr>
            <a:r>
              <a:rPr dirty="0" sz="2000" b="1">
                <a:latin typeface="Calibri"/>
                <a:cs typeface="Calibri"/>
              </a:rPr>
              <a:t>}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dirty="0" sz="2000" b="1">
                <a:latin typeface="Calibri"/>
                <a:cs typeface="Calibri"/>
              </a:rPr>
              <a:t>}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140993" y="160019"/>
            <a:ext cx="862330" cy="6959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400" spc="-5">
                <a:latin typeface="Times New Roman"/>
                <a:cs typeface="Times New Roman"/>
              </a:rPr>
              <a:t>Arc</a:t>
            </a:r>
            <a:endParaRPr sz="440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1199" y="1151635"/>
            <a:ext cx="8767470" cy="4307632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0">
              <a:lnSpc>
                <a:spcPts val="1630"/>
              </a:lnSpc>
            </a:pPr>
            <a:fld id="{81D60167-4931-47E6-BA6A-407CBD079E47}" type="slidenum">
              <a:rPr dirty="0"/>
              <a:t>82</a:t>
            </a:fld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69418" y="160019"/>
            <a:ext cx="3205480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 b="0">
                <a:latin typeface="Times New Roman"/>
                <a:cs typeface="Times New Roman"/>
              </a:rPr>
              <a:t>Arc</a:t>
            </a:r>
            <a:r>
              <a:rPr dirty="0" spc="-70" b="0">
                <a:latin typeface="Times New Roman"/>
                <a:cs typeface="Times New Roman"/>
              </a:rPr>
              <a:t> </a:t>
            </a:r>
            <a:r>
              <a:rPr dirty="0" spc="-5" b="0">
                <a:latin typeface="Times New Roman"/>
                <a:cs typeface="Times New Roman"/>
              </a:rPr>
              <a:t>Examples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254838" y="2413497"/>
            <a:ext cx="1193165" cy="214629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250" spc="-10">
                <a:latin typeface="Times New Roman"/>
                <a:cs typeface="Times New Roman"/>
              </a:rPr>
              <a:t>(centerX,</a:t>
            </a:r>
            <a:r>
              <a:rPr dirty="0" sz="1250" spc="-50">
                <a:latin typeface="Times New Roman"/>
                <a:cs typeface="Times New Roman"/>
              </a:rPr>
              <a:t> </a:t>
            </a:r>
            <a:r>
              <a:rPr dirty="0" sz="1250" spc="-20">
                <a:latin typeface="Times New Roman"/>
                <a:cs typeface="Times New Roman"/>
              </a:rPr>
              <a:t>centerY)</a:t>
            </a:r>
            <a:endParaRPr sz="1250">
              <a:latin typeface="Times New Roman"/>
              <a:cs typeface="Times New Roman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662556" y="1148014"/>
            <a:ext cx="3251200" cy="1494155"/>
            <a:chOff x="2662556" y="1148014"/>
            <a:chExt cx="3251200" cy="1494155"/>
          </a:xfrm>
        </p:grpSpPr>
        <p:sp>
          <p:nvSpPr>
            <p:cNvPr id="5" name="object 5"/>
            <p:cNvSpPr/>
            <p:nvPr/>
          </p:nvSpPr>
          <p:spPr>
            <a:xfrm>
              <a:off x="2819157" y="1403361"/>
              <a:ext cx="2625090" cy="1180465"/>
            </a:xfrm>
            <a:custGeom>
              <a:avLst/>
              <a:gdLst/>
              <a:ahLst/>
              <a:cxnLst/>
              <a:rect l="l" t="t" r="r" b="b"/>
              <a:pathLst>
                <a:path w="2625090" h="1180464">
                  <a:moveTo>
                    <a:pt x="1449718" y="0"/>
                  </a:moveTo>
                  <a:lnTo>
                    <a:pt x="1312614" y="0"/>
                  </a:lnTo>
                  <a:lnTo>
                    <a:pt x="1175510" y="0"/>
                  </a:lnTo>
                  <a:lnTo>
                    <a:pt x="1057899" y="20115"/>
                  </a:lnTo>
                  <a:lnTo>
                    <a:pt x="920795" y="20115"/>
                  </a:lnTo>
                  <a:lnTo>
                    <a:pt x="803158" y="39555"/>
                  </a:lnTo>
                  <a:lnTo>
                    <a:pt x="685547" y="79110"/>
                  </a:lnTo>
                  <a:lnTo>
                    <a:pt x="567936" y="98550"/>
                  </a:lnTo>
                  <a:lnTo>
                    <a:pt x="470468" y="138079"/>
                  </a:lnTo>
                  <a:lnTo>
                    <a:pt x="391845" y="176959"/>
                  </a:lnTo>
                  <a:lnTo>
                    <a:pt x="294378" y="216514"/>
                  </a:lnTo>
                  <a:lnTo>
                    <a:pt x="254741" y="235954"/>
                  </a:lnTo>
                  <a:lnTo>
                    <a:pt x="215755" y="256043"/>
                  </a:lnTo>
                  <a:lnTo>
                    <a:pt x="196260" y="275483"/>
                  </a:lnTo>
                  <a:lnTo>
                    <a:pt x="157274" y="315038"/>
                  </a:lnTo>
                  <a:lnTo>
                    <a:pt x="117610" y="334478"/>
                  </a:lnTo>
                  <a:lnTo>
                    <a:pt x="98116" y="353918"/>
                  </a:lnTo>
                  <a:lnTo>
                    <a:pt x="78623" y="393447"/>
                  </a:lnTo>
                  <a:lnTo>
                    <a:pt x="59156" y="412887"/>
                  </a:lnTo>
                  <a:lnTo>
                    <a:pt x="39663" y="452442"/>
                  </a:lnTo>
                  <a:lnTo>
                    <a:pt x="20170" y="472558"/>
                  </a:lnTo>
                  <a:lnTo>
                    <a:pt x="20170" y="491998"/>
                  </a:lnTo>
                  <a:lnTo>
                    <a:pt x="0" y="531526"/>
                  </a:lnTo>
                  <a:lnTo>
                    <a:pt x="0" y="649490"/>
                  </a:lnTo>
                  <a:lnTo>
                    <a:pt x="20170" y="688370"/>
                  </a:lnTo>
                  <a:lnTo>
                    <a:pt x="20170" y="708486"/>
                  </a:lnTo>
                  <a:lnTo>
                    <a:pt x="39663" y="747365"/>
                  </a:lnTo>
                  <a:lnTo>
                    <a:pt x="59156" y="767454"/>
                  </a:lnTo>
                  <a:lnTo>
                    <a:pt x="78623" y="786894"/>
                  </a:lnTo>
                  <a:lnTo>
                    <a:pt x="98116" y="826449"/>
                  </a:lnTo>
                  <a:lnTo>
                    <a:pt x="117610" y="845889"/>
                  </a:lnTo>
                  <a:lnTo>
                    <a:pt x="157274" y="865331"/>
                  </a:lnTo>
                  <a:lnTo>
                    <a:pt x="196260" y="904858"/>
                  </a:lnTo>
                  <a:lnTo>
                    <a:pt x="215755" y="924298"/>
                  </a:lnTo>
                  <a:lnTo>
                    <a:pt x="254741" y="944413"/>
                  </a:lnTo>
                  <a:lnTo>
                    <a:pt x="294378" y="963853"/>
                  </a:lnTo>
                  <a:lnTo>
                    <a:pt x="391845" y="1003409"/>
                  </a:lnTo>
                  <a:lnTo>
                    <a:pt x="470468" y="1042262"/>
                  </a:lnTo>
                  <a:lnTo>
                    <a:pt x="567936" y="1081817"/>
                  </a:lnTo>
                  <a:lnTo>
                    <a:pt x="685547" y="1121368"/>
                  </a:lnTo>
                  <a:lnTo>
                    <a:pt x="920795" y="1160242"/>
                  </a:lnTo>
                  <a:lnTo>
                    <a:pt x="1057899" y="1180350"/>
                  </a:lnTo>
                  <a:lnTo>
                    <a:pt x="1586849" y="1180350"/>
                  </a:lnTo>
                  <a:lnTo>
                    <a:pt x="1703783" y="1160242"/>
                  </a:lnTo>
                  <a:lnTo>
                    <a:pt x="1939032" y="1121368"/>
                  </a:lnTo>
                  <a:lnTo>
                    <a:pt x="2056643" y="1081817"/>
                  </a:lnTo>
                  <a:lnTo>
                    <a:pt x="2154110" y="1042262"/>
                  </a:lnTo>
                  <a:lnTo>
                    <a:pt x="2252228" y="1003409"/>
                  </a:lnTo>
                  <a:lnTo>
                    <a:pt x="2369865" y="944413"/>
                  </a:lnTo>
                  <a:lnTo>
                    <a:pt x="2408852" y="924298"/>
                  </a:lnTo>
                  <a:lnTo>
                    <a:pt x="2448380" y="904858"/>
                  </a:lnTo>
                  <a:lnTo>
                    <a:pt x="2467874" y="865331"/>
                  </a:lnTo>
                  <a:lnTo>
                    <a:pt x="2506860" y="845889"/>
                  </a:lnTo>
                  <a:lnTo>
                    <a:pt x="2526355" y="826449"/>
                  </a:lnTo>
                  <a:lnTo>
                    <a:pt x="2545848" y="786894"/>
                  </a:lnTo>
                  <a:lnTo>
                    <a:pt x="2565341" y="767454"/>
                  </a:lnTo>
                  <a:lnTo>
                    <a:pt x="2584834" y="747365"/>
                  </a:lnTo>
                  <a:lnTo>
                    <a:pt x="2605140" y="708486"/>
                  </a:lnTo>
                  <a:lnTo>
                    <a:pt x="2624634" y="688370"/>
                  </a:lnTo>
                  <a:lnTo>
                    <a:pt x="2624634" y="491998"/>
                  </a:lnTo>
                  <a:lnTo>
                    <a:pt x="2584834" y="452442"/>
                  </a:lnTo>
                  <a:lnTo>
                    <a:pt x="2565341" y="412887"/>
                  </a:lnTo>
                  <a:lnTo>
                    <a:pt x="2545848" y="393447"/>
                  </a:lnTo>
                  <a:lnTo>
                    <a:pt x="2526355" y="353918"/>
                  </a:lnTo>
                  <a:lnTo>
                    <a:pt x="2506860" y="334478"/>
                  </a:lnTo>
                  <a:lnTo>
                    <a:pt x="2467874" y="315038"/>
                  </a:lnTo>
                  <a:lnTo>
                    <a:pt x="2448380" y="275483"/>
                  </a:lnTo>
                  <a:lnTo>
                    <a:pt x="2408852" y="256043"/>
                  </a:lnTo>
                  <a:lnTo>
                    <a:pt x="2369865" y="235954"/>
                  </a:lnTo>
                  <a:lnTo>
                    <a:pt x="2252228" y="176959"/>
                  </a:lnTo>
                  <a:lnTo>
                    <a:pt x="2154110" y="138079"/>
                  </a:lnTo>
                  <a:lnTo>
                    <a:pt x="2056643" y="98550"/>
                  </a:lnTo>
                  <a:lnTo>
                    <a:pt x="1939032" y="79110"/>
                  </a:lnTo>
                  <a:lnTo>
                    <a:pt x="1821394" y="39555"/>
                  </a:lnTo>
                  <a:lnTo>
                    <a:pt x="1703783" y="20115"/>
                  </a:lnTo>
                  <a:lnTo>
                    <a:pt x="1586849" y="20115"/>
                  </a:lnTo>
                  <a:lnTo>
                    <a:pt x="144971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2828903" y="1413081"/>
              <a:ext cx="2644140" cy="1200150"/>
            </a:xfrm>
            <a:custGeom>
              <a:avLst/>
              <a:gdLst/>
              <a:ahLst/>
              <a:cxnLst/>
              <a:rect l="l" t="t" r="r" b="b"/>
              <a:pathLst>
                <a:path w="2644140" h="1200150">
                  <a:moveTo>
                    <a:pt x="1156017" y="0"/>
                  </a:moveTo>
                  <a:lnTo>
                    <a:pt x="1116353" y="0"/>
                  </a:lnTo>
                  <a:lnTo>
                    <a:pt x="1116353" y="20115"/>
                  </a:lnTo>
                  <a:lnTo>
                    <a:pt x="1156017" y="0"/>
                  </a:lnTo>
                  <a:close/>
                </a:path>
                <a:path w="2644140" h="1200150">
                  <a:moveTo>
                    <a:pt x="1057900" y="0"/>
                  </a:moveTo>
                  <a:lnTo>
                    <a:pt x="1018913" y="0"/>
                  </a:lnTo>
                  <a:lnTo>
                    <a:pt x="998743" y="20115"/>
                  </a:lnTo>
                  <a:lnTo>
                    <a:pt x="1057900" y="20115"/>
                  </a:lnTo>
                  <a:lnTo>
                    <a:pt x="1057900" y="0"/>
                  </a:lnTo>
                  <a:close/>
                </a:path>
                <a:path w="2644140" h="1200150">
                  <a:moveTo>
                    <a:pt x="959756" y="20115"/>
                  </a:moveTo>
                  <a:lnTo>
                    <a:pt x="901302" y="20115"/>
                  </a:lnTo>
                  <a:lnTo>
                    <a:pt x="901302" y="39555"/>
                  </a:lnTo>
                  <a:lnTo>
                    <a:pt x="920796" y="39555"/>
                  </a:lnTo>
                  <a:lnTo>
                    <a:pt x="959756" y="20115"/>
                  </a:lnTo>
                  <a:close/>
                </a:path>
                <a:path w="2644140" h="1200150">
                  <a:moveTo>
                    <a:pt x="861638" y="20115"/>
                  </a:moveTo>
                  <a:lnTo>
                    <a:pt x="803158" y="39555"/>
                  </a:lnTo>
                  <a:lnTo>
                    <a:pt x="822652" y="58995"/>
                  </a:lnTo>
                  <a:lnTo>
                    <a:pt x="861638" y="39555"/>
                  </a:lnTo>
                  <a:lnTo>
                    <a:pt x="861638" y="20115"/>
                  </a:lnTo>
                  <a:close/>
                </a:path>
                <a:path w="2644140" h="1200150">
                  <a:moveTo>
                    <a:pt x="764171" y="39555"/>
                  </a:moveTo>
                  <a:lnTo>
                    <a:pt x="744705" y="39555"/>
                  </a:lnTo>
                  <a:lnTo>
                    <a:pt x="705041" y="58995"/>
                  </a:lnTo>
                  <a:lnTo>
                    <a:pt x="705041" y="79110"/>
                  </a:lnTo>
                  <a:lnTo>
                    <a:pt x="744705" y="58995"/>
                  </a:lnTo>
                  <a:lnTo>
                    <a:pt x="764171" y="58995"/>
                  </a:lnTo>
                  <a:lnTo>
                    <a:pt x="764171" y="39555"/>
                  </a:lnTo>
                  <a:close/>
                </a:path>
                <a:path w="2644140" h="1200150">
                  <a:moveTo>
                    <a:pt x="666054" y="79110"/>
                  </a:moveTo>
                  <a:lnTo>
                    <a:pt x="607573" y="79110"/>
                  </a:lnTo>
                  <a:lnTo>
                    <a:pt x="607573" y="98550"/>
                  </a:lnTo>
                  <a:lnTo>
                    <a:pt x="627067" y="98550"/>
                  </a:lnTo>
                  <a:lnTo>
                    <a:pt x="666054" y="79110"/>
                  </a:lnTo>
                  <a:close/>
                </a:path>
                <a:path w="2644140" h="1200150">
                  <a:moveTo>
                    <a:pt x="567937" y="98550"/>
                  </a:moveTo>
                  <a:lnTo>
                    <a:pt x="548443" y="98550"/>
                  </a:lnTo>
                  <a:lnTo>
                    <a:pt x="528950" y="117963"/>
                  </a:lnTo>
                  <a:lnTo>
                    <a:pt x="567937" y="117963"/>
                  </a:lnTo>
                  <a:lnTo>
                    <a:pt x="567937" y="98550"/>
                  </a:lnTo>
                  <a:close/>
                </a:path>
                <a:path w="2644140" h="1200150">
                  <a:moveTo>
                    <a:pt x="470469" y="138079"/>
                  </a:moveTo>
                  <a:lnTo>
                    <a:pt x="430805" y="138079"/>
                  </a:lnTo>
                  <a:lnTo>
                    <a:pt x="411339" y="157519"/>
                  </a:lnTo>
                  <a:lnTo>
                    <a:pt x="430805" y="157519"/>
                  </a:lnTo>
                  <a:lnTo>
                    <a:pt x="470469" y="138079"/>
                  </a:lnTo>
                  <a:close/>
                </a:path>
                <a:path w="2644140" h="1200150">
                  <a:moveTo>
                    <a:pt x="372352" y="176959"/>
                  </a:moveTo>
                  <a:lnTo>
                    <a:pt x="333365" y="176959"/>
                  </a:lnTo>
                  <a:lnTo>
                    <a:pt x="313872" y="197074"/>
                  </a:lnTo>
                  <a:lnTo>
                    <a:pt x="333365" y="197074"/>
                  </a:lnTo>
                  <a:lnTo>
                    <a:pt x="372352" y="176959"/>
                  </a:lnTo>
                  <a:close/>
                </a:path>
                <a:path w="2644140" h="1200150">
                  <a:moveTo>
                    <a:pt x="254714" y="235954"/>
                  </a:moveTo>
                  <a:lnTo>
                    <a:pt x="235248" y="235954"/>
                  </a:lnTo>
                  <a:lnTo>
                    <a:pt x="235248" y="256043"/>
                  </a:lnTo>
                  <a:lnTo>
                    <a:pt x="254714" y="235954"/>
                  </a:lnTo>
                  <a:close/>
                </a:path>
                <a:path w="2644140" h="1200150">
                  <a:moveTo>
                    <a:pt x="274208" y="216514"/>
                  </a:moveTo>
                  <a:lnTo>
                    <a:pt x="254714" y="235954"/>
                  </a:lnTo>
                  <a:lnTo>
                    <a:pt x="274208" y="235954"/>
                  </a:lnTo>
                  <a:lnTo>
                    <a:pt x="274208" y="216514"/>
                  </a:lnTo>
                  <a:close/>
                </a:path>
                <a:path w="2644140" h="1200150">
                  <a:moveTo>
                    <a:pt x="196261" y="275483"/>
                  </a:moveTo>
                  <a:lnTo>
                    <a:pt x="176767" y="275483"/>
                  </a:lnTo>
                  <a:lnTo>
                    <a:pt x="157274" y="294923"/>
                  </a:lnTo>
                  <a:lnTo>
                    <a:pt x="157274" y="315038"/>
                  </a:lnTo>
                  <a:lnTo>
                    <a:pt x="196261" y="294923"/>
                  </a:lnTo>
                  <a:lnTo>
                    <a:pt x="196261" y="275483"/>
                  </a:lnTo>
                  <a:close/>
                </a:path>
                <a:path w="2644140" h="1200150">
                  <a:moveTo>
                    <a:pt x="117610" y="334478"/>
                  </a:moveTo>
                  <a:lnTo>
                    <a:pt x="98117" y="353918"/>
                  </a:lnTo>
                  <a:lnTo>
                    <a:pt x="78623" y="374007"/>
                  </a:lnTo>
                  <a:lnTo>
                    <a:pt x="78623" y="393447"/>
                  </a:lnTo>
                  <a:lnTo>
                    <a:pt x="98117" y="374007"/>
                  </a:lnTo>
                  <a:lnTo>
                    <a:pt x="117610" y="353918"/>
                  </a:lnTo>
                  <a:lnTo>
                    <a:pt x="117610" y="334478"/>
                  </a:lnTo>
                  <a:close/>
                </a:path>
                <a:path w="2644140" h="1200150">
                  <a:moveTo>
                    <a:pt x="59157" y="433002"/>
                  </a:moveTo>
                  <a:lnTo>
                    <a:pt x="39663" y="433002"/>
                  </a:lnTo>
                  <a:lnTo>
                    <a:pt x="20170" y="472557"/>
                  </a:lnTo>
                  <a:lnTo>
                    <a:pt x="39663" y="472557"/>
                  </a:lnTo>
                  <a:lnTo>
                    <a:pt x="39663" y="452442"/>
                  </a:lnTo>
                  <a:lnTo>
                    <a:pt x="59157" y="433002"/>
                  </a:lnTo>
                  <a:close/>
                </a:path>
                <a:path w="2644140" h="1200150">
                  <a:moveTo>
                    <a:pt x="0" y="511411"/>
                  </a:moveTo>
                  <a:lnTo>
                    <a:pt x="0" y="570406"/>
                  </a:lnTo>
                  <a:lnTo>
                    <a:pt x="20170" y="531526"/>
                  </a:lnTo>
                  <a:lnTo>
                    <a:pt x="0" y="511411"/>
                  </a:lnTo>
                  <a:close/>
                </a:path>
                <a:path w="2644140" h="1200150">
                  <a:moveTo>
                    <a:pt x="0" y="629402"/>
                  </a:moveTo>
                  <a:lnTo>
                    <a:pt x="0" y="668930"/>
                  </a:lnTo>
                  <a:lnTo>
                    <a:pt x="20170" y="668930"/>
                  </a:lnTo>
                  <a:lnTo>
                    <a:pt x="20170" y="649490"/>
                  </a:lnTo>
                  <a:lnTo>
                    <a:pt x="0" y="629402"/>
                  </a:lnTo>
                  <a:close/>
                </a:path>
                <a:path w="2644140" h="1200150">
                  <a:moveTo>
                    <a:pt x="39663" y="727926"/>
                  </a:moveTo>
                  <a:lnTo>
                    <a:pt x="20170" y="727926"/>
                  </a:lnTo>
                  <a:lnTo>
                    <a:pt x="39663" y="747366"/>
                  </a:lnTo>
                  <a:lnTo>
                    <a:pt x="39663" y="767454"/>
                  </a:lnTo>
                  <a:lnTo>
                    <a:pt x="59157" y="767454"/>
                  </a:lnTo>
                  <a:lnTo>
                    <a:pt x="39663" y="727926"/>
                  </a:lnTo>
                  <a:close/>
                </a:path>
                <a:path w="2644140" h="1200150">
                  <a:moveTo>
                    <a:pt x="98117" y="806334"/>
                  </a:moveTo>
                  <a:lnTo>
                    <a:pt x="78623" y="806334"/>
                  </a:lnTo>
                  <a:lnTo>
                    <a:pt x="98117" y="826449"/>
                  </a:lnTo>
                  <a:lnTo>
                    <a:pt x="98117" y="806334"/>
                  </a:lnTo>
                  <a:close/>
                </a:path>
                <a:path w="2644140" h="1200150">
                  <a:moveTo>
                    <a:pt x="176767" y="865330"/>
                  </a:moveTo>
                  <a:lnTo>
                    <a:pt x="157274" y="865330"/>
                  </a:lnTo>
                  <a:lnTo>
                    <a:pt x="157274" y="885445"/>
                  </a:lnTo>
                  <a:lnTo>
                    <a:pt x="176767" y="904858"/>
                  </a:lnTo>
                  <a:lnTo>
                    <a:pt x="196261" y="904858"/>
                  </a:lnTo>
                  <a:lnTo>
                    <a:pt x="196261" y="885445"/>
                  </a:lnTo>
                  <a:lnTo>
                    <a:pt x="176767" y="865330"/>
                  </a:lnTo>
                  <a:close/>
                </a:path>
                <a:path w="2644140" h="1200150">
                  <a:moveTo>
                    <a:pt x="254714" y="944413"/>
                  </a:moveTo>
                  <a:lnTo>
                    <a:pt x="274208" y="963854"/>
                  </a:lnTo>
                  <a:lnTo>
                    <a:pt x="294378" y="963854"/>
                  </a:lnTo>
                  <a:lnTo>
                    <a:pt x="254714" y="944413"/>
                  </a:lnTo>
                  <a:close/>
                </a:path>
                <a:path w="2644140" h="1200150">
                  <a:moveTo>
                    <a:pt x="254714" y="924298"/>
                  </a:moveTo>
                  <a:lnTo>
                    <a:pt x="235248" y="944413"/>
                  </a:lnTo>
                  <a:lnTo>
                    <a:pt x="254714" y="944413"/>
                  </a:lnTo>
                  <a:lnTo>
                    <a:pt x="254714" y="924298"/>
                  </a:lnTo>
                  <a:close/>
                </a:path>
                <a:path w="2644140" h="1200150">
                  <a:moveTo>
                    <a:pt x="333365" y="983294"/>
                  </a:moveTo>
                  <a:lnTo>
                    <a:pt x="333365" y="1003409"/>
                  </a:lnTo>
                  <a:lnTo>
                    <a:pt x="372352" y="1022849"/>
                  </a:lnTo>
                  <a:lnTo>
                    <a:pt x="391846" y="1003409"/>
                  </a:lnTo>
                  <a:lnTo>
                    <a:pt x="372352" y="1003409"/>
                  </a:lnTo>
                  <a:lnTo>
                    <a:pt x="333365" y="983294"/>
                  </a:lnTo>
                  <a:close/>
                </a:path>
                <a:path w="2644140" h="1200150">
                  <a:moveTo>
                    <a:pt x="430805" y="1022849"/>
                  </a:moveTo>
                  <a:lnTo>
                    <a:pt x="430805" y="1042262"/>
                  </a:lnTo>
                  <a:lnTo>
                    <a:pt x="470469" y="1062377"/>
                  </a:lnTo>
                  <a:lnTo>
                    <a:pt x="470469" y="1042262"/>
                  </a:lnTo>
                  <a:lnTo>
                    <a:pt x="430805" y="1022849"/>
                  </a:lnTo>
                  <a:close/>
                </a:path>
                <a:path w="2644140" h="1200150">
                  <a:moveTo>
                    <a:pt x="528950" y="1062377"/>
                  </a:moveTo>
                  <a:lnTo>
                    <a:pt x="528950" y="1081820"/>
                  </a:lnTo>
                  <a:lnTo>
                    <a:pt x="567937" y="1081820"/>
                  </a:lnTo>
                  <a:lnTo>
                    <a:pt x="528950" y="1062377"/>
                  </a:lnTo>
                  <a:close/>
                </a:path>
                <a:path w="2644140" h="1200150">
                  <a:moveTo>
                    <a:pt x="666054" y="1101258"/>
                  </a:moveTo>
                  <a:lnTo>
                    <a:pt x="627067" y="1101258"/>
                  </a:lnTo>
                  <a:lnTo>
                    <a:pt x="666054" y="1121365"/>
                  </a:lnTo>
                  <a:lnTo>
                    <a:pt x="666054" y="1101258"/>
                  </a:lnTo>
                  <a:close/>
                </a:path>
                <a:path w="2644140" h="1200150">
                  <a:moveTo>
                    <a:pt x="764171" y="1121365"/>
                  </a:moveTo>
                  <a:lnTo>
                    <a:pt x="725211" y="1121365"/>
                  </a:lnTo>
                  <a:lnTo>
                    <a:pt x="744705" y="1140805"/>
                  </a:lnTo>
                  <a:lnTo>
                    <a:pt x="783665" y="1140805"/>
                  </a:lnTo>
                  <a:lnTo>
                    <a:pt x="764171" y="1121365"/>
                  </a:lnTo>
                  <a:close/>
                </a:path>
                <a:path w="2644140" h="1200150">
                  <a:moveTo>
                    <a:pt x="881809" y="1140805"/>
                  </a:moveTo>
                  <a:lnTo>
                    <a:pt x="822652" y="1140805"/>
                  </a:lnTo>
                  <a:lnTo>
                    <a:pt x="861638" y="1160242"/>
                  </a:lnTo>
                  <a:lnTo>
                    <a:pt x="881809" y="1160242"/>
                  </a:lnTo>
                  <a:lnTo>
                    <a:pt x="881809" y="1140805"/>
                  </a:lnTo>
                  <a:close/>
                </a:path>
                <a:path w="2644140" h="1200150">
                  <a:moveTo>
                    <a:pt x="979249" y="1160242"/>
                  </a:moveTo>
                  <a:lnTo>
                    <a:pt x="920796" y="1160242"/>
                  </a:lnTo>
                  <a:lnTo>
                    <a:pt x="959756" y="1180349"/>
                  </a:lnTo>
                  <a:lnTo>
                    <a:pt x="979249" y="1180349"/>
                  </a:lnTo>
                  <a:lnTo>
                    <a:pt x="979249" y="1160242"/>
                  </a:lnTo>
                  <a:close/>
                </a:path>
                <a:path w="2644140" h="1200150">
                  <a:moveTo>
                    <a:pt x="1077393" y="1160242"/>
                  </a:moveTo>
                  <a:lnTo>
                    <a:pt x="1018913" y="1160242"/>
                  </a:lnTo>
                  <a:lnTo>
                    <a:pt x="1018913" y="1180349"/>
                  </a:lnTo>
                  <a:lnTo>
                    <a:pt x="1077393" y="1180349"/>
                  </a:lnTo>
                  <a:lnTo>
                    <a:pt x="1077393" y="1160242"/>
                  </a:lnTo>
                  <a:close/>
                </a:path>
                <a:path w="2644140" h="1200150">
                  <a:moveTo>
                    <a:pt x="1292444" y="1180349"/>
                  </a:moveTo>
                  <a:lnTo>
                    <a:pt x="1233991" y="1180349"/>
                  </a:lnTo>
                  <a:lnTo>
                    <a:pt x="1233991" y="1199787"/>
                  </a:lnTo>
                  <a:lnTo>
                    <a:pt x="1272978" y="1199787"/>
                  </a:lnTo>
                  <a:lnTo>
                    <a:pt x="1292444" y="1180349"/>
                  </a:lnTo>
                  <a:close/>
                </a:path>
                <a:path w="2644140" h="1200150">
                  <a:moveTo>
                    <a:pt x="1390589" y="1180349"/>
                  </a:moveTo>
                  <a:lnTo>
                    <a:pt x="1332108" y="1180349"/>
                  </a:lnTo>
                  <a:lnTo>
                    <a:pt x="1332108" y="1199787"/>
                  </a:lnTo>
                  <a:lnTo>
                    <a:pt x="1390589" y="1199787"/>
                  </a:lnTo>
                  <a:lnTo>
                    <a:pt x="1390589" y="1180349"/>
                  </a:lnTo>
                  <a:close/>
                </a:path>
                <a:path w="2644140" h="1200150">
                  <a:moveTo>
                    <a:pt x="1449719" y="1180349"/>
                  </a:moveTo>
                  <a:lnTo>
                    <a:pt x="1429576" y="1180349"/>
                  </a:lnTo>
                  <a:lnTo>
                    <a:pt x="1429576" y="1199787"/>
                  </a:lnTo>
                  <a:lnTo>
                    <a:pt x="1449719" y="1180349"/>
                  </a:lnTo>
                  <a:close/>
                </a:path>
                <a:path w="2644140" h="1200150">
                  <a:moveTo>
                    <a:pt x="1586850" y="1160242"/>
                  </a:moveTo>
                  <a:lnTo>
                    <a:pt x="1547186" y="1160242"/>
                  </a:lnTo>
                  <a:lnTo>
                    <a:pt x="1527693" y="1180349"/>
                  </a:lnTo>
                  <a:lnTo>
                    <a:pt x="1586850" y="1180349"/>
                  </a:lnTo>
                  <a:lnTo>
                    <a:pt x="1586850" y="1160242"/>
                  </a:lnTo>
                  <a:close/>
                </a:path>
                <a:path w="2644140" h="1200150">
                  <a:moveTo>
                    <a:pt x="1684290" y="1160242"/>
                  </a:moveTo>
                  <a:lnTo>
                    <a:pt x="1625810" y="1160242"/>
                  </a:lnTo>
                  <a:lnTo>
                    <a:pt x="1645304" y="1180349"/>
                  </a:lnTo>
                  <a:lnTo>
                    <a:pt x="1684290" y="1160242"/>
                  </a:lnTo>
                  <a:close/>
                </a:path>
                <a:path w="2644140" h="1200150">
                  <a:moveTo>
                    <a:pt x="1801901" y="1140805"/>
                  </a:moveTo>
                  <a:lnTo>
                    <a:pt x="1743448" y="1140805"/>
                  </a:lnTo>
                  <a:lnTo>
                    <a:pt x="1743448" y="1160242"/>
                  </a:lnTo>
                  <a:lnTo>
                    <a:pt x="1782435" y="1160242"/>
                  </a:lnTo>
                  <a:lnTo>
                    <a:pt x="1801901" y="1140805"/>
                  </a:lnTo>
                  <a:close/>
                </a:path>
                <a:path w="2644140" h="1200150">
                  <a:moveTo>
                    <a:pt x="1900045" y="1121365"/>
                  </a:moveTo>
                  <a:lnTo>
                    <a:pt x="1840888" y="1121365"/>
                  </a:lnTo>
                  <a:lnTo>
                    <a:pt x="1840888" y="1140805"/>
                  </a:lnTo>
                  <a:lnTo>
                    <a:pt x="1880552" y="1140805"/>
                  </a:lnTo>
                  <a:lnTo>
                    <a:pt x="1900045" y="1121365"/>
                  </a:lnTo>
                  <a:close/>
                </a:path>
                <a:path w="2644140" h="1200150">
                  <a:moveTo>
                    <a:pt x="1997486" y="1101258"/>
                  </a:moveTo>
                  <a:lnTo>
                    <a:pt x="1939032" y="1101258"/>
                  </a:lnTo>
                  <a:lnTo>
                    <a:pt x="1939032" y="1121365"/>
                  </a:lnTo>
                  <a:lnTo>
                    <a:pt x="1997486" y="1101258"/>
                  </a:lnTo>
                  <a:close/>
                </a:path>
                <a:path w="2644140" h="1200150">
                  <a:moveTo>
                    <a:pt x="2056643" y="1081820"/>
                  </a:moveTo>
                  <a:lnTo>
                    <a:pt x="2037150" y="1081820"/>
                  </a:lnTo>
                  <a:lnTo>
                    <a:pt x="2037150" y="1101258"/>
                  </a:lnTo>
                  <a:lnTo>
                    <a:pt x="2056643" y="1081820"/>
                  </a:lnTo>
                  <a:close/>
                </a:path>
                <a:path w="2644140" h="1200150">
                  <a:moveTo>
                    <a:pt x="2095630" y="1062377"/>
                  </a:moveTo>
                  <a:lnTo>
                    <a:pt x="2076137" y="1062377"/>
                  </a:lnTo>
                  <a:lnTo>
                    <a:pt x="2056643" y="1081820"/>
                  </a:lnTo>
                  <a:lnTo>
                    <a:pt x="2095630" y="1081820"/>
                  </a:lnTo>
                  <a:lnTo>
                    <a:pt x="2095630" y="1062377"/>
                  </a:lnTo>
                  <a:close/>
                </a:path>
                <a:path w="2644140" h="1200150">
                  <a:moveTo>
                    <a:pt x="2193747" y="1022849"/>
                  </a:moveTo>
                  <a:lnTo>
                    <a:pt x="2174254" y="1022849"/>
                  </a:lnTo>
                  <a:lnTo>
                    <a:pt x="2154083" y="1042262"/>
                  </a:lnTo>
                  <a:lnTo>
                    <a:pt x="2134617" y="1042262"/>
                  </a:lnTo>
                  <a:lnTo>
                    <a:pt x="2134617" y="1062377"/>
                  </a:lnTo>
                  <a:lnTo>
                    <a:pt x="2154083" y="1062377"/>
                  </a:lnTo>
                  <a:lnTo>
                    <a:pt x="2193747" y="1042262"/>
                  </a:lnTo>
                  <a:lnTo>
                    <a:pt x="2193747" y="1022849"/>
                  </a:lnTo>
                  <a:close/>
                </a:path>
                <a:path w="2644140" h="1200150">
                  <a:moveTo>
                    <a:pt x="2271721" y="983294"/>
                  </a:moveTo>
                  <a:lnTo>
                    <a:pt x="2232734" y="1003409"/>
                  </a:lnTo>
                  <a:lnTo>
                    <a:pt x="2232734" y="1022849"/>
                  </a:lnTo>
                  <a:lnTo>
                    <a:pt x="2252228" y="1022849"/>
                  </a:lnTo>
                  <a:lnTo>
                    <a:pt x="2271721" y="1003409"/>
                  </a:lnTo>
                  <a:lnTo>
                    <a:pt x="2291215" y="1003409"/>
                  </a:lnTo>
                  <a:lnTo>
                    <a:pt x="2271721" y="983294"/>
                  </a:lnTo>
                  <a:close/>
                </a:path>
                <a:path w="2644140" h="1200150">
                  <a:moveTo>
                    <a:pt x="2369865" y="944413"/>
                  </a:moveTo>
                  <a:lnTo>
                    <a:pt x="2330851" y="963854"/>
                  </a:lnTo>
                  <a:lnTo>
                    <a:pt x="2330851" y="983294"/>
                  </a:lnTo>
                  <a:lnTo>
                    <a:pt x="2369865" y="963854"/>
                  </a:lnTo>
                  <a:lnTo>
                    <a:pt x="2369865" y="944413"/>
                  </a:lnTo>
                  <a:close/>
                </a:path>
                <a:path w="2644140" h="1200150">
                  <a:moveTo>
                    <a:pt x="2467874" y="885445"/>
                  </a:moveTo>
                  <a:lnTo>
                    <a:pt x="2428346" y="885445"/>
                  </a:lnTo>
                  <a:lnTo>
                    <a:pt x="2408852" y="904858"/>
                  </a:lnTo>
                  <a:lnTo>
                    <a:pt x="2408852" y="924298"/>
                  </a:lnTo>
                  <a:lnTo>
                    <a:pt x="2428346" y="924298"/>
                  </a:lnTo>
                  <a:lnTo>
                    <a:pt x="2448381" y="904858"/>
                  </a:lnTo>
                  <a:lnTo>
                    <a:pt x="2467874" y="885445"/>
                  </a:lnTo>
                  <a:close/>
                </a:path>
                <a:path w="2644140" h="1200150">
                  <a:moveTo>
                    <a:pt x="2526355" y="826449"/>
                  </a:moveTo>
                  <a:lnTo>
                    <a:pt x="2487368" y="845890"/>
                  </a:lnTo>
                  <a:lnTo>
                    <a:pt x="2487368" y="865330"/>
                  </a:lnTo>
                  <a:lnTo>
                    <a:pt x="2506861" y="865330"/>
                  </a:lnTo>
                  <a:lnTo>
                    <a:pt x="2506861" y="845890"/>
                  </a:lnTo>
                  <a:lnTo>
                    <a:pt x="2526355" y="826449"/>
                  </a:lnTo>
                  <a:close/>
                </a:path>
                <a:path w="2644140" h="1200150">
                  <a:moveTo>
                    <a:pt x="2605141" y="727926"/>
                  </a:moveTo>
                  <a:lnTo>
                    <a:pt x="2584835" y="727926"/>
                  </a:lnTo>
                  <a:lnTo>
                    <a:pt x="2565342" y="767454"/>
                  </a:lnTo>
                  <a:lnTo>
                    <a:pt x="2565342" y="786894"/>
                  </a:lnTo>
                  <a:lnTo>
                    <a:pt x="2605141" y="747366"/>
                  </a:lnTo>
                  <a:lnTo>
                    <a:pt x="2605141" y="727926"/>
                  </a:lnTo>
                  <a:close/>
                </a:path>
                <a:path w="2644140" h="1200150">
                  <a:moveTo>
                    <a:pt x="2624634" y="649490"/>
                  </a:moveTo>
                  <a:lnTo>
                    <a:pt x="2605141" y="688370"/>
                  </a:lnTo>
                  <a:lnTo>
                    <a:pt x="2624634" y="688370"/>
                  </a:lnTo>
                  <a:lnTo>
                    <a:pt x="2624634" y="649490"/>
                  </a:lnTo>
                  <a:close/>
                </a:path>
                <a:path w="2644140" h="1200150">
                  <a:moveTo>
                    <a:pt x="2624634" y="531526"/>
                  </a:moveTo>
                  <a:lnTo>
                    <a:pt x="2624634" y="590521"/>
                  </a:lnTo>
                  <a:lnTo>
                    <a:pt x="2644128" y="590521"/>
                  </a:lnTo>
                  <a:lnTo>
                    <a:pt x="2644128" y="570406"/>
                  </a:lnTo>
                  <a:lnTo>
                    <a:pt x="2624634" y="531526"/>
                  </a:lnTo>
                  <a:close/>
                </a:path>
                <a:path w="2644140" h="1200150">
                  <a:moveTo>
                    <a:pt x="2624634" y="472557"/>
                  </a:moveTo>
                  <a:lnTo>
                    <a:pt x="2605141" y="472557"/>
                  </a:lnTo>
                  <a:lnTo>
                    <a:pt x="2605141" y="491998"/>
                  </a:lnTo>
                  <a:lnTo>
                    <a:pt x="2624634" y="491998"/>
                  </a:lnTo>
                  <a:lnTo>
                    <a:pt x="2624634" y="472557"/>
                  </a:lnTo>
                  <a:close/>
                </a:path>
                <a:path w="2644140" h="1200150">
                  <a:moveTo>
                    <a:pt x="2605141" y="433002"/>
                  </a:moveTo>
                  <a:lnTo>
                    <a:pt x="2584835" y="433002"/>
                  </a:lnTo>
                  <a:lnTo>
                    <a:pt x="2584835" y="452442"/>
                  </a:lnTo>
                  <a:lnTo>
                    <a:pt x="2605141" y="472557"/>
                  </a:lnTo>
                  <a:lnTo>
                    <a:pt x="2605141" y="433002"/>
                  </a:lnTo>
                  <a:close/>
                </a:path>
                <a:path w="2644140" h="1200150">
                  <a:moveTo>
                    <a:pt x="2526355" y="353918"/>
                  </a:moveTo>
                  <a:lnTo>
                    <a:pt x="2526355" y="374007"/>
                  </a:lnTo>
                  <a:lnTo>
                    <a:pt x="2545848" y="393447"/>
                  </a:lnTo>
                  <a:lnTo>
                    <a:pt x="2565342" y="393447"/>
                  </a:lnTo>
                  <a:lnTo>
                    <a:pt x="2565342" y="374007"/>
                  </a:lnTo>
                  <a:lnTo>
                    <a:pt x="2526355" y="353918"/>
                  </a:lnTo>
                  <a:close/>
                </a:path>
                <a:path w="2644140" h="1200150">
                  <a:moveTo>
                    <a:pt x="2467874" y="294923"/>
                  </a:moveTo>
                  <a:lnTo>
                    <a:pt x="2448381" y="294923"/>
                  </a:lnTo>
                  <a:lnTo>
                    <a:pt x="2467874" y="315038"/>
                  </a:lnTo>
                  <a:lnTo>
                    <a:pt x="2487368" y="334478"/>
                  </a:lnTo>
                  <a:lnTo>
                    <a:pt x="2487368" y="315038"/>
                  </a:lnTo>
                  <a:lnTo>
                    <a:pt x="2467874" y="294923"/>
                  </a:lnTo>
                  <a:close/>
                </a:path>
                <a:path w="2644140" h="1200150">
                  <a:moveTo>
                    <a:pt x="2330851" y="197074"/>
                  </a:moveTo>
                  <a:lnTo>
                    <a:pt x="2291215" y="197074"/>
                  </a:lnTo>
                  <a:lnTo>
                    <a:pt x="2311358" y="216514"/>
                  </a:lnTo>
                  <a:lnTo>
                    <a:pt x="2330851" y="216514"/>
                  </a:lnTo>
                  <a:lnTo>
                    <a:pt x="2330851" y="197074"/>
                  </a:lnTo>
                  <a:close/>
                </a:path>
                <a:path w="2644140" h="1200150">
                  <a:moveTo>
                    <a:pt x="2291215" y="176959"/>
                  </a:moveTo>
                  <a:lnTo>
                    <a:pt x="2271721" y="176959"/>
                  </a:lnTo>
                  <a:lnTo>
                    <a:pt x="2271721" y="197074"/>
                  </a:lnTo>
                  <a:lnTo>
                    <a:pt x="2311358" y="197074"/>
                  </a:lnTo>
                  <a:lnTo>
                    <a:pt x="2291215" y="176959"/>
                  </a:lnTo>
                  <a:close/>
                </a:path>
                <a:path w="2644140" h="1200150">
                  <a:moveTo>
                    <a:pt x="2193747" y="138079"/>
                  </a:moveTo>
                  <a:lnTo>
                    <a:pt x="2174254" y="138079"/>
                  </a:lnTo>
                  <a:lnTo>
                    <a:pt x="2174254" y="157519"/>
                  </a:lnTo>
                  <a:lnTo>
                    <a:pt x="2193747" y="157519"/>
                  </a:lnTo>
                  <a:lnTo>
                    <a:pt x="2213241" y="176959"/>
                  </a:lnTo>
                  <a:lnTo>
                    <a:pt x="2232734" y="176959"/>
                  </a:lnTo>
                  <a:lnTo>
                    <a:pt x="2232734" y="157519"/>
                  </a:lnTo>
                  <a:lnTo>
                    <a:pt x="2193747" y="138079"/>
                  </a:lnTo>
                  <a:close/>
                </a:path>
                <a:path w="2644140" h="1200150">
                  <a:moveTo>
                    <a:pt x="2134617" y="117963"/>
                  </a:moveTo>
                  <a:lnTo>
                    <a:pt x="2095630" y="117963"/>
                  </a:lnTo>
                  <a:lnTo>
                    <a:pt x="2134617" y="138079"/>
                  </a:lnTo>
                  <a:lnTo>
                    <a:pt x="2134617" y="117963"/>
                  </a:lnTo>
                  <a:close/>
                </a:path>
                <a:path w="2644140" h="1200150">
                  <a:moveTo>
                    <a:pt x="2095630" y="98550"/>
                  </a:moveTo>
                  <a:lnTo>
                    <a:pt x="2076137" y="98550"/>
                  </a:lnTo>
                  <a:lnTo>
                    <a:pt x="2076137" y="117963"/>
                  </a:lnTo>
                  <a:lnTo>
                    <a:pt x="2095630" y="117963"/>
                  </a:lnTo>
                  <a:lnTo>
                    <a:pt x="2095630" y="98550"/>
                  </a:lnTo>
                  <a:close/>
                </a:path>
                <a:path w="2644140" h="1200150">
                  <a:moveTo>
                    <a:pt x="2037150" y="79110"/>
                  </a:moveTo>
                  <a:lnTo>
                    <a:pt x="1977992" y="79110"/>
                  </a:lnTo>
                  <a:lnTo>
                    <a:pt x="1977992" y="98550"/>
                  </a:lnTo>
                  <a:lnTo>
                    <a:pt x="2037150" y="98550"/>
                  </a:lnTo>
                  <a:lnTo>
                    <a:pt x="2037150" y="79110"/>
                  </a:lnTo>
                  <a:close/>
                </a:path>
                <a:path w="2644140" h="1200150">
                  <a:moveTo>
                    <a:pt x="1939032" y="58995"/>
                  </a:moveTo>
                  <a:lnTo>
                    <a:pt x="1880552" y="58995"/>
                  </a:lnTo>
                  <a:lnTo>
                    <a:pt x="1919539" y="79110"/>
                  </a:lnTo>
                  <a:lnTo>
                    <a:pt x="1939032" y="79110"/>
                  </a:lnTo>
                  <a:lnTo>
                    <a:pt x="1939032" y="58995"/>
                  </a:lnTo>
                  <a:close/>
                </a:path>
                <a:path w="2644140" h="1200150">
                  <a:moveTo>
                    <a:pt x="1840888" y="39555"/>
                  </a:moveTo>
                  <a:lnTo>
                    <a:pt x="1782435" y="39555"/>
                  </a:lnTo>
                  <a:lnTo>
                    <a:pt x="1821395" y="58995"/>
                  </a:lnTo>
                  <a:lnTo>
                    <a:pt x="1840888" y="58995"/>
                  </a:lnTo>
                  <a:lnTo>
                    <a:pt x="1840888" y="39555"/>
                  </a:lnTo>
                  <a:close/>
                </a:path>
                <a:path w="2644140" h="1200150">
                  <a:moveTo>
                    <a:pt x="1743448" y="20115"/>
                  </a:moveTo>
                  <a:lnTo>
                    <a:pt x="1684290" y="20115"/>
                  </a:lnTo>
                  <a:lnTo>
                    <a:pt x="1703784" y="39555"/>
                  </a:lnTo>
                  <a:lnTo>
                    <a:pt x="1743448" y="39555"/>
                  </a:lnTo>
                  <a:lnTo>
                    <a:pt x="1743448" y="20115"/>
                  </a:lnTo>
                  <a:close/>
                </a:path>
                <a:path w="2644140" h="1200150">
                  <a:moveTo>
                    <a:pt x="1625810" y="0"/>
                  </a:moveTo>
                  <a:lnTo>
                    <a:pt x="1586850" y="0"/>
                  </a:lnTo>
                  <a:lnTo>
                    <a:pt x="1586850" y="20115"/>
                  </a:lnTo>
                  <a:lnTo>
                    <a:pt x="1625810" y="20115"/>
                  </a:lnTo>
                  <a:lnTo>
                    <a:pt x="1625810" y="0"/>
                  </a:lnTo>
                  <a:close/>
                </a:path>
                <a:path w="2644140" h="1200150">
                  <a:moveTo>
                    <a:pt x="1527693" y="0"/>
                  </a:moveTo>
                  <a:lnTo>
                    <a:pt x="1469212" y="0"/>
                  </a:lnTo>
                  <a:lnTo>
                    <a:pt x="1488706" y="20115"/>
                  </a:lnTo>
                  <a:lnTo>
                    <a:pt x="1527693" y="20115"/>
                  </a:lnTo>
                  <a:lnTo>
                    <a:pt x="152769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3847817" y="2573324"/>
              <a:ext cx="59055" cy="20320"/>
            </a:xfrm>
            <a:custGeom>
              <a:avLst/>
              <a:gdLst/>
              <a:ahLst/>
              <a:cxnLst/>
              <a:rect l="l" t="t" r="r" b="b"/>
              <a:pathLst>
                <a:path w="59054" h="20319">
                  <a:moveTo>
                    <a:pt x="19493" y="0"/>
                  </a:moveTo>
                  <a:lnTo>
                    <a:pt x="38986" y="0"/>
                  </a:lnTo>
                  <a:lnTo>
                    <a:pt x="58480" y="0"/>
                  </a:lnTo>
                  <a:lnTo>
                    <a:pt x="58480" y="20107"/>
                  </a:lnTo>
                  <a:lnTo>
                    <a:pt x="19493" y="20107"/>
                  </a:lnTo>
                  <a:lnTo>
                    <a:pt x="0" y="20107"/>
                  </a:lnTo>
                  <a:lnTo>
                    <a:pt x="0" y="0"/>
                  </a:lnTo>
                  <a:lnTo>
                    <a:pt x="19493" y="0"/>
                  </a:lnTo>
                  <a:close/>
                </a:path>
              </a:pathLst>
            </a:custGeom>
            <a:ln w="194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62556" y="1148014"/>
              <a:ext cx="3250892" cy="1494017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2767470" y="2275410"/>
            <a:ext cx="511809" cy="214629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250" spc="-114">
                <a:latin typeface="Times New Roman"/>
                <a:cs typeface="Times New Roman"/>
              </a:rPr>
              <a:t>r</a:t>
            </a:r>
            <a:r>
              <a:rPr dirty="0" sz="1250" spc="60">
                <a:latin typeface="Times New Roman"/>
                <a:cs typeface="Times New Roman"/>
              </a:rPr>
              <a:t>a</a:t>
            </a:r>
            <a:r>
              <a:rPr dirty="0" sz="1250" spc="-5">
                <a:latin typeface="Times New Roman"/>
                <a:cs typeface="Times New Roman"/>
              </a:rPr>
              <a:t>d</a:t>
            </a:r>
            <a:r>
              <a:rPr dirty="0" sz="1250" spc="-50">
                <a:latin typeface="Times New Roman"/>
                <a:cs typeface="Times New Roman"/>
              </a:rPr>
              <a:t>i</a:t>
            </a:r>
            <a:r>
              <a:rPr dirty="0" sz="1250" spc="-5">
                <a:latin typeface="Times New Roman"/>
                <a:cs typeface="Times New Roman"/>
              </a:rPr>
              <a:t>u</a:t>
            </a:r>
            <a:r>
              <a:rPr dirty="0" sz="1250" spc="-35">
                <a:latin typeface="Times New Roman"/>
                <a:cs typeface="Times New Roman"/>
              </a:rPr>
              <a:t>s</a:t>
            </a:r>
            <a:r>
              <a:rPr dirty="0" sz="1250" spc="-5">
                <a:latin typeface="Times New Roman"/>
                <a:cs typeface="Times New Roman"/>
              </a:rPr>
              <a:t>X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806457" y="1154738"/>
            <a:ext cx="531495" cy="214629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250" spc="35">
                <a:latin typeface="Times New Roman"/>
                <a:cs typeface="Times New Roman"/>
              </a:rPr>
              <a:t>r</a:t>
            </a:r>
            <a:r>
              <a:rPr dirty="0" sz="1250" spc="60">
                <a:latin typeface="Times New Roman"/>
                <a:cs typeface="Times New Roman"/>
              </a:rPr>
              <a:t>a</a:t>
            </a:r>
            <a:r>
              <a:rPr dirty="0" sz="1250" spc="-5">
                <a:latin typeface="Times New Roman"/>
                <a:cs typeface="Times New Roman"/>
              </a:rPr>
              <a:t>d</a:t>
            </a:r>
            <a:r>
              <a:rPr dirty="0" sz="1250" spc="-50">
                <a:latin typeface="Times New Roman"/>
                <a:cs typeface="Times New Roman"/>
              </a:rPr>
              <a:t>i</a:t>
            </a:r>
            <a:r>
              <a:rPr dirty="0" sz="1250" spc="-5">
                <a:latin typeface="Times New Roman"/>
                <a:cs typeface="Times New Roman"/>
              </a:rPr>
              <a:t>u</a:t>
            </a:r>
            <a:r>
              <a:rPr dirty="0" sz="1250" spc="-30">
                <a:latin typeface="Times New Roman"/>
                <a:cs typeface="Times New Roman"/>
              </a:rPr>
              <a:t>s</a:t>
            </a:r>
            <a:r>
              <a:rPr dirty="0" sz="1250" spc="-5">
                <a:latin typeface="Times New Roman"/>
                <a:cs typeface="Times New Roman"/>
              </a:rPr>
              <a:t>Y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411598" y="1115183"/>
            <a:ext cx="418465" cy="214629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250" spc="-45">
                <a:latin typeface="Times New Roman"/>
                <a:cs typeface="Times New Roman"/>
              </a:rPr>
              <a:t>l</a:t>
            </a:r>
            <a:r>
              <a:rPr dirty="0" sz="1250" spc="60">
                <a:latin typeface="Times New Roman"/>
                <a:cs typeface="Times New Roman"/>
              </a:rPr>
              <a:t>e</a:t>
            </a:r>
            <a:r>
              <a:rPr dirty="0" sz="1250" spc="-5">
                <a:latin typeface="Times New Roman"/>
                <a:cs typeface="Times New Roman"/>
              </a:rPr>
              <a:t>n</a:t>
            </a:r>
            <a:r>
              <a:rPr dirty="0" sz="1250" spc="-10">
                <a:latin typeface="Times New Roman"/>
                <a:cs typeface="Times New Roman"/>
              </a:rPr>
              <a:t>g</a:t>
            </a:r>
            <a:r>
              <a:rPr dirty="0" sz="1250" spc="-45">
                <a:latin typeface="Times New Roman"/>
                <a:cs typeface="Times New Roman"/>
              </a:rPr>
              <a:t>t</a:t>
            </a:r>
            <a:r>
              <a:rPr dirty="0" sz="1250" spc="-5">
                <a:latin typeface="Times New Roman"/>
                <a:cs typeface="Times New Roman"/>
              </a:rPr>
              <a:t>h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783328" y="1469102"/>
            <a:ext cx="681990" cy="214629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250" spc="-10">
                <a:latin typeface="Times New Roman"/>
                <a:cs typeface="Times New Roman"/>
              </a:rPr>
              <a:t>startAngle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783328" y="1862549"/>
            <a:ext cx="565785" cy="214629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250" spc="-5">
                <a:latin typeface="Times New Roman"/>
                <a:cs typeface="Times New Roman"/>
              </a:rPr>
              <a:t>0</a:t>
            </a:r>
            <a:r>
              <a:rPr dirty="0" sz="1250" spc="-70">
                <a:latin typeface="Times New Roman"/>
                <a:cs typeface="Times New Roman"/>
              </a:rPr>
              <a:t> </a:t>
            </a:r>
            <a:r>
              <a:rPr dirty="0" sz="1250" spc="-5">
                <a:latin typeface="Times New Roman"/>
                <a:cs typeface="Times New Roman"/>
              </a:rPr>
              <a:t>degree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116740" y="4868896"/>
            <a:ext cx="2675890" cy="448309"/>
          </a:xfrm>
          <a:prstGeom prst="rect">
            <a:avLst/>
          </a:prstGeom>
        </p:spPr>
        <p:txBody>
          <a:bodyPr wrap="square" lIns="0" tIns="26670" rIns="0" bIns="0" rtlCol="0" vert="horz">
            <a:spAutoFit/>
          </a:bodyPr>
          <a:lstStyle/>
          <a:p>
            <a:pPr marL="267335" marR="5080" indent="-255270">
              <a:lnSpc>
                <a:spcPts val="1630"/>
              </a:lnSpc>
              <a:spcBef>
                <a:spcPts val="210"/>
              </a:spcBef>
            </a:pPr>
            <a:r>
              <a:rPr dirty="0" sz="1400" spc="5">
                <a:latin typeface="Times New Roman"/>
                <a:cs typeface="Times New Roman"/>
              </a:rPr>
              <a:t>(a)</a:t>
            </a:r>
            <a:r>
              <a:rPr dirty="0" sz="1400" spc="-10">
                <a:latin typeface="Times New Roman"/>
                <a:cs typeface="Times New Roman"/>
              </a:rPr>
              <a:t> </a:t>
            </a:r>
            <a:r>
              <a:rPr dirty="0" sz="1400" spc="5">
                <a:latin typeface="Times New Roman"/>
                <a:cs typeface="Times New Roman"/>
              </a:rPr>
              <a:t>Negative</a:t>
            </a:r>
            <a:r>
              <a:rPr dirty="0" sz="1400">
                <a:latin typeface="Times New Roman"/>
                <a:cs typeface="Times New Roman"/>
              </a:rPr>
              <a:t> starting</a:t>
            </a:r>
            <a:r>
              <a:rPr dirty="0" sz="1400" spc="-35">
                <a:latin typeface="Times New Roman"/>
                <a:cs typeface="Times New Roman"/>
              </a:rPr>
              <a:t> </a:t>
            </a:r>
            <a:r>
              <a:rPr dirty="0" sz="1400" spc="10">
                <a:latin typeface="Times New Roman"/>
                <a:cs typeface="Times New Roman"/>
              </a:rPr>
              <a:t>angle</a:t>
            </a:r>
            <a:r>
              <a:rPr dirty="0" sz="1400" spc="30">
                <a:latin typeface="Times New Roman"/>
                <a:cs typeface="Times New Roman"/>
              </a:rPr>
              <a:t> </a:t>
            </a:r>
            <a:r>
              <a:rPr dirty="0" sz="1400" spc="15">
                <a:latin typeface="Times New Roman"/>
                <a:cs typeface="Times New Roman"/>
              </a:rPr>
              <a:t>–30</a:t>
            </a:r>
            <a:r>
              <a:rPr dirty="0" sz="1400" spc="15">
                <a:latin typeface="Courier New"/>
                <a:cs typeface="Courier New"/>
              </a:rPr>
              <a:t>°</a:t>
            </a:r>
            <a:r>
              <a:rPr dirty="0" sz="1400" spc="-495">
                <a:latin typeface="Courier New"/>
                <a:cs typeface="Courier New"/>
              </a:rPr>
              <a:t> </a:t>
            </a:r>
            <a:r>
              <a:rPr dirty="0" sz="1400">
                <a:latin typeface="Times New Roman"/>
                <a:cs typeface="Times New Roman"/>
              </a:rPr>
              <a:t>and </a:t>
            </a:r>
            <a:r>
              <a:rPr dirty="0" sz="1400" spc="-335">
                <a:latin typeface="Times New Roman"/>
                <a:cs typeface="Times New Roman"/>
              </a:rPr>
              <a:t> </a:t>
            </a:r>
            <a:r>
              <a:rPr dirty="0" sz="1400" spc="5">
                <a:latin typeface="Times New Roman"/>
                <a:cs typeface="Times New Roman"/>
              </a:rPr>
              <a:t>negative</a:t>
            </a:r>
            <a:r>
              <a:rPr dirty="0" sz="1400" spc="-10">
                <a:latin typeface="Times New Roman"/>
                <a:cs typeface="Times New Roman"/>
              </a:rPr>
              <a:t> </a:t>
            </a:r>
            <a:r>
              <a:rPr dirty="0" sz="1400" spc="5">
                <a:latin typeface="Times New Roman"/>
                <a:cs typeface="Times New Roman"/>
              </a:rPr>
              <a:t>spanning</a:t>
            </a:r>
            <a:r>
              <a:rPr dirty="0" sz="1400" spc="-40">
                <a:latin typeface="Times New Roman"/>
                <a:cs typeface="Times New Roman"/>
              </a:rPr>
              <a:t> </a:t>
            </a:r>
            <a:r>
              <a:rPr dirty="0" sz="1400" spc="10">
                <a:latin typeface="Times New Roman"/>
                <a:cs typeface="Times New Roman"/>
              </a:rPr>
              <a:t>angle</a:t>
            </a:r>
            <a:r>
              <a:rPr dirty="0" sz="1400" spc="-15">
                <a:latin typeface="Times New Roman"/>
                <a:cs typeface="Times New Roman"/>
              </a:rPr>
              <a:t> </a:t>
            </a:r>
            <a:r>
              <a:rPr dirty="0" sz="1400" spc="15">
                <a:latin typeface="Times New Roman"/>
                <a:cs typeface="Times New Roman"/>
              </a:rPr>
              <a:t>–20</a:t>
            </a:r>
            <a:r>
              <a:rPr dirty="0" sz="1400" spc="15">
                <a:latin typeface="Courier New"/>
                <a:cs typeface="Courier New"/>
              </a:rPr>
              <a:t>°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865505" y="4901525"/>
            <a:ext cx="2623185" cy="448945"/>
          </a:xfrm>
          <a:prstGeom prst="rect">
            <a:avLst/>
          </a:prstGeom>
        </p:spPr>
        <p:txBody>
          <a:bodyPr wrap="square" lIns="0" tIns="26670" rIns="0" bIns="0" rtlCol="0" vert="horz">
            <a:spAutoFit/>
          </a:bodyPr>
          <a:lstStyle/>
          <a:p>
            <a:pPr marL="267335" marR="5080" indent="-255270">
              <a:lnSpc>
                <a:spcPts val="1630"/>
              </a:lnSpc>
              <a:spcBef>
                <a:spcPts val="210"/>
              </a:spcBef>
            </a:pPr>
            <a:r>
              <a:rPr dirty="0" sz="1400" spc="-5">
                <a:latin typeface="Times New Roman"/>
                <a:cs typeface="Times New Roman"/>
              </a:rPr>
              <a:t>(b) </a:t>
            </a:r>
            <a:r>
              <a:rPr dirty="0" sz="1400" spc="5">
                <a:latin typeface="Times New Roman"/>
                <a:cs typeface="Times New Roman"/>
              </a:rPr>
              <a:t>Negative</a:t>
            </a:r>
            <a:r>
              <a:rPr dirty="0" sz="1400" spc="55">
                <a:latin typeface="Times New Roman"/>
                <a:cs typeface="Times New Roman"/>
              </a:rPr>
              <a:t> </a:t>
            </a:r>
            <a:r>
              <a:rPr dirty="0" sz="1400">
                <a:latin typeface="Times New Roman"/>
                <a:cs typeface="Times New Roman"/>
              </a:rPr>
              <a:t>starting</a:t>
            </a:r>
            <a:r>
              <a:rPr dirty="0" sz="1400" spc="-30">
                <a:latin typeface="Times New Roman"/>
                <a:cs typeface="Times New Roman"/>
              </a:rPr>
              <a:t> </a:t>
            </a:r>
            <a:r>
              <a:rPr dirty="0" sz="1400" spc="10">
                <a:latin typeface="Times New Roman"/>
                <a:cs typeface="Times New Roman"/>
              </a:rPr>
              <a:t>angle</a:t>
            </a:r>
            <a:r>
              <a:rPr dirty="0" sz="1400" spc="30">
                <a:latin typeface="Times New Roman"/>
                <a:cs typeface="Times New Roman"/>
              </a:rPr>
              <a:t> </a:t>
            </a:r>
            <a:r>
              <a:rPr dirty="0" sz="1400" spc="15">
                <a:latin typeface="Times New Roman"/>
                <a:cs typeface="Times New Roman"/>
              </a:rPr>
              <a:t>–50</a:t>
            </a:r>
            <a:r>
              <a:rPr dirty="0" sz="1400" spc="15">
                <a:latin typeface="Courier New"/>
                <a:cs typeface="Courier New"/>
              </a:rPr>
              <a:t>° </a:t>
            </a:r>
            <a:r>
              <a:rPr dirty="0" sz="1400" spc="20">
                <a:latin typeface="Courier New"/>
                <a:cs typeface="Courier New"/>
              </a:rPr>
              <a:t> </a:t>
            </a:r>
            <a:r>
              <a:rPr dirty="0" sz="1400">
                <a:latin typeface="Times New Roman"/>
                <a:cs typeface="Times New Roman"/>
              </a:rPr>
              <a:t>and</a:t>
            </a:r>
            <a:r>
              <a:rPr dirty="0" sz="1400" spc="-5">
                <a:latin typeface="Times New Roman"/>
                <a:cs typeface="Times New Roman"/>
              </a:rPr>
              <a:t> </a:t>
            </a:r>
            <a:r>
              <a:rPr dirty="0" sz="1400" spc="5">
                <a:latin typeface="Times New Roman"/>
                <a:cs typeface="Times New Roman"/>
              </a:rPr>
              <a:t>positive</a:t>
            </a:r>
            <a:r>
              <a:rPr dirty="0" sz="1400" spc="-10">
                <a:latin typeface="Times New Roman"/>
                <a:cs typeface="Times New Roman"/>
              </a:rPr>
              <a:t> </a:t>
            </a:r>
            <a:r>
              <a:rPr dirty="0" sz="1400" spc="5">
                <a:latin typeface="Times New Roman"/>
                <a:cs typeface="Times New Roman"/>
              </a:rPr>
              <a:t>spanning</a:t>
            </a:r>
            <a:r>
              <a:rPr dirty="0" sz="1400" spc="-50">
                <a:latin typeface="Times New Roman"/>
                <a:cs typeface="Times New Roman"/>
              </a:rPr>
              <a:t> </a:t>
            </a:r>
            <a:r>
              <a:rPr dirty="0" sz="1400" spc="10">
                <a:latin typeface="Times New Roman"/>
                <a:cs typeface="Times New Roman"/>
              </a:rPr>
              <a:t>angle</a:t>
            </a:r>
            <a:r>
              <a:rPr dirty="0" sz="1400" spc="-50">
                <a:latin typeface="Times New Roman"/>
                <a:cs typeface="Times New Roman"/>
              </a:rPr>
              <a:t> </a:t>
            </a:r>
            <a:r>
              <a:rPr dirty="0" sz="1400" spc="25">
                <a:latin typeface="Times New Roman"/>
                <a:cs typeface="Times New Roman"/>
              </a:rPr>
              <a:t>20</a:t>
            </a:r>
            <a:r>
              <a:rPr dirty="0" sz="1400" spc="25">
                <a:latin typeface="Courier New"/>
                <a:cs typeface="Courier New"/>
              </a:rPr>
              <a:t>°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997486" y="4056991"/>
            <a:ext cx="421005" cy="59563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1400" spc="15">
                <a:latin typeface="Times New Roman"/>
                <a:cs typeface="Times New Roman"/>
              </a:rPr>
              <a:t>–30</a:t>
            </a:r>
            <a:r>
              <a:rPr dirty="0" sz="1400" spc="15">
                <a:latin typeface="Courier New"/>
                <a:cs typeface="Courier New"/>
              </a:rPr>
              <a:t>°</a:t>
            </a:r>
            <a:endParaRPr sz="1400">
              <a:latin typeface="Courier New"/>
              <a:cs typeface="Courier New"/>
            </a:endParaRPr>
          </a:p>
          <a:p>
            <a:pPr marL="23495">
              <a:lnSpc>
                <a:spcPct val="100000"/>
              </a:lnSpc>
              <a:spcBef>
                <a:spcPts val="1110"/>
              </a:spcBef>
            </a:pPr>
            <a:r>
              <a:rPr dirty="0" sz="1400" spc="25">
                <a:latin typeface="Times New Roman"/>
                <a:cs typeface="Times New Roman"/>
              </a:rPr>
              <a:t>–</a:t>
            </a:r>
            <a:r>
              <a:rPr dirty="0" sz="1400" spc="20">
                <a:latin typeface="Times New Roman"/>
                <a:cs typeface="Times New Roman"/>
              </a:rPr>
              <a:t>2</a:t>
            </a:r>
            <a:r>
              <a:rPr dirty="0" sz="1400" spc="25">
                <a:latin typeface="Times New Roman"/>
                <a:cs typeface="Times New Roman"/>
              </a:rPr>
              <a:t>0</a:t>
            </a:r>
            <a:r>
              <a:rPr dirty="0" sz="1400" spc="5">
                <a:latin typeface="Courier New"/>
                <a:cs typeface="Courier New"/>
              </a:rPr>
              <a:t>°</a:t>
            </a:r>
            <a:endParaRPr sz="1400">
              <a:latin typeface="Courier New"/>
              <a:cs typeface="Courier New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1121291" y="3053567"/>
            <a:ext cx="2832100" cy="1749425"/>
            <a:chOff x="1121291" y="3053567"/>
            <a:chExt cx="2832100" cy="1749425"/>
          </a:xfrm>
        </p:grpSpPr>
        <p:sp>
          <p:nvSpPr>
            <p:cNvPr id="18" name="object 18"/>
            <p:cNvSpPr/>
            <p:nvPr/>
          </p:nvSpPr>
          <p:spPr>
            <a:xfrm>
              <a:off x="1129440" y="3061717"/>
              <a:ext cx="2816225" cy="1732914"/>
            </a:xfrm>
            <a:custGeom>
              <a:avLst/>
              <a:gdLst/>
              <a:ahLst/>
              <a:cxnLst/>
              <a:rect l="l" t="t" r="r" b="b"/>
              <a:pathLst>
                <a:path w="2816225" h="1732914">
                  <a:moveTo>
                    <a:pt x="0" y="1732664"/>
                  </a:moveTo>
                  <a:lnTo>
                    <a:pt x="2815677" y="1732664"/>
                  </a:lnTo>
                  <a:lnTo>
                    <a:pt x="2815677" y="0"/>
                  </a:lnTo>
                  <a:lnTo>
                    <a:pt x="0" y="0"/>
                  </a:lnTo>
                  <a:lnTo>
                    <a:pt x="0" y="1732664"/>
                  </a:lnTo>
                  <a:close/>
                </a:path>
              </a:pathLst>
            </a:custGeom>
            <a:ln w="162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1395272" y="3072828"/>
              <a:ext cx="1161415" cy="365125"/>
            </a:xfrm>
            <a:custGeom>
              <a:avLst/>
              <a:gdLst/>
              <a:ahLst/>
              <a:cxnLst/>
              <a:rect l="l" t="t" r="r" b="b"/>
              <a:pathLst>
                <a:path w="1161414" h="365125">
                  <a:moveTo>
                    <a:pt x="65074" y="315861"/>
                  </a:moveTo>
                  <a:lnTo>
                    <a:pt x="59651" y="310502"/>
                  </a:lnTo>
                  <a:lnTo>
                    <a:pt x="54229" y="310502"/>
                  </a:lnTo>
                  <a:lnTo>
                    <a:pt x="5422" y="348488"/>
                  </a:lnTo>
                  <a:lnTo>
                    <a:pt x="0" y="353936"/>
                  </a:lnTo>
                  <a:lnTo>
                    <a:pt x="0" y="359371"/>
                  </a:lnTo>
                  <a:lnTo>
                    <a:pt x="5422" y="364807"/>
                  </a:lnTo>
                  <a:lnTo>
                    <a:pt x="10845" y="364807"/>
                  </a:lnTo>
                  <a:lnTo>
                    <a:pt x="59651" y="326745"/>
                  </a:lnTo>
                  <a:lnTo>
                    <a:pt x="65074" y="321297"/>
                  </a:lnTo>
                  <a:lnTo>
                    <a:pt x="65074" y="315861"/>
                  </a:lnTo>
                  <a:close/>
                </a:path>
                <a:path w="1161414" h="365125">
                  <a:moveTo>
                    <a:pt x="157251" y="250456"/>
                  </a:moveTo>
                  <a:lnTo>
                    <a:pt x="151828" y="245021"/>
                  </a:lnTo>
                  <a:lnTo>
                    <a:pt x="146405" y="245021"/>
                  </a:lnTo>
                  <a:lnTo>
                    <a:pt x="92189" y="283311"/>
                  </a:lnTo>
                  <a:lnTo>
                    <a:pt x="86766" y="288747"/>
                  </a:lnTo>
                  <a:lnTo>
                    <a:pt x="86766" y="294182"/>
                  </a:lnTo>
                  <a:lnTo>
                    <a:pt x="92189" y="299631"/>
                  </a:lnTo>
                  <a:lnTo>
                    <a:pt x="97612" y="299631"/>
                  </a:lnTo>
                  <a:lnTo>
                    <a:pt x="151828" y="261327"/>
                  </a:lnTo>
                  <a:lnTo>
                    <a:pt x="157251" y="255892"/>
                  </a:lnTo>
                  <a:lnTo>
                    <a:pt x="157251" y="250456"/>
                  </a:lnTo>
                  <a:close/>
                </a:path>
                <a:path w="1161414" h="365125">
                  <a:moveTo>
                    <a:pt x="260426" y="196075"/>
                  </a:moveTo>
                  <a:lnTo>
                    <a:pt x="255003" y="190639"/>
                  </a:lnTo>
                  <a:lnTo>
                    <a:pt x="249580" y="190639"/>
                  </a:lnTo>
                  <a:lnTo>
                    <a:pt x="189788" y="223266"/>
                  </a:lnTo>
                  <a:lnTo>
                    <a:pt x="184365" y="228701"/>
                  </a:lnTo>
                  <a:lnTo>
                    <a:pt x="184365" y="234137"/>
                  </a:lnTo>
                  <a:lnTo>
                    <a:pt x="189788" y="239585"/>
                  </a:lnTo>
                  <a:lnTo>
                    <a:pt x="195364" y="239585"/>
                  </a:lnTo>
                  <a:lnTo>
                    <a:pt x="255003" y="206946"/>
                  </a:lnTo>
                  <a:lnTo>
                    <a:pt x="260426" y="201510"/>
                  </a:lnTo>
                  <a:lnTo>
                    <a:pt x="260426" y="196075"/>
                  </a:lnTo>
                  <a:close/>
                </a:path>
                <a:path w="1161414" h="365125">
                  <a:moveTo>
                    <a:pt x="363448" y="146977"/>
                  </a:moveTo>
                  <a:lnTo>
                    <a:pt x="358025" y="141541"/>
                  </a:lnTo>
                  <a:lnTo>
                    <a:pt x="352602" y="141541"/>
                  </a:lnTo>
                  <a:lnTo>
                    <a:pt x="292963" y="168732"/>
                  </a:lnTo>
                  <a:lnTo>
                    <a:pt x="287540" y="174167"/>
                  </a:lnTo>
                  <a:lnTo>
                    <a:pt x="287540" y="179603"/>
                  </a:lnTo>
                  <a:lnTo>
                    <a:pt x="292963" y="185204"/>
                  </a:lnTo>
                  <a:lnTo>
                    <a:pt x="298386" y="185204"/>
                  </a:lnTo>
                  <a:lnTo>
                    <a:pt x="358025" y="157861"/>
                  </a:lnTo>
                  <a:lnTo>
                    <a:pt x="363448" y="152412"/>
                  </a:lnTo>
                  <a:lnTo>
                    <a:pt x="363448" y="146977"/>
                  </a:lnTo>
                  <a:close/>
                </a:path>
                <a:path w="1161414" h="365125">
                  <a:moveTo>
                    <a:pt x="471893" y="108915"/>
                  </a:moveTo>
                  <a:lnTo>
                    <a:pt x="466471" y="103479"/>
                  </a:lnTo>
                  <a:lnTo>
                    <a:pt x="461048" y="103479"/>
                  </a:lnTo>
                  <a:lnTo>
                    <a:pt x="395986" y="125222"/>
                  </a:lnTo>
                  <a:lnTo>
                    <a:pt x="390563" y="130670"/>
                  </a:lnTo>
                  <a:lnTo>
                    <a:pt x="390563" y="136105"/>
                  </a:lnTo>
                  <a:lnTo>
                    <a:pt x="395986" y="141541"/>
                  </a:lnTo>
                  <a:lnTo>
                    <a:pt x="401408" y="141541"/>
                  </a:lnTo>
                  <a:lnTo>
                    <a:pt x="466471" y="119786"/>
                  </a:lnTo>
                  <a:lnTo>
                    <a:pt x="471893" y="114350"/>
                  </a:lnTo>
                  <a:lnTo>
                    <a:pt x="471893" y="108915"/>
                  </a:lnTo>
                  <a:close/>
                </a:path>
                <a:path w="1161414" h="365125">
                  <a:moveTo>
                    <a:pt x="580491" y="76060"/>
                  </a:moveTo>
                  <a:lnTo>
                    <a:pt x="575068" y="70624"/>
                  </a:lnTo>
                  <a:lnTo>
                    <a:pt x="569645" y="70624"/>
                  </a:lnTo>
                  <a:lnTo>
                    <a:pt x="504583" y="86931"/>
                  </a:lnTo>
                  <a:lnTo>
                    <a:pt x="499160" y="92595"/>
                  </a:lnTo>
                  <a:lnTo>
                    <a:pt x="499160" y="98031"/>
                  </a:lnTo>
                  <a:lnTo>
                    <a:pt x="504583" y="103479"/>
                  </a:lnTo>
                  <a:lnTo>
                    <a:pt x="510006" y="103479"/>
                  </a:lnTo>
                  <a:lnTo>
                    <a:pt x="575068" y="86931"/>
                  </a:lnTo>
                  <a:lnTo>
                    <a:pt x="580491" y="81495"/>
                  </a:lnTo>
                  <a:lnTo>
                    <a:pt x="580491" y="76060"/>
                  </a:lnTo>
                  <a:close/>
                </a:path>
                <a:path w="1161414" h="365125">
                  <a:moveTo>
                    <a:pt x="688936" y="48869"/>
                  </a:moveTo>
                  <a:lnTo>
                    <a:pt x="683514" y="43421"/>
                  </a:lnTo>
                  <a:lnTo>
                    <a:pt x="678091" y="43421"/>
                  </a:lnTo>
                  <a:lnTo>
                    <a:pt x="613029" y="59740"/>
                  </a:lnTo>
                  <a:lnTo>
                    <a:pt x="607606" y="65176"/>
                  </a:lnTo>
                  <a:lnTo>
                    <a:pt x="607606" y="70624"/>
                  </a:lnTo>
                  <a:lnTo>
                    <a:pt x="613029" y="76060"/>
                  </a:lnTo>
                  <a:lnTo>
                    <a:pt x="618451" y="76060"/>
                  </a:lnTo>
                  <a:lnTo>
                    <a:pt x="683514" y="59740"/>
                  </a:lnTo>
                  <a:lnTo>
                    <a:pt x="688936" y="54305"/>
                  </a:lnTo>
                  <a:lnTo>
                    <a:pt x="688936" y="48869"/>
                  </a:lnTo>
                  <a:close/>
                </a:path>
                <a:path w="1161414" h="365125">
                  <a:moveTo>
                    <a:pt x="802957" y="27190"/>
                  </a:moveTo>
                  <a:lnTo>
                    <a:pt x="797534" y="21755"/>
                  </a:lnTo>
                  <a:lnTo>
                    <a:pt x="792111" y="21755"/>
                  </a:lnTo>
                  <a:lnTo>
                    <a:pt x="726897" y="32626"/>
                  </a:lnTo>
                  <a:lnTo>
                    <a:pt x="721474" y="38061"/>
                  </a:lnTo>
                  <a:lnTo>
                    <a:pt x="721474" y="43421"/>
                  </a:lnTo>
                  <a:lnTo>
                    <a:pt x="726897" y="48869"/>
                  </a:lnTo>
                  <a:lnTo>
                    <a:pt x="732320" y="48869"/>
                  </a:lnTo>
                  <a:lnTo>
                    <a:pt x="797534" y="38061"/>
                  </a:lnTo>
                  <a:lnTo>
                    <a:pt x="802957" y="32626"/>
                  </a:lnTo>
                  <a:lnTo>
                    <a:pt x="802957" y="27190"/>
                  </a:lnTo>
                  <a:close/>
                </a:path>
                <a:path w="1161414" h="365125">
                  <a:moveTo>
                    <a:pt x="916825" y="16306"/>
                  </a:moveTo>
                  <a:lnTo>
                    <a:pt x="911402" y="10871"/>
                  </a:lnTo>
                  <a:lnTo>
                    <a:pt x="905979" y="10871"/>
                  </a:lnTo>
                  <a:lnTo>
                    <a:pt x="851763" y="16306"/>
                  </a:lnTo>
                  <a:lnTo>
                    <a:pt x="840917" y="16306"/>
                  </a:lnTo>
                  <a:lnTo>
                    <a:pt x="835494" y="21755"/>
                  </a:lnTo>
                  <a:lnTo>
                    <a:pt x="835494" y="27190"/>
                  </a:lnTo>
                  <a:lnTo>
                    <a:pt x="840917" y="32626"/>
                  </a:lnTo>
                  <a:lnTo>
                    <a:pt x="857186" y="32626"/>
                  </a:lnTo>
                  <a:lnTo>
                    <a:pt x="911402" y="27190"/>
                  </a:lnTo>
                  <a:lnTo>
                    <a:pt x="916825" y="21755"/>
                  </a:lnTo>
                  <a:lnTo>
                    <a:pt x="916825" y="16306"/>
                  </a:lnTo>
                  <a:close/>
                </a:path>
                <a:path w="1161414" h="365125">
                  <a:moveTo>
                    <a:pt x="1030693" y="5435"/>
                  </a:moveTo>
                  <a:lnTo>
                    <a:pt x="1025271" y="0"/>
                  </a:lnTo>
                  <a:lnTo>
                    <a:pt x="987310" y="0"/>
                  </a:lnTo>
                  <a:lnTo>
                    <a:pt x="954786" y="5435"/>
                  </a:lnTo>
                  <a:lnTo>
                    <a:pt x="949363" y="10871"/>
                  </a:lnTo>
                  <a:lnTo>
                    <a:pt x="949363" y="16306"/>
                  </a:lnTo>
                  <a:lnTo>
                    <a:pt x="954786" y="21755"/>
                  </a:lnTo>
                  <a:lnTo>
                    <a:pt x="960208" y="21755"/>
                  </a:lnTo>
                  <a:lnTo>
                    <a:pt x="992733" y="16306"/>
                  </a:lnTo>
                  <a:lnTo>
                    <a:pt x="1025271" y="16306"/>
                  </a:lnTo>
                  <a:lnTo>
                    <a:pt x="1030693" y="10871"/>
                  </a:lnTo>
                  <a:lnTo>
                    <a:pt x="1030693" y="5435"/>
                  </a:lnTo>
                  <a:close/>
                </a:path>
                <a:path w="1161414" h="365125">
                  <a:moveTo>
                    <a:pt x="1160983" y="5435"/>
                  </a:moveTo>
                  <a:lnTo>
                    <a:pt x="1155560" y="0"/>
                  </a:lnTo>
                  <a:lnTo>
                    <a:pt x="1068806" y="0"/>
                  </a:lnTo>
                  <a:lnTo>
                    <a:pt x="1063383" y="5435"/>
                  </a:lnTo>
                  <a:lnTo>
                    <a:pt x="1063383" y="10871"/>
                  </a:lnTo>
                  <a:lnTo>
                    <a:pt x="1068806" y="16306"/>
                  </a:lnTo>
                  <a:lnTo>
                    <a:pt x="1139291" y="16306"/>
                  </a:lnTo>
                  <a:lnTo>
                    <a:pt x="1155560" y="16306"/>
                  </a:lnTo>
                  <a:lnTo>
                    <a:pt x="1160983" y="10871"/>
                  </a:lnTo>
                  <a:lnTo>
                    <a:pt x="1160983" y="543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0" name="object 2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08526" y="3454172"/>
              <a:ext cx="65068" cy="65257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1151128" y="3541343"/>
              <a:ext cx="146685" cy="278130"/>
            </a:xfrm>
            <a:custGeom>
              <a:avLst/>
              <a:gdLst/>
              <a:ahLst/>
              <a:cxnLst/>
              <a:rect l="l" t="t" r="r" b="b"/>
              <a:pathLst>
                <a:path w="146684" h="278129">
                  <a:moveTo>
                    <a:pt x="32524" y="201587"/>
                  </a:moveTo>
                  <a:lnTo>
                    <a:pt x="27101" y="196151"/>
                  </a:lnTo>
                  <a:lnTo>
                    <a:pt x="21678" y="196151"/>
                  </a:lnTo>
                  <a:lnTo>
                    <a:pt x="16268" y="201587"/>
                  </a:lnTo>
                  <a:lnTo>
                    <a:pt x="16268" y="207022"/>
                  </a:lnTo>
                  <a:lnTo>
                    <a:pt x="0" y="266839"/>
                  </a:lnTo>
                  <a:lnTo>
                    <a:pt x="0" y="272427"/>
                  </a:lnTo>
                  <a:lnTo>
                    <a:pt x="5422" y="277876"/>
                  </a:lnTo>
                  <a:lnTo>
                    <a:pt x="10845" y="277876"/>
                  </a:lnTo>
                  <a:lnTo>
                    <a:pt x="16268" y="272427"/>
                  </a:lnTo>
                  <a:lnTo>
                    <a:pt x="32524" y="212458"/>
                  </a:lnTo>
                  <a:lnTo>
                    <a:pt x="32524" y="207022"/>
                  </a:lnTo>
                  <a:lnTo>
                    <a:pt x="32524" y="201587"/>
                  </a:lnTo>
                  <a:close/>
                </a:path>
                <a:path w="146684" h="278129">
                  <a:moveTo>
                    <a:pt x="81330" y="98107"/>
                  </a:moveTo>
                  <a:lnTo>
                    <a:pt x="75907" y="92671"/>
                  </a:lnTo>
                  <a:lnTo>
                    <a:pt x="70485" y="92671"/>
                  </a:lnTo>
                  <a:lnTo>
                    <a:pt x="65062" y="98107"/>
                  </a:lnTo>
                  <a:lnTo>
                    <a:pt x="48793" y="125222"/>
                  </a:lnTo>
                  <a:lnTo>
                    <a:pt x="32524" y="157848"/>
                  </a:lnTo>
                  <a:lnTo>
                    <a:pt x="32524" y="163296"/>
                  </a:lnTo>
                  <a:lnTo>
                    <a:pt x="37947" y="168732"/>
                  </a:lnTo>
                  <a:lnTo>
                    <a:pt x="43370" y="168732"/>
                  </a:lnTo>
                  <a:lnTo>
                    <a:pt x="48793" y="163296"/>
                  </a:lnTo>
                  <a:lnTo>
                    <a:pt x="65062" y="130657"/>
                  </a:lnTo>
                  <a:lnTo>
                    <a:pt x="81330" y="103543"/>
                  </a:lnTo>
                  <a:lnTo>
                    <a:pt x="81330" y="98107"/>
                  </a:lnTo>
                  <a:close/>
                </a:path>
                <a:path w="146684" h="278129">
                  <a:moveTo>
                    <a:pt x="146392" y="5435"/>
                  </a:moveTo>
                  <a:lnTo>
                    <a:pt x="140970" y="0"/>
                  </a:lnTo>
                  <a:lnTo>
                    <a:pt x="135559" y="0"/>
                  </a:lnTo>
                  <a:lnTo>
                    <a:pt x="130136" y="5435"/>
                  </a:lnTo>
                  <a:lnTo>
                    <a:pt x="97599" y="48945"/>
                  </a:lnTo>
                  <a:lnTo>
                    <a:pt x="86753" y="54381"/>
                  </a:lnTo>
                  <a:lnTo>
                    <a:pt x="86753" y="59817"/>
                  </a:lnTo>
                  <a:lnTo>
                    <a:pt x="92176" y="65252"/>
                  </a:lnTo>
                  <a:lnTo>
                    <a:pt x="97599" y="65252"/>
                  </a:lnTo>
                  <a:lnTo>
                    <a:pt x="103022" y="59817"/>
                  </a:lnTo>
                  <a:lnTo>
                    <a:pt x="113868" y="54381"/>
                  </a:lnTo>
                  <a:lnTo>
                    <a:pt x="146392" y="10871"/>
                  </a:lnTo>
                  <a:lnTo>
                    <a:pt x="146392" y="543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2" name="object 2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40285" y="3072820"/>
              <a:ext cx="2777721" cy="1699808"/>
            </a:xfrm>
            <a:prstGeom prst="rect">
              <a:avLst/>
            </a:prstGeom>
          </p:spPr>
        </p:pic>
      </p:grpSp>
      <p:pic>
        <p:nvPicPr>
          <p:cNvPr id="23" name="object 2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772454" y="3053567"/>
            <a:ext cx="2837399" cy="1748963"/>
          </a:xfrm>
          <a:prstGeom prst="rect">
            <a:avLst/>
          </a:prstGeom>
        </p:spPr>
      </p:pic>
      <p:sp>
        <p:nvSpPr>
          <p:cNvPr id="24" name="object 24"/>
          <p:cNvSpPr txBox="1"/>
          <p:nvPr/>
        </p:nvSpPr>
        <p:spPr>
          <a:xfrm>
            <a:off x="7713716" y="4013486"/>
            <a:ext cx="410209" cy="59055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1400" spc="25">
                <a:latin typeface="Times New Roman"/>
                <a:cs typeface="Times New Roman"/>
              </a:rPr>
              <a:t>–</a:t>
            </a:r>
            <a:r>
              <a:rPr dirty="0" sz="1400" spc="20">
                <a:latin typeface="Times New Roman"/>
                <a:cs typeface="Times New Roman"/>
              </a:rPr>
              <a:t>5</a:t>
            </a:r>
            <a:r>
              <a:rPr dirty="0" sz="1400" spc="25">
                <a:latin typeface="Times New Roman"/>
                <a:cs typeface="Times New Roman"/>
              </a:rPr>
              <a:t>0</a:t>
            </a:r>
            <a:r>
              <a:rPr dirty="0" sz="1400" spc="5">
                <a:latin typeface="Courier New"/>
                <a:cs typeface="Courier New"/>
              </a:rPr>
              <a:t>°</a:t>
            </a:r>
            <a:endParaRPr sz="1400">
              <a:latin typeface="Courier New"/>
              <a:cs typeface="Courier New"/>
            </a:endParaRPr>
          </a:p>
          <a:p>
            <a:pPr marL="28575">
              <a:lnSpc>
                <a:spcPct val="100000"/>
              </a:lnSpc>
              <a:spcBef>
                <a:spcPts val="1065"/>
              </a:spcBef>
            </a:pPr>
            <a:r>
              <a:rPr dirty="0" sz="1400" spc="15">
                <a:latin typeface="Times New Roman"/>
                <a:cs typeface="Times New Roman"/>
              </a:rPr>
              <a:t>20</a:t>
            </a:r>
            <a:r>
              <a:rPr dirty="0" sz="1400" spc="15">
                <a:latin typeface="Courier New"/>
                <a:cs typeface="Courier New"/>
              </a:rPr>
              <a:t>°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26" name="object 2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0">
              <a:lnSpc>
                <a:spcPts val="1630"/>
              </a:lnSpc>
            </a:pPr>
            <a:fld id="{81D60167-4931-47E6-BA6A-407CBD079E47}" type="slidenum">
              <a:rPr dirty="0"/>
              <a:t>82</a:t>
            </a:fld>
          </a:p>
        </p:txBody>
      </p:sp>
      <p:sp>
        <p:nvSpPr>
          <p:cNvPr id="25" name="object 25"/>
          <p:cNvSpPr txBox="1"/>
          <p:nvPr/>
        </p:nvSpPr>
        <p:spPr>
          <a:xfrm>
            <a:off x="5259387" y="5562600"/>
            <a:ext cx="2324100" cy="381000"/>
          </a:xfrm>
          <a:prstGeom prst="rect">
            <a:avLst/>
          </a:prstGeom>
          <a:solidFill>
            <a:srgbClr val="92D050"/>
          </a:solidFill>
        </p:spPr>
        <p:txBody>
          <a:bodyPr wrap="square" lIns="0" tIns="32384" rIns="0" bIns="0" rtlCol="0" vert="horz">
            <a:spAutoFit/>
          </a:bodyPr>
          <a:lstStyle/>
          <a:p>
            <a:pPr marL="681355">
              <a:lnSpc>
                <a:spcPct val="100000"/>
              </a:lnSpc>
              <a:spcBef>
                <a:spcPts val="254"/>
              </a:spcBef>
            </a:pPr>
            <a:r>
              <a:rPr dirty="0" sz="2000">
                <a:latin typeface="Times New Roman"/>
                <a:cs typeface="Times New Roman"/>
              </a:rPr>
              <a:t>ShowArc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86931" y="446532"/>
            <a:ext cx="2370455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ShowArc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84400" y="1454150"/>
            <a:ext cx="4775200" cy="394970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0">
              <a:lnSpc>
                <a:spcPts val="1630"/>
              </a:lnSpc>
            </a:pPr>
            <a:fld id="{81D60167-4931-47E6-BA6A-407CBD079E47}" type="slidenum">
              <a:rPr dirty="0"/>
              <a:t>82</a:t>
            </a:fld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872270" y="6356566"/>
            <a:ext cx="3038475" cy="335915"/>
          </a:xfrm>
          <a:prstGeom prst="rect">
            <a:avLst/>
          </a:prstGeom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2000" spc="-15" b="1">
                <a:latin typeface="Calibri"/>
                <a:cs typeface="Calibri"/>
              </a:rPr>
              <a:t>arc4.setStroke(Color.</a:t>
            </a:r>
            <a:r>
              <a:rPr dirty="0" sz="2000" spc="-15" b="1" i="1">
                <a:solidFill>
                  <a:srgbClr val="9876AA"/>
                </a:solidFill>
                <a:latin typeface="Calibri"/>
                <a:cs typeface="Calibri"/>
              </a:rPr>
              <a:t>BLACK</a:t>
            </a:r>
            <a:r>
              <a:rPr dirty="0" sz="2000" spc="-15" b="1">
                <a:latin typeface="Calibri"/>
                <a:cs typeface="Calibri"/>
              </a:rPr>
              <a:t>)</a:t>
            </a:r>
            <a:r>
              <a:rPr dirty="0" sz="2000" spc="-15" b="1">
                <a:solidFill>
                  <a:srgbClr val="CC7832"/>
                </a:solidFill>
                <a:latin typeface="Calibri"/>
                <a:cs typeface="Calibri"/>
              </a:rPr>
              <a:t>;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0">
              <a:lnSpc>
                <a:spcPts val="1630"/>
              </a:lnSpc>
            </a:pPr>
            <a:fld id="{81D60167-4931-47E6-BA6A-407CBD079E47}" type="slidenum">
              <a:rPr dirty="0"/>
              <a:t>88</a:t>
            </a:fld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86931" y="190500"/>
            <a:ext cx="2370455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ShowArc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43671" y="858011"/>
            <a:ext cx="6559550" cy="5511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5" b="1">
                <a:solidFill>
                  <a:srgbClr val="CC7832"/>
                </a:solidFill>
                <a:latin typeface="Calibri"/>
                <a:cs typeface="Calibri"/>
              </a:rPr>
              <a:t>public</a:t>
            </a:r>
            <a:r>
              <a:rPr dirty="0" sz="2000" spc="-10" b="1">
                <a:solidFill>
                  <a:srgbClr val="CC7832"/>
                </a:solidFill>
                <a:latin typeface="Calibri"/>
                <a:cs typeface="Calibri"/>
              </a:rPr>
              <a:t> void</a:t>
            </a:r>
            <a:r>
              <a:rPr dirty="0" sz="2000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000" spc="-15" b="1">
                <a:solidFill>
                  <a:srgbClr val="FFC66D"/>
                </a:solidFill>
                <a:latin typeface="Calibri"/>
                <a:cs typeface="Calibri"/>
              </a:rPr>
              <a:t>start</a:t>
            </a:r>
            <a:r>
              <a:rPr dirty="0" sz="2000" spc="-15" b="1">
                <a:latin typeface="Calibri"/>
                <a:cs typeface="Calibri"/>
              </a:rPr>
              <a:t>(Stage</a:t>
            </a:r>
            <a:r>
              <a:rPr dirty="0" sz="2000" spc="-5" b="1">
                <a:latin typeface="Calibri"/>
                <a:cs typeface="Calibri"/>
              </a:rPr>
              <a:t> primaryStage) </a:t>
            </a:r>
            <a:r>
              <a:rPr dirty="0" sz="2000" b="1">
                <a:latin typeface="Calibri"/>
                <a:cs typeface="Calibri"/>
              </a:rPr>
              <a:t>{</a:t>
            </a:r>
            <a:endParaRPr sz="2000">
              <a:latin typeface="Calibri"/>
              <a:cs typeface="Calibri"/>
            </a:endParaRPr>
          </a:p>
          <a:p>
            <a:pPr marL="240665" marR="5080">
              <a:lnSpc>
                <a:spcPct val="100000"/>
              </a:lnSpc>
            </a:pPr>
            <a:r>
              <a:rPr dirty="0" sz="2000" spc="-10" b="1">
                <a:latin typeface="Calibri"/>
                <a:cs typeface="Calibri"/>
              </a:rPr>
              <a:t>Arc arc1 </a:t>
            </a:r>
            <a:r>
              <a:rPr dirty="0" sz="2000" b="1">
                <a:latin typeface="Calibri"/>
                <a:cs typeface="Calibri"/>
              </a:rPr>
              <a:t>= </a:t>
            </a:r>
            <a:r>
              <a:rPr dirty="0" sz="2000" spc="-5" b="1">
                <a:solidFill>
                  <a:srgbClr val="CC7832"/>
                </a:solidFill>
                <a:latin typeface="Calibri"/>
                <a:cs typeface="Calibri"/>
              </a:rPr>
              <a:t>new </a:t>
            </a:r>
            <a:r>
              <a:rPr dirty="0" sz="2000" spc="-10" b="1">
                <a:latin typeface="Calibri"/>
                <a:cs typeface="Calibri"/>
              </a:rPr>
              <a:t>Arc(</a:t>
            </a:r>
            <a:r>
              <a:rPr dirty="0" sz="2000" spc="-10" b="1">
                <a:solidFill>
                  <a:srgbClr val="6897BB"/>
                </a:solidFill>
                <a:latin typeface="Calibri"/>
                <a:cs typeface="Calibri"/>
              </a:rPr>
              <a:t>150</a:t>
            </a:r>
            <a:r>
              <a:rPr dirty="0" sz="2000" spc="-10" b="1">
                <a:solidFill>
                  <a:srgbClr val="CC7832"/>
                </a:solidFill>
                <a:latin typeface="Calibri"/>
                <a:cs typeface="Calibri"/>
              </a:rPr>
              <a:t>, </a:t>
            </a:r>
            <a:r>
              <a:rPr dirty="0" sz="2000" spc="-5" b="1">
                <a:solidFill>
                  <a:srgbClr val="6897BB"/>
                </a:solidFill>
                <a:latin typeface="Calibri"/>
                <a:cs typeface="Calibri"/>
              </a:rPr>
              <a:t>100</a:t>
            </a:r>
            <a:r>
              <a:rPr dirty="0" sz="2000" spc="-5" b="1">
                <a:solidFill>
                  <a:srgbClr val="CC7832"/>
                </a:solidFill>
                <a:latin typeface="Calibri"/>
                <a:cs typeface="Calibri"/>
              </a:rPr>
              <a:t>, </a:t>
            </a:r>
            <a:r>
              <a:rPr dirty="0" sz="2000" spc="-5" b="1">
                <a:solidFill>
                  <a:srgbClr val="6897BB"/>
                </a:solidFill>
                <a:latin typeface="Calibri"/>
                <a:cs typeface="Calibri"/>
              </a:rPr>
              <a:t>80</a:t>
            </a:r>
            <a:r>
              <a:rPr dirty="0" sz="2000" spc="-5" b="1">
                <a:solidFill>
                  <a:srgbClr val="CC7832"/>
                </a:solidFill>
                <a:latin typeface="Calibri"/>
                <a:cs typeface="Calibri"/>
              </a:rPr>
              <a:t>, </a:t>
            </a:r>
            <a:r>
              <a:rPr dirty="0" sz="2000" spc="-5" b="1">
                <a:solidFill>
                  <a:srgbClr val="6897BB"/>
                </a:solidFill>
                <a:latin typeface="Calibri"/>
                <a:cs typeface="Calibri"/>
              </a:rPr>
              <a:t>80</a:t>
            </a:r>
            <a:r>
              <a:rPr dirty="0" sz="2000" spc="-5" b="1">
                <a:solidFill>
                  <a:srgbClr val="CC7832"/>
                </a:solidFill>
                <a:latin typeface="Calibri"/>
                <a:cs typeface="Calibri"/>
              </a:rPr>
              <a:t>, </a:t>
            </a:r>
            <a:r>
              <a:rPr dirty="0" sz="2000" spc="-5" b="1">
                <a:solidFill>
                  <a:srgbClr val="6897BB"/>
                </a:solidFill>
                <a:latin typeface="Calibri"/>
                <a:cs typeface="Calibri"/>
              </a:rPr>
              <a:t>30</a:t>
            </a:r>
            <a:r>
              <a:rPr dirty="0" sz="2000" spc="-5" b="1">
                <a:solidFill>
                  <a:srgbClr val="CC7832"/>
                </a:solidFill>
                <a:latin typeface="Calibri"/>
                <a:cs typeface="Calibri"/>
              </a:rPr>
              <a:t>, </a:t>
            </a:r>
            <a:r>
              <a:rPr dirty="0" sz="2000" spc="-5" b="1">
                <a:solidFill>
                  <a:srgbClr val="6897BB"/>
                </a:solidFill>
                <a:latin typeface="Calibri"/>
                <a:cs typeface="Calibri"/>
              </a:rPr>
              <a:t>35</a:t>
            </a:r>
            <a:r>
              <a:rPr dirty="0" sz="2000" spc="-5" b="1">
                <a:latin typeface="Calibri"/>
                <a:cs typeface="Calibri"/>
              </a:rPr>
              <a:t>)</a:t>
            </a:r>
            <a:r>
              <a:rPr dirty="0" sz="2000" spc="-5" b="1">
                <a:solidFill>
                  <a:srgbClr val="CC7832"/>
                </a:solidFill>
                <a:latin typeface="Calibri"/>
                <a:cs typeface="Calibri"/>
              </a:rPr>
              <a:t>; </a:t>
            </a:r>
            <a:r>
              <a:rPr dirty="0" sz="2000" b="1">
                <a:solidFill>
                  <a:srgbClr val="808080"/>
                </a:solidFill>
                <a:latin typeface="Calibri"/>
                <a:cs typeface="Calibri"/>
              </a:rPr>
              <a:t>// </a:t>
            </a:r>
            <a:r>
              <a:rPr dirty="0" sz="2000" spc="-15" b="1">
                <a:solidFill>
                  <a:srgbClr val="808080"/>
                </a:solidFill>
                <a:latin typeface="Calibri"/>
                <a:cs typeface="Calibri"/>
              </a:rPr>
              <a:t>Create </a:t>
            </a:r>
            <a:r>
              <a:rPr dirty="0" sz="2000" spc="-5" b="1">
                <a:solidFill>
                  <a:srgbClr val="808080"/>
                </a:solidFill>
                <a:latin typeface="Calibri"/>
                <a:cs typeface="Calibri"/>
              </a:rPr>
              <a:t>an </a:t>
            </a:r>
            <a:r>
              <a:rPr dirty="0" sz="2000" spc="-15" b="1">
                <a:solidFill>
                  <a:srgbClr val="808080"/>
                </a:solidFill>
                <a:latin typeface="Calibri"/>
                <a:cs typeface="Calibri"/>
              </a:rPr>
              <a:t>arc </a:t>
            </a:r>
            <a:r>
              <a:rPr dirty="0" sz="2000" spc="-440" b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2000" spc="-15" b="1">
                <a:latin typeface="Calibri"/>
                <a:cs typeface="Calibri"/>
              </a:rPr>
              <a:t>arc1.setFill(Color.</a:t>
            </a:r>
            <a:r>
              <a:rPr dirty="0" sz="2000" spc="-15" b="1" i="1">
                <a:solidFill>
                  <a:srgbClr val="9876AA"/>
                </a:solidFill>
                <a:latin typeface="Calibri"/>
                <a:cs typeface="Calibri"/>
              </a:rPr>
              <a:t>RED</a:t>
            </a:r>
            <a:r>
              <a:rPr dirty="0" sz="2000" spc="-15" b="1">
                <a:latin typeface="Calibri"/>
                <a:cs typeface="Calibri"/>
              </a:rPr>
              <a:t>)</a:t>
            </a:r>
            <a:r>
              <a:rPr dirty="0" sz="2000" spc="-15" b="1">
                <a:solidFill>
                  <a:srgbClr val="CC7832"/>
                </a:solidFill>
                <a:latin typeface="Calibri"/>
                <a:cs typeface="Calibri"/>
              </a:rPr>
              <a:t>;</a:t>
            </a:r>
            <a:r>
              <a:rPr dirty="0" sz="2000" spc="-5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000" b="1">
                <a:solidFill>
                  <a:srgbClr val="808080"/>
                </a:solidFill>
                <a:latin typeface="Calibri"/>
                <a:cs typeface="Calibri"/>
              </a:rPr>
              <a:t>// </a:t>
            </a:r>
            <a:r>
              <a:rPr dirty="0" sz="2000" spc="-5" b="1">
                <a:solidFill>
                  <a:srgbClr val="808080"/>
                </a:solidFill>
                <a:latin typeface="Calibri"/>
                <a:cs typeface="Calibri"/>
              </a:rPr>
              <a:t>Set</a:t>
            </a:r>
            <a:r>
              <a:rPr dirty="0" sz="2000" spc="-10" b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2000" spc="-5" b="1">
                <a:solidFill>
                  <a:srgbClr val="808080"/>
                </a:solidFill>
                <a:latin typeface="Calibri"/>
                <a:cs typeface="Calibri"/>
              </a:rPr>
              <a:t>fill</a:t>
            </a:r>
            <a:r>
              <a:rPr dirty="0" sz="2000" spc="-10" b="1">
                <a:solidFill>
                  <a:srgbClr val="808080"/>
                </a:solidFill>
                <a:latin typeface="Calibri"/>
                <a:cs typeface="Calibri"/>
              </a:rPr>
              <a:t> color</a:t>
            </a:r>
            <a:endParaRPr sz="2000">
              <a:latin typeface="Calibri"/>
              <a:cs typeface="Calibri"/>
            </a:endParaRPr>
          </a:p>
          <a:p>
            <a:pPr marL="240665">
              <a:lnSpc>
                <a:spcPct val="100000"/>
              </a:lnSpc>
              <a:tabLst>
                <a:tab pos="3376295" algn="l"/>
              </a:tabLst>
            </a:pPr>
            <a:r>
              <a:rPr dirty="0" sz="2000" spc="-10" b="1">
                <a:latin typeface="Calibri"/>
                <a:cs typeface="Calibri"/>
              </a:rPr>
              <a:t>arc1.setType(	</a:t>
            </a:r>
            <a:r>
              <a:rPr dirty="0" sz="2000" b="1">
                <a:latin typeface="Calibri"/>
                <a:cs typeface="Calibri"/>
              </a:rPr>
              <a:t>)</a:t>
            </a:r>
            <a:r>
              <a:rPr dirty="0" sz="2000" b="1">
                <a:solidFill>
                  <a:srgbClr val="CC7832"/>
                </a:solidFill>
                <a:latin typeface="Calibri"/>
                <a:cs typeface="Calibri"/>
              </a:rPr>
              <a:t>;</a:t>
            </a:r>
            <a:r>
              <a:rPr dirty="0" sz="2000" spc="-20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000" b="1">
                <a:solidFill>
                  <a:srgbClr val="808080"/>
                </a:solidFill>
                <a:latin typeface="Calibri"/>
                <a:cs typeface="Calibri"/>
              </a:rPr>
              <a:t>//</a:t>
            </a:r>
            <a:r>
              <a:rPr dirty="0" sz="2000" spc="-15" b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2000" spc="-5" b="1">
                <a:solidFill>
                  <a:srgbClr val="808080"/>
                </a:solidFill>
                <a:latin typeface="Calibri"/>
                <a:cs typeface="Calibri"/>
              </a:rPr>
              <a:t>Set</a:t>
            </a:r>
            <a:r>
              <a:rPr dirty="0" sz="2000" spc="-20" b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2000" spc="-15" b="1">
                <a:solidFill>
                  <a:srgbClr val="808080"/>
                </a:solidFill>
                <a:latin typeface="Calibri"/>
                <a:cs typeface="Calibri"/>
              </a:rPr>
              <a:t>arc</a:t>
            </a:r>
            <a:r>
              <a:rPr dirty="0" sz="2000" spc="-20" b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2000" spc="-5" b="1">
                <a:solidFill>
                  <a:srgbClr val="808080"/>
                </a:solidFill>
                <a:latin typeface="Calibri"/>
                <a:cs typeface="Calibri"/>
              </a:rPr>
              <a:t>type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950">
              <a:latin typeface="Calibri"/>
              <a:cs typeface="Calibri"/>
            </a:endParaRPr>
          </a:p>
          <a:p>
            <a:pPr marL="240665">
              <a:lnSpc>
                <a:spcPct val="100000"/>
              </a:lnSpc>
              <a:spcBef>
                <a:spcPts val="5"/>
              </a:spcBef>
              <a:tabLst>
                <a:tab pos="4800600" algn="l"/>
              </a:tabLst>
            </a:pPr>
            <a:r>
              <a:rPr dirty="0" sz="2000" spc="-10" b="1">
                <a:latin typeface="Calibri"/>
                <a:cs typeface="Calibri"/>
              </a:rPr>
              <a:t>Arc</a:t>
            </a:r>
            <a:r>
              <a:rPr dirty="0" sz="2000" b="1">
                <a:latin typeface="Calibri"/>
                <a:cs typeface="Calibri"/>
              </a:rPr>
              <a:t> </a:t>
            </a:r>
            <a:r>
              <a:rPr dirty="0" sz="2000" spc="-10" b="1">
                <a:latin typeface="Calibri"/>
                <a:cs typeface="Calibri"/>
              </a:rPr>
              <a:t>arc2</a:t>
            </a:r>
            <a:r>
              <a:rPr dirty="0" sz="2000" b="1">
                <a:latin typeface="Calibri"/>
                <a:cs typeface="Calibri"/>
              </a:rPr>
              <a:t> =</a:t>
            </a:r>
            <a:r>
              <a:rPr dirty="0" sz="2000" spc="5" b="1">
                <a:latin typeface="Calibri"/>
                <a:cs typeface="Calibri"/>
              </a:rPr>
              <a:t> </a:t>
            </a:r>
            <a:r>
              <a:rPr dirty="0" sz="2000" spc="-5" b="1">
                <a:solidFill>
                  <a:srgbClr val="CC7832"/>
                </a:solidFill>
                <a:latin typeface="Calibri"/>
                <a:cs typeface="Calibri"/>
              </a:rPr>
              <a:t>new </a:t>
            </a:r>
            <a:r>
              <a:rPr dirty="0" sz="2000" spc="-10" b="1">
                <a:latin typeface="Calibri"/>
                <a:cs typeface="Calibri"/>
              </a:rPr>
              <a:t>Arc(</a:t>
            </a:r>
            <a:r>
              <a:rPr dirty="0" sz="2000" spc="-10" b="1">
                <a:solidFill>
                  <a:srgbClr val="6897BB"/>
                </a:solidFill>
                <a:latin typeface="Calibri"/>
                <a:cs typeface="Calibri"/>
              </a:rPr>
              <a:t>150</a:t>
            </a:r>
            <a:r>
              <a:rPr dirty="0" sz="2000" spc="-10" b="1">
                <a:solidFill>
                  <a:srgbClr val="CC7832"/>
                </a:solidFill>
                <a:latin typeface="Calibri"/>
                <a:cs typeface="Calibri"/>
              </a:rPr>
              <a:t>,</a:t>
            </a:r>
            <a:r>
              <a:rPr dirty="0" sz="2000" spc="-5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000" spc="-5" b="1">
                <a:solidFill>
                  <a:srgbClr val="6897BB"/>
                </a:solidFill>
                <a:latin typeface="Calibri"/>
                <a:cs typeface="Calibri"/>
              </a:rPr>
              <a:t>100</a:t>
            </a:r>
            <a:r>
              <a:rPr dirty="0" sz="2000" spc="-5" b="1">
                <a:solidFill>
                  <a:srgbClr val="CC7832"/>
                </a:solidFill>
                <a:latin typeface="Calibri"/>
                <a:cs typeface="Calibri"/>
              </a:rPr>
              <a:t>, </a:t>
            </a:r>
            <a:r>
              <a:rPr dirty="0" sz="2000" spc="-5" b="1">
                <a:solidFill>
                  <a:srgbClr val="6897BB"/>
                </a:solidFill>
                <a:latin typeface="Calibri"/>
                <a:cs typeface="Calibri"/>
              </a:rPr>
              <a:t>80</a:t>
            </a:r>
            <a:r>
              <a:rPr dirty="0" sz="2000" spc="-5" b="1">
                <a:solidFill>
                  <a:srgbClr val="CC7832"/>
                </a:solidFill>
                <a:latin typeface="Calibri"/>
                <a:cs typeface="Calibri"/>
              </a:rPr>
              <a:t>, </a:t>
            </a:r>
            <a:r>
              <a:rPr dirty="0" sz="2000" spc="-5" b="1">
                <a:solidFill>
                  <a:srgbClr val="6897BB"/>
                </a:solidFill>
                <a:latin typeface="Calibri"/>
                <a:cs typeface="Calibri"/>
              </a:rPr>
              <a:t>80</a:t>
            </a:r>
            <a:r>
              <a:rPr dirty="0" sz="2000" spc="-5" b="1">
                <a:solidFill>
                  <a:srgbClr val="CC7832"/>
                </a:solidFill>
                <a:latin typeface="Calibri"/>
                <a:cs typeface="Calibri"/>
              </a:rPr>
              <a:t>,	</a:t>
            </a:r>
            <a:r>
              <a:rPr dirty="0" sz="2000" b="1">
                <a:solidFill>
                  <a:srgbClr val="CC7832"/>
                </a:solidFill>
                <a:latin typeface="Calibri"/>
                <a:cs typeface="Calibri"/>
              </a:rPr>
              <a:t>,</a:t>
            </a:r>
            <a:r>
              <a:rPr dirty="0" sz="2000" spc="-45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000" spc="-5" b="1">
                <a:solidFill>
                  <a:srgbClr val="6897BB"/>
                </a:solidFill>
                <a:latin typeface="Calibri"/>
                <a:cs typeface="Calibri"/>
              </a:rPr>
              <a:t>35</a:t>
            </a:r>
            <a:r>
              <a:rPr dirty="0" sz="2000" spc="-5" b="1">
                <a:latin typeface="Calibri"/>
                <a:cs typeface="Calibri"/>
              </a:rPr>
              <a:t>)</a:t>
            </a:r>
            <a:r>
              <a:rPr dirty="0" sz="2000" spc="-5" b="1">
                <a:solidFill>
                  <a:srgbClr val="CC7832"/>
                </a:solidFill>
                <a:latin typeface="Calibri"/>
                <a:cs typeface="Calibri"/>
              </a:rPr>
              <a:t>;</a:t>
            </a:r>
            <a:endParaRPr sz="2000">
              <a:latin typeface="Calibri"/>
              <a:cs typeface="Calibri"/>
            </a:endParaRPr>
          </a:p>
          <a:p>
            <a:pPr marL="240665" marR="3232785">
              <a:lnSpc>
                <a:spcPct val="100000"/>
              </a:lnSpc>
              <a:tabLst>
                <a:tab pos="3168650" algn="l"/>
              </a:tabLst>
            </a:pPr>
            <a:r>
              <a:rPr dirty="0" sz="2000" spc="-15" b="1">
                <a:latin typeface="Calibri"/>
                <a:cs typeface="Calibri"/>
              </a:rPr>
              <a:t>arc2.setFill(Color.</a:t>
            </a:r>
            <a:r>
              <a:rPr dirty="0" sz="2000" spc="-15" b="1" i="1">
                <a:solidFill>
                  <a:srgbClr val="9876AA"/>
                </a:solidFill>
                <a:latin typeface="Calibri"/>
                <a:cs typeface="Calibri"/>
              </a:rPr>
              <a:t>WHITE</a:t>
            </a:r>
            <a:r>
              <a:rPr dirty="0" sz="2000" spc="-15" b="1">
                <a:latin typeface="Calibri"/>
                <a:cs typeface="Calibri"/>
              </a:rPr>
              <a:t>)</a:t>
            </a:r>
            <a:r>
              <a:rPr dirty="0" sz="2000" spc="-15" b="1">
                <a:solidFill>
                  <a:srgbClr val="CC7832"/>
                </a:solidFill>
                <a:latin typeface="Calibri"/>
                <a:cs typeface="Calibri"/>
              </a:rPr>
              <a:t>; </a:t>
            </a:r>
            <a:r>
              <a:rPr dirty="0" sz="2000" spc="-10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a</a:t>
            </a:r>
            <a:r>
              <a:rPr dirty="0" sz="2000" spc="-30" b="1">
                <a:latin typeface="Calibri"/>
                <a:cs typeface="Calibri"/>
              </a:rPr>
              <a:t>r</a:t>
            </a:r>
            <a:r>
              <a:rPr dirty="0" sz="2000" b="1">
                <a:latin typeface="Calibri"/>
                <a:cs typeface="Calibri"/>
              </a:rPr>
              <a:t>c</a:t>
            </a:r>
            <a:r>
              <a:rPr dirty="0" sz="2000" spc="-5" b="1">
                <a:latin typeface="Calibri"/>
                <a:cs typeface="Calibri"/>
              </a:rPr>
              <a:t>2</a:t>
            </a:r>
            <a:r>
              <a:rPr dirty="0" sz="2000" b="1">
                <a:latin typeface="Calibri"/>
                <a:cs typeface="Calibri"/>
              </a:rPr>
              <a:t>.s</a:t>
            </a:r>
            <a:r>
              <a:rPr dirty="0" sz="2000" spc="-10" b="1">
                <a:latin typeface="Calibri"/>
                <a:cs typeface="Calibri"/>
              </a:rPr>
              <a:t>et</a:t>
            </a:r>
            <a:r>
              <a:rPr dirty="0" sz="2000" spc="-65" b="1">
                <a:latin typeface="Calibri"/>
                <a:cs typeface="Calibri"/>
              </a:rPr>
              <a:t>T</a:t>
            </a:r>
            <a:r>
              <a:rPr dirty="0" sz="2000" b="1">
                <a:latin typeface="Calibri"/>
                <a:cs typeface="Calibri"/>
              </a:rPr>
              <a:t>yp</a:t>
            </a:r>
            <a:r>
              <a:rPr dirty="0" sz="2000" spc="5" b="1">
                <a:latin typeface="Calibri"/>
                <a:cs typeface="Calibri"/>
              </a:rPr>
              <a:t>e</a:t>
            </a:r>
            <a:r>
              <a:rPr dirty="0" sz="2000" b="1">
                <a:latin typeface="Calibri"/>
                <a:cs typeface="Calibri"/>
              </a:rPr>
              <a:t>(	)</a:t>
            </a:r>
            <a:r>
              <a:rPr dirty="0" sz="2000" b="1">
                <a:solidFill>
                  <a:srgbClr val="CC7832"/>
                </a:solidFill>
                <a:latin typeface="Calibri"/>
                <a:cs typeface="Calibri"/>
              </a:rPr>
              <a:t>;  </a:t>
            </a:r>
            <a:r>
              <a:rPr dirty="0" sz="2000" spc="-15" b="1">
                <a:latin typeface="Calibri"/>
                <a:cs typeface="Calibri"/>
              </a:rPr>
              <a:t>arc2.setStroke(Color.</a:t>
            </a:r>
            <a:r>
              <a:rPr dirty="0" sz="2000" spc="-15" b="1" i="1">
                <a:solidFill>
                  <a:srgbClr val="9876AA"/>
                </a:solidFill>
                <a:latin typeface="Calibri"/>
                <a:cs typeface="Calibri"/>
              </a:rPr>
              <a:t>BLACK</a:t>
            </a:r>
            <a:r>
              <a:rPr dirty="0" sz="2000" spc="-15" b="1">
                <a:latin typeface="Calibri"/>
                <a:cs typeface="Calibri"/>
              </a:rPr>
              <a:t>)</a:t>
            </a:r>
            <a:r>
              <a:rPr dirty="0" sz="2000" spc="-15" b="1">
                <a:solidFill>
                  <a:srgbClr val="CC7832"/>
                </a:solidFill>
                <a:latin typeface="Calibri"/>
                <a:cs typeface="Calibri"/>
              </a:rPr>
              <a:t>;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950">
              <a:latin typeface="Calibri"/>
              <a:cs typeface="Calibri"/>
            </a:endParaRPr>
          </a:p>
          <a:p>
            <a:pPr marL="240665">
              <a:lnSpc>
                <a:spcPct val="100000"/>
              </a:lnSpc>
              <a:spcBef>
                <a:spcPts val="5"/>
              </a:spcBef>
              <a:tabLst>
                <a:tab pos="4929505" algn="l"/>
              </a:tabLst>
            </a:pPr>
            <a:r>
              <a:rPr dirty="0" sz="2000" spc="-10" b="1">
                <a:latin typeface="Calibri"/>
                <a:cs typeface="Calibri"/>
              </a:rPr>
              <a:t>Arc</a:t>
            </a:r>
            <a:r>
              <a:rPr dirty="0" sz="2000" b="1">
                <a:latin typeface="Calibri"/>
                <a:cs typeface="Calibri"/>
              </a:rPr>
              <a:t> </a:t>
            </a:r>
            <a:r>
              <a:rPr dirty="0" sz="2000" spc="-10" b="1">
                <a:latin typeface="Calibri"/>
                <a:cs typeface="Calibri"/>
              </a:rPr>
              <a:t>arc3</a:t>
            </a:r>
            <a:r>
              <a:rPr dirty="0" sz="2000" b="1">
                <a:latin typeface="Calibri"/>
                <a:cs typeface="Calibri"/>
              </a:rPr>
              <a:t> =</a:t>
            </a:r>
            <a:r>
              <a:rPr dirty="0" sz="2000" spc="5" b="1">
                <a:latin typeface="Calibri"/>
                <a:cs typeface="Calibri"/>
              </a:rPr>
              <a:t> </a:t>
            </a:r>
            <a:r>
              <a:rPr dirty="0" sz="2000" spc="-5" b="1">
                <a:solidFill>
                  <a:srgbClr val="CC7832"/>
                </a:solidFill>
                <a:latin typeface="Calibri"/>
                <a:cs typeface="Calibri"/>
              </a:rPr>
              <a:t>new </a:t>
            </a:r>
            <a:r>
              <a:rPr dirty="0" sz="2000" spc="-10" b="1">
                <a:latin typeface="Calibri"/>
                <a:cs typeface="Calibri"/>
              </a:rPr>
              <a:t>Arc(</a:t>
            </a:r>
            <a:r>
              <a:rPr dirty="0" sz="2000" spc="-10" b="1">
                <a:solidFill>
                  <a:srgbClr val="6897BB"/>
                </a:solidFill>
                <a:latin typeface="Calibri"/>
                <a:cs typeface="Calibri"/>
              </a:rPr>
              <a:t>150</a:t>
            </a:r>
            <a:r>
              <a:rPr dirty="0" sz="2000" spc="-10" b="1">
                <a:solidFill>
                  <a:srgbClr val="CC7832"/>
                </a:solidFill>
                <a:latin typeface="Calibri"/>
                <a:cs typeface="Calibri"/>
              </a:rPr>
              <a:t>,</a:t>
            </a:r>
            <a:r>
              <a:rPr dirty="0" sz="2000" spc="-5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000" spc="-5" b="1">
                <a:solidFill>
                  <a:srgbClr val="6897BB"/>
                </a:solidFill>
                <a:latin typeface="Calibri"/>
                <a:cs typeface="Calibri"/>
              </a:rPr>
              <a:t>100</a:t>
            </a:r>
            <a:r>
              <a:rPr dirty="0" sz="2000" spc="-5" b="1">
                <a:solidFill>
                  <a:srgbClr val="CC7832"/>
                </a:solidFill>
                <a:latin typeface="Calibri"/>
                <a:cs typeface="Calibri"/>
              </a:rPr>
              <a:t>, </a:t>
            </a:r>
            <a:r>
              <a:rPr dirty="0" sz="2000" spc="-5" b="1">
                <a:solidFill>
                  <a:srgbClr val="6897BB"/>
                </a:solidFill>
                <a:latin typeface="Calibri"/>
                <a:cs typeface="Calibri"/>
              </a:rPr>
              <a:t>80</a:t>
            </a:r>
            <a:r>
              <a:rPr dirty="0" sz="2000" spc="-5" b="1">
                <a:solidFill>
                  <a:srgbClr val="CC7832"/>
                </a:solidFill>
                <a:latin typeface="Calibri"/>
                <a:cs typeface="Calibri"/>
              </a:rPr>
              <a:t>, </a:t>
            </a:r>
            <a:r>
              <a:rPr dirty="0" sz="2000" spc="-5" b="1">
                <a:solidFill>
                  <a:srgbClr val="6897BB"/>
                </a:solidFill>
                <a:latin typeface="Calibri"/>
                <a:cs typeface="Calibri"/>
              </a:rPr>
              <a:t>80</a:t>
            </a:r>
            <a:r>
              <a:rPr dirty="0" sz="2000" spc="-5" b="1">
                <a:solidFill>
                  <a:srgbClr val="CC7832"/>
                </a:solidFill>
                <a:latin typeface="Calibri"/>
                <a:cs typeface="Calibri"/>
              </a:rPr>
              <a:t>,	</a:t>
            </a:r>
            <a:r>
              <a:rPr dirty="0" sz="2000" b="1">
                <a:solidFill>
                  <a:srgbClr val="CC7832"/>
                </a:solidFill>
                <a:latin typeface="Calibri"/>
                <a:cs typeface="Calibri"/>
              </a:rPr>
              <a:t>,</a:t>
            </a:r>
            <a:r>
              <a:rPr dirty="0" sz="2000" spc="-45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000" spc="-5" b="1">
                <a:solidFill>
                  <a:srgbClr val="6897BB"/>
                </a:solidFill>
                <a:latin typeface="Calibri"/>
                <a:cs typeface="Calibri"/>
              </a:rPr>
              <a:t>35</a:t>
            </a:r>
            <a:r>
              <a:rPr dirty="0" sz="2000" spc="-5" b="1">
                <a:latin typeface="Calibri"/>
                <a:cs typeface="Calibri"/>
              </a:rPr>
              <a:t>)</a:t>
            </a:r>
            <a:r>
              <a:rPr dirty="0" sz="2000" spc="-5" b="1">
                <a:solidFill>
                  <a:srgbClr val="CC7832"/>
                </a:solidFill>
                <a:latin typeface="Calibri"/>
                <a:cs typeface="Calibri"/>
              </a:rPr>
              <a:t>;</a:t>
            </a:r>
            <a:endParaRPr sz="2000">
              <a:latin typeface="Calibri"/>
              <a:cs typeface="Calibri"/>
            </a:endParaRPr>
          </a:p>
          <a:p>
            <a:pPr marL="240665" marR="3063240">
              <a:lnSpc>
                <a:spcPct val="100000"/>
              </a:lnSpc>
              <a:tabLst>
                <a:tab pos="3338829" algn="l"/>
              </a:tabLst>
            </a:pPr>
            <a:r>
              <a:rPr dirty="0" sz="2000" spc="-15" b="1">
                <a:latin typeface="Calibri"/>
                <a:cs typeface="Calibri"/>
              </a:rPr>
              <a:t>arc3.setFill(Color.</a:t>
            </a:r>
            <a:r>
              <a:rPr dirty="0" sz="2000" spc="-15" b="1" i="1">
                <a:solidFill>
                  <a:srgbClr val="9876AA"/>
                </a:solidFill>
                <a:latin typeface="Calibri"/>
                <a:cs typeface="Calibri"/>
              </a:rPr>
              <a:t>WHITE</a:t>
            </a:r>
            <a:r>
              <a:rPr dirty="0" sz="2000" spc="-15" b="1">
                <a:latin typeface="Calibri"/>
                <a:cs typeface="Calibri"/>
              </a:rPr>
              <a:t>)</a:t>
            </a:r>
            <a:r>
              <a:rPr dirty="0" sz="2000" spc="-15" b="1">
                <a:solidFill>
                  <a:srgbClr val="CC7832"/>
                </a:solidFill>
                <a:latin typeface="Calibri"/>
                <a:cs typeface="Calibri"/>
              </a:rPr>
              <a:t>; </a:t>
            </a:r>
            <a:r>
              <a:rPr dirty="0" sz="2000" spc="-10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a</a:t>
            </a:r>
            <a:r>
              <a:rPr dirty="0" sz="2000" spc="-30" b="1">
                <a:latin typeface="Calibri"/>
                <a:cs typeface="Calibri"/>
              </a:rPr>
              <a:t>r</a:t>
            </a:r>
            <a:r>
              <a:rPr dirty="0" sz="2000" b="1">
                <a:latin typeface="Calibri"/>
                <a:cs typeface="Calibri"/>
              </a:rPr>
              <a:t>c</a:t>
            </a:r>
            <a:r>
              <a:rPr dirty="0" sz="2000" spc="-5" b="1">
                <a:latin typeface="Calibri"/>
                <a:cs typeface="Calibri"/>
              </a:rPr>
              <a:t>3</a:t>
            </a:r>
            <a:r>
              <a:rPr dirty="0" sz="2000" b="1">
                <a:latin typeface="Calibri"/>
                <a:cs typeface="Calibri"/>
              </a:rPr>
              <a:t>.s</a:t>
            </a:r>
            <a:r>
              <a:rPr dirty="0" sz="2000" spc="-10" b="1">
                <a:latin typeface="Calibri"/>
                <a:cs typeface="Calibri"/>
              </a:rPr>
              <a:t>et</a:t>
            </a:r>
            <a:r>
              <a:rPr dirty="0" sz="2000" spc="-65" b="1">
                <a:latin typeface="Calibri"/>
                <a:cs typeface="Calibri"/>
              </a:rPr>
              <a:t>T</a:t>
            </a:r>
            <a:r>
              <a:rPr dirty="0" sz="2000" b="1">
                <a:latin typeface="Calibri"/>
                <a:cs typeface="Calibri"/>
              </a:rPr>
              <a:t>yp</a:t>
            </a:r>
            <a:r>
              <a:rPr dirty="0" sz="2000" spc="5" b="1">
                <a:latin typeface="Calibri"/>
                <a:cs typeface="Calibri"/>
              </a:rPr>
              <a:t>e</a:t>
            </a:r>
            <a:r>
              <a:rPr dirty="0" sz="2000" b="1">
                <a:latin typeface="Calibri"/>
                <a:cs typeface="Calibri"/>
              </a:rPr>
              <a:t>(	)</a:t>
            </a:r>
            <a:r>
              <a:rPr dirty="0" sz="2000" b="1">
                <a:solidFill>
                  <a:srgbClr val="CC7832"/>
                </a:solidFill>
                <a:latin typeface="Calibri"/>
                <a:cs typeface="Calibri"/>
              </a:rPr>
              <a:t>;</a:t>
            </a:r>
            <a:endParaRPr sz="2000">
              <a:latin typeface="Calibri"/>
              <a:cs typeface="Calibri"/>
            </a:endParaRPr>
          </a:p>
          <a:p>
            <a:pPr marL="240665">
              <a:lnSpc>
                <a:spcPct val="100000"/>
              </a:lnSpc>
            </a:pPr>
            <a:r>
              <a:rPr dirty="0" sz="2000" spc="-15" b="1">
                <a:latin typeface="Calibri"/>
                <a:cs typeface="Calibri"/>
              </a:rPr>
              <a:t>arc3.setStroke(Color.</a:t>
            </a:r>
            <a:r>
              <a:rPr dirty="0" sz="2000" spc="-15" b="1" i="1">
                <a:solidFill>
                  <a:srgbClr val="9876AA"/>
                </a:solidFill>
                <a:latin typeface="Calibri"/>
                <a:cs typeface="Calibri"/>
              </a:rPr>
              <a:t>BLACK</a:t>
            </a:r>
            <a:r>
              <a:rPr dirty="0" sz="2000" spc="-15" b="1">
                <a:latin typeface="Calibri"/>
                <a:cs typeface="Calibri"/>
              </a:rPr>
              <a:t>)</a:t>
            </a:r>
            <a:r>
              <a:rPr dirty="0" sz="2000" spc="-15" b="1">
                <a:solidFill>
                  <a:srgbClr val="CC7832"/>
                </a:solidFill>
                <a:latin typeface="Calibri"/>
                <a:cs typeface="Calibri"/>
              </a:rPr>
              <a:t>;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950">
              <a:latin typeface="Calibri"/>
              <a:cs typeface="Calibri"/>
            </a:endParaRPr>
          </a:p>
          <a:p>
            <a:pPr marL="240665">
              <a:lnSpc>
                <a:spcPct val="100000"/>
              </a:lnSpc>
              <a:tabLst>
                <a:tab pos="4929505" algn="l"/>
              </a:tabLst>
            </a:pPr>
            <a:r>
              <a:rPr dirty="0" sz="2000" spc="-10" b="1">
                <a:latin typeface="Calibri"/>
                <a:cs typeface="Calibri"/>
              </a:rPr>
              <a:t>Arc</a:t>
            </a:r>
            <a:r>
              <a:rPr dirty="0" sz="2000" b="1">
                <a:latin typeface="Calibri"/>
                <a:cs typeface="Calibri"/>
              </a:rPr>
              <a:t> </a:t>
            </a:r>
            <a:r>
              <a:rPr dirty="0" sz="2000" spc="-10" b="1">
                <a:latin typeface="Calibri"/>
                <a:cs typeface="Calibri"/>
              </a:rPr>
              <a:t>arc4</a:t>
            </a:r>
            <a:r>
              <a:rPr dirty="0" sz="2000" b="1">
                <a:latin typeface="Calibri"/>
                <a:cs typeface="Calibri"/>
              </a:rPr>
              <a:t> =</a:t>
            </a:r>
            <a:r>
              <a:rPr dirty="0" sz="2000" spc="5" b="1">
                <a:latin typeface="Calibri"/>
                <a:cs typeface="Calibri"/>
              </a:rPr>
              <a:t> </a:t>
            </a:r>
            <a:r>
              <a:rPr dirty="0" sz="2000" spc="-5" b="1">
                <a:solidFill>
                  <a:srgbClr val="CC7832"/>
                </a:solidFill>
                <a:latin typeface="Calibri"/>
                <a:cs typeface="Calibri"/>
              </a:rPr>
              <a:t>new </a:t>
            </a:r>
            <a:r>
              <a:rPr dirty="0" sz="2000" spc="-10" b="1">
                <a:latin typeface="Calibri"/>
                <a:cs typeface="Calibri"/>
              </a:rPr>
              <a:t>Arc(</a:t>
            </a:r>
            <a:r>
              <a:rPr dirty="0" sz="2000" spc="-10" b="1">
                <a:solidFill>
                  <a:srgbClr val="6897BB"/>
                </a:solidFill>
                <a:latin typeface="Calibri"/>
                <a:cs typeface="Calibri"/>
              </a:rPr>
              <a:t>150</a:t>
            </a:r>
            <a:r>
              <a:rPr dirty="0" sz="2000" spc="-10" b="1">
                <a:solidFill>
                  <a:srgbClr val="CC7832"/>
                </a:solidFill>
                <a:latin typeface="Calibri"/>
                <a:cs typeface="Calibri"/>
              </a:rPr>
              <a:t>,</a:t>
            </a:r>
            <a:r>
              <a:rPr dirty="0" sz="2000" spc="-5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000" spc="-5" b="1">
                <a:solidFill>
                  <a:srgbClr val="6897BB"/>
                </a:solidFill>
                <a:latin typeface="Calibri"/>
                <a:cs typeface="Calibri"/>
              </a:rPr>
              <a:t>100</a:t>
            </a:r>
            <a:r>
              <a:rPr dirty="0" sz="2000" spc="-5" b="1">
                <a:solidFill>
                  <a:srgbClr val="CC7832"/>
                </a:solidFill>
                <a:latin typeface="Calibri"/>
                <a:cs typeface="Calibri"/>
              </a:rPr>
              <a:t>, </a:t>
            </a:r>
            <a:r>
              <a:rPr dirty="0" sz="2000" spc="-5" b="1">
                <a:solidFill>
                  <a:srgbClr val="6897BB"/>
                </a:solidFill>
                <a:latin typeface="Calibri"/>
                <a:cs typeface="Calibri"/>
              </a:rPr>
              <a:t>80</a:t>
            </a:r>
            <a:r>
              <a:rPr dirty="0" sz="2000" spc="-5" b="1">
                <a:solidFill>
                  <a:srgbClr val="CC7832"/>
                </a:solidFill>
                <a:latin typeface="Calibri"/>
                <a:cs typeface="Calibri"/>
              </a:rPr>
              <a:t>, </a:t>
            </a:r>
            <a:r>
              <a:rPr dirty="0" sz="2000" spc="-5" b="1">
                <a:solidFill>
                  <a:srgbClr val="6897BB"/>
                </a:solidFill>
                <a:latin typeface="Calibri"/>
                <a:cs typeface="Calibri"/>
              </a:rPr>
              <a:t>80</a:t>
            </a:r>
            <a:r>
              <a:rPr dirty="0" sz="2000" spc="-5" b="1">
                <a:solidFill>
                  <a:srgbClr val="CC7832"/>
                </a:solidFill>
                <a:latin typeface="Calibri"/>
                <a:cs typeface="Calibri"/>
              </a:rPr>
              <a:t>,	</a:t>
            </a:r>
            <a:r>
              <a:rPr dirty="0" sz="2000" b="1">
                <a:solidFill>
                  <a:srgbClr val="CC7832"/>
                </a:solidFill>
                <a:latin typeface="Calibri"/>
                <a:cs typeface="Calibri"/>
              </a:rPr>
              <a:t>,</a:t>
            </a:r>
            <a:r>
              <a:rPr dirty="0" sz="2000" spc="-45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000" spc="-5" b="1">
                <a:solidFill>
                  <a:srgbClr val="6897BB"/>
                </a:solidFill>
                <a:latin typeface="Calibri"/>
                <a:cs typeface="Calibri"/>
              </a:rPr>
              <a:t>35</a:t>
            </a:r>
            <a:r>
              <a:rPr dirty="0" sz="2000" spc="-5" b="1">
                <a:latin typeface="Calibri"/>
                <a:cs typeface="Calibri"/>
              </a:rPr>
              <a:t>)</a:t>
            </a:r>
            <a:r>
              <a:rPr dirty="0" sz="2000" spc="-5" b="1">
                <a:solidFill>
                  <a:srgbClr val="CC7832"/>
                </a:solidFill>
                <a:latin typeface="Calibri"/>
                <a:cs typeface="Calibri"/>
              </a:rPr>
              <a:t>;</a:t>
            </a:r>
            <a:endParaRPr sz="2000">
              <a:latin typeface="Calibri"/>
              <a:cs typeface="Calibri"/>
            </a:endParaRPr>
          </a:p>
          <a:p>
            <a:pPr marL="240665" marR="3063240">
              <a:lnSpc>
                <a:spcPct val="100000"/>
              </a:lnSpc>
              <a:tabLst>
                <a:tab pos="3338829" algn="l"/>
              </a:tabLst>
            </a:pPr>
            <a:r>
              <a:rPr dirty="0" sz="2000" spc="-15" b="1">
                <a:latin typeface="Calibri"/>
                <a:cs typeface="Calibri"/>
              </a:rPr>
              <a:t>arc4.setFill(Color.</a:t>
            </a:r>
            <a:r>
              <a:rPr dirty="0" sz="2000" spc="-15" b="1" i="1">
                <a:solidFill>
                  <a:srgbClr val="9876AA"/>
                </a:solidFill>
                <a:latin typeface="Calibri"/>
                <a:cs typeface="Calibri"/>
              </a:rPr>
              <a:t>GREEN</a:t>
            </a:r>
            <a:r>
              <a:rPr dirty="0" sz="2000" spc="-15" b="1">
                <a:latin typeface="Calibri"/>
                <a:cs typeface="Calibri"/>
              </a:rPr>
              <a:t>)</a:t>
            </a:r>
            <a:r>
              <a:rPr dirty="0" sz="2000" spc="-15" b="1">
                <a:solidFill>
                  <a:srgbClr val="CC7832"/>
                </a:solidFill>
                <a:latin typeface="Calibri"/>
                <a:cs typeface="Calibri"/>
              </a:rPr>
              <a:t>; </a:t>
            </a:r>
            <a:r>
              <a:rPr dirty="0" sz="2000" spc="-10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a</a:t>
            </a:r>
            <a:r>
              <a:rPr dirty="0" sz="2000" spc="-30" b="1">
                <a:latin typeface="Calibri"/>
                <a:cs typeface="Calibri"/>
              </a:rPr>
              <a:t>r</a:t>
            </a:r>
            <a:r>
              <a:rPr dirty="0" sz="2000" b="1">
                <a:latin typeface="Calibri"/>
                <a:cs typeface="Calibri"/>
              </a:rPr>
              <a:t>c</a:t>
            </a:r>
            <a:r>
              <a:rPr dirty="0" sz="2000" spc="-5" b="1">
                <a:latin typeface="Calibri"/>
                <a:cs typeface="Calibri"/>
              </a:rPr>
              <a:t>4</a:t>
            </a:r>
            <a:r>
              <a:rPr dirty="0" sz="2000" b="1">
                <a:latin typeface="Calibri"/>
                <a:cs typeface="Calibri"/>
              </a:rPr>
              <a:t>.s</a:t>
            </a:r>
            <a:r>
              <a:rPr dirty="0" sz="2000" spc="-10" b="1">
                <a:latin typeface="Calibri"/>
                <a:cs typeface="Calibri"/>
              </a:rPr>
              <a:t>et</a:t>
            </a:r>
            <a:r>
              <a:rPr dirty="0" sz="2000" spc="-65" b="1">
                <a:latin typeface="Calibri"/>
                <a:cs typeface="Calibri"/>
              </a:rPr>
              <a:t>T</a:t>
            </a:r>
            <a:r>
              <a:rPr dirty="0" sz="2000" b="1">
                <a:latin typeface="Calibri"/>
                <a:cs typeface="Calibri"/>
              </a:rPr>
              <a:t>yp</a:t>
            </a:r>
            <a:r>
              <a:rPr dirty="0" sz="2000" spc="5" b="1">
                <a:latin typeface="Calibri"/>
                <a:cs typeface="Calibri"/>
              </a:rPr>
              <a:t>e</a:t>
            </a:r>
            <a:r>
              <a:rPr dirty="0" sz="2000" b="1">
                <a:latin typeface="Calibri"/>
                <a:cs typeface="Calibri"/>
              </a:rPr>
              <a:t>(	)</a:t>
            </a:r>
            <a:r>
              <a:rPr dirty="0" sz="2000" b="1">
                <a:solidFill>
                  <a:srgbClr val="CC7832"/>
                </a:solidFill>
                <a:latin typeface="Calibri"/>
                <a:cs typeface="Calibri"/>
              </a:rPr>
              <a:t>;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872270" y="6356566"/>
            <a:ext cx="3038475" cy="335915"/>
          </a:xfrm>
          <a:prstGeom prst="rect">
            <a:avLst/>
          </a:prstGeom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2000" spc="-15" b="1">
                <a:latin typeface="Calibri"/>
                <a:cs typeface="Calibri"/>
              </a:rPr>
              <a:t>arc4.setStroke(Color.</a:t>
            </a:r>
            <a:r>
              <a:rPr dirty="0" sz="2000" spc="-15" b="1" i="1">
                <a:solidFill>
                  <a:srgbClr val="9876AA"/>
                </a:solidFill>
                <a:latin typeface="Calibri"/>
                <a:cs typeface="Calibri"/>
              </a:rPr>
              <a:t>BLACK</a:t>
            </a:r>
            <a:r>
              <a:rPr dirty="0" sz="2000" spc="-15" b="1">
                <a:latin typeface="Calibri"/>
                <a:cs typeface="Calibri"/>
              </a:rPr>
              <a:t>)</a:t>
            </a:r>
            <a:r>
              <a:rPr dirty="0" sz="2000" spc="-15" b="1">
                <a:solidFill>
                  <a:srgbClr val="CC7832"/>
                </a:solidFill>
                <a:latin typeface="Calibri"/>
                <a:cs typeface="Calibri"/>
              </a:rPr>
              <a:t>;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0">
              <a:lnSpc>
                <a:spcPts val="1630"/>
              </a:lnSpc>
            </a:pPr>
            <a:fld id="{81D60167-4931-47E6-BA6A-407CBD079E47}" type="slidenum">
              <a:rPr dirty="0"/>
              <a:t>88</a:t>
            </a:fld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86931" y="190500"/>
            <a:ext cx="2370455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ShowArc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43671" y="858011"/>
            <a:ext cx="6559550" cy="5511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5" b="1">
                <a:solidFill>
                  <a:srgbClr val="CC7832"/>
                </a:solidFill>
                <a:latin typeface="Calibri"/>
                <a:cs typeface="Calibri"/>
              </a:rPr>
              <a:t>public</a:t>
            </a:r>
            <a:r>
              <a:rPr dirty="0" sz="2000" spc="-10" b="1">
                <a:solidFill>
                  <a:srgbClr val="CC7832"/>
                </a:solidFill>
                <a:latin typeface="Calibri"/>
                <a:cs typeface="Calibri"/>
              </a:rPr>
              <a:t> void</a:t>
            </a:r>
            <a:r>
              <a:rPr dirty="0" sz="2000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000" spc="-15" b="1">
                <a:solidFill>
                  <a:srgbClr val="FFC66D"/>
                </a:solidFill>
                <a:latin typeface="Calibri"/>
                <a:cs typeface="Calibri"/>
              </a:rPr>
              <a:t>start</a:t>
            </a:r>
            <a:r>
              <a:rPr dirty="0" sz="2000" spc="-15" b="1">
                <a:latin typeface="Calibri"/>
                <a:cs typeface="Calibri"/>
              </a:rPr>
              <a:t>(Stage</a:t>
            </a:r>
            <a:r>
              <a:rPr dirty="0" sz="2000" spc="-5" b="1">
                <a:latin typeface="Calibri"/>
                <a:cs typeface="Calibri"/>
              </a:rPr>
              <a:t> primaryStage) </a:t>
            </a:r>
            <a:r>
              <a:rPr dirty="0" sz="2000" b="1">
                <a:latin typeface="Calibri"/>
                <a:cs typeface="Calibri"/>
              </a:rPr>
              <a:t>{</a:t>
            </a:r>
            <a:endParaRPr sz="2000">
              <a:latin typeface="Calibri"/>
              <a:cs typeface="Calibri"/>
            </a:endParaRPr>
          </a:p>
          <a:p>
            <a:pPr marL="240665" marR="5080">
              <a:lnSpc>
                <a:spcPct val="100000"/>
              </a:lnSpc>
            </a:pPr>
            <a:r>
              <a:rPr dirty="0" sz="2000" spc="-10" b="1">
                <a:latin typeface="Calibri"/>
                <a:cs typeface="Calibri"/>
              </a:rPr>
              <a:t>Arc arc1 </a:t>
            </a:r>
            <a:r>
              <a:rPr dirty="0" sz="2000" b="1">
                <a:latin typeface="Calibri"/>
                <a:cs typeface="Calibri"/>
              </a:rPr>
              <a:t>= </a:t>
            </a:r>
            <a:r>
              <a:rPr dirty="0" sz="2000" spc="-5" b="1">
                <a:solidFill>
                  <a:srgbClr val="CC7832"/>
                </a:solidFill>
                <a:latin typeface="Calibri"/>
                <a:cs typeface="Calibri"/>
              </a:rPr>
              <a:t>new </a:t>
            </a:r>
            <a:r>
              <a:rPr dirty="0" sz="2000" spc="-10" b="1">
                <a:latin typeface="Calibri"/>
                <a:cs typeface="Calibri"/>
              </a:rPr>
              <a:t>Arc(</a:t>
            </a:r>
            <a:r>
              <a:rPr dirty="0" sz="2000" spc="-10" b="1">
                <a:solidFill>
                  <a:srgbClr val="6897BB"/>
                </a:solidFill>
                <a:latin typeface="Calibri"/>
                <a:cs typeface="Calibri"/>
              </a:rPr>
              <a:t>150</a:t>
            </a:r>
            <a:r>
              <a:rPr dirty="0" sz="2000" spc="-10" b="1">
                <a:solidFill>
                  <a:srgbClr val="CC7832"/>
                </a:solidFill>
                <a:latin typeface="Calibri"/>
                <a:cs typeface="Calibri"/>
              </a:rPr>
              <a:t>, </a:t>
            </a:r>
            <a:r>
              <a:rPr dirty="0" sz="2000" spc="-5" b="1">
                <a:solidFill>
                  <a:srgbClr val="6897BB"/>
                </a:solidFill>
                <a:latin typeface="Calibri"/>
                <a:cs typeface="Calibri"/>
              </a:rPr>
              <a:t>100</a:t>
            </a:r>
            <a:r>
              <a:rPr dirty="0" sz="2000" spc="-5" b="1">
                <a:solidFill>
                  <a:srgbClr val="CC7832"/>
                </a:solidFill>
                <a:latin typeface="Calibri"/>
                <a:cs typeface="Calibri"/>
              </a:rPr>
              <a:t>, </a:t>
            </a:r>
            <a:r>
              <a:rPr dirty="0" sz="2000" spc="-5" b="1">
                <a:solidFill>
                  <a:srgbClr val="6897BB"/>
                </a:solidFill>
                <a:latin typeface="Calibri"/>
                <a:cs typeface="Calibri"/>
              </a:rPr>
              <a:t>80</a:t>
            </a:r>
            <a:r>
              <a:rPr dirty="0" sz="2000" spc="-5" b="1">
                <a:solidFill>
                  <a:srgbClr val="CC7832"/>
                </a:solidFill>
                <a:latin typeface="Calibri"/>
                <a:cs typeface="Calibri"/>
              </a:rPr>
              <a:t>, </a:t>
            </a:r>
            <a:r>
              <a:rPr dirty="0" sz="2000" spc="-5" b="1">
                <a:solidFill>
                  <a:srgbClr val="6897BB"/>
                </a:solidFill>
                <a:latin typeface="Calibri"/>
                <a:cs typeface="Calibri"/>
              </a:rPr>
              <a:t>80</a:t>
            </a:r>
            <a:r>
              <a:rPr dirty="0" sz="2000" spc="-5" b="1">
                <a:solidFill>
                  <a:srgbClr val="CC7832"/>
                </a:solidFill>
                <a:latin typeface="Calibri"/>
                <a:cs typeface="Calibri"/>
              </a:rPr>
              <a:t>, </a:t>
            </a:r>
            <a:r>
              <a:rPr dirty="0" sz="2000" spc="-5" b="1">
                <a:solidFill>
                  <a:srgbClr val="6897BB"/>
                </a:solidFill>
                <a:latin typeface="Calibri"/>
                <a:cs typeface="Calibri"/>
              </a:rPr>
              <a:t>30</a:t>
            </a:r>
            <a:r>
              <a:rPr dirty="0" sz="2000" spc="-5" b="1">
                <a:solidFill>
                  <a:srgbClr val="CC7832"/>
                </a:solidFill>
                <a:latin typeface="Calibri"/>
                <a:cs typeface="Calibri"/>
              </a:rPr>
              <a:t>, </a:t>
            </a:r>
            <a:r>
              <a:rPr dirty="0" sz="2000" spc="-5" b="1">
                <a:solidFill>
                  <a:srgbClr val="6897BB"/>
                </a:solidFill>
                <a:latin typeface="Calibri"/>
                <a:cs typeface="Calibri"/>
              </a:rPr>
              <a:t>35</a:t>
            </a:r>
            <a:r>
              <a:rPr dirty="0" sz="2000" spc="-5" b="1">
                <a:latin typeface="Calibri"/>
                <a:cs typeface="Calibri"/>
              </a:rPr>
              <a:t>)</a:t>
            </a:r>
            <a:r>
              <a:rPr dirty="0" sz="2000" spc="-5" b="1">
                <a:solidFill>
                  <a:srgbClr val="CC7832"/>
                </a:solidFill>
                <a:latin typeface="Calibri"/>
                <a:cs typeface="Calibri"/>
              </a:rPr>
              <a:t>; </a:t>
            </a:r>
            <a:r>
              <a:rPr dirty="0" sz="2000" b="1">
                <a:solidFill>
                  <a:srgbClr val="808080"/>
                </a:solidFill>
                <a:latin typeface="Calibri"/>
                <a:cs typeface="Calibri"/>
              </a:rPr>
              <a:t>// </a:t>
            </a:r>
            <a:r>
              <a:rPr dirty="0" sz="2000" spc="-15" b="1">
                <a:solidFill>
                  <a:srgbClr val="808080"/>
                </a:solidFill>
                <a:latin typeface="Calibri"/>
                <a:cs typeface="Calibri"/>
              </a:rPr>
              <a:t>Create </a:t>
            </a:r>
            <a:r>
              <a:rPr dirty="0" sz="2000" spc="-5" b="1">
                <a:solidFill>
                  <a:srgbClr val="808080"/>
                </a:solidFill>
                <a:latin typeface="Calibri"/>
                <a:cs typeface="Calibri"/>
              </a:rPr>
              <a:t>an </a:t>
            </a:r>
            <a:r>
              <a:rPr dirty="0" sz="2000" spc="-15" b="1">
                <a:solidFill>
                  <a:srgbClr val="808080"/>
                </a:solidFill>
                <a:latin typeface="Calibri"/>
                <a:cs typeface="Calibri"/>
              </a:rPr>
              <a:t>arc </a:t>
            </a:r>
            <a:r>
              <a:rPr dirty="0" sz="2000" spc="-440" b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2000" spc="-15" b="1">
                <a:latin typeface="Calibri"/>
                <a:cs typeface="Calibri"/>
              </a:rPr>
              <a:t>arc1.setFill(Color.</a:t>
            </a:r>
            <a:r>
              <a:rPr dirty="0" sz="2000" spc="-15" b="1" i="1">
                <a:solidFill>
                  <a:srgbClr val="9876AA"/>
                </a:solidFill>
                <a:latin typeface="Calibri"/>
                <a:cs typeface="Calibri"/>
              </a:rPr>
              <a:t>RED</a:t>
            </a:r>
            <a:r>
              <a:rPr dirty="0" sz="2000" spc="-15" b="1">
                <a:latin typeface="Calibri"/>
                <a:cs typeface="Calibri"/>
              </a:rPr>
              <a:t>)</a:t>
            </a:r>
            <a:r>
              <a:rPr dirty="0" sz="2000" spc="-15" b="1">
                <a:solidFill>
                  <a:srgbClr val="CC7832"/>
                </a:solidFill>
                <a:latin typeface="Calibri"/>
                <a:cs typeface="Calibri"/>
              </a:rPr>
              <a:t>;</a:t>
            </a:r>
            <a:r>
              <a:rPr dirty="0" sz="2000" spc="-5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000" b="1">
                <a:solidFill>
                  <a:srgbClr val="808080"/>
                </a:solidFill>
                <a:latin typeface="Calibri"/>
                <a:cs typeface="Calibri"/>
              </a:rPr>
              <a:t>// </a:t>
            </a:r>
            <a:r>
              <a:rPr dirty="0" sz="2000" spc="-5" b="1">
                <a:solidFill>
                  <a:srgbClr val="808080"/>
                </a:solidFill>
                <a:latin typeface="Calibri"/>
                <a:cs typeface="Calibri"/>
              </a:rPr>
              <a:t>Set</a:t>
            </a:r>
            <a:r>
              <a:rPr dirty="0" sz="2000" spc="-10" b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2000" spc="-5" b="1">
                <a:solidFill>
                  <a:srgbClr val="808080"/>
                </a:solidFill>
                <a:latin typeface="Calibri"/>
                <a:cs typeface="Calibri"/>
              </a:rPr>
              <a:t>fill</a:t>
            </a:r>
            <a:r>
              <a:rPr dirty="0" sz="2000" spc="-10" b="1">
                <a:solidFill>
                  <a:srgbClr val="808080"/>
                </a:solidFill>
                <a:latin typeface="Calibri"/>
                <a:cs typeface="Calibri"/>
              </a:rPr>
              <a:t> color </a:t>
            </a:r>
            <a:r>
              <a:rPr dirty="0" sz="2000" spc="-5" b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2000" spc="-10" b="1">
                <a:latin typeface="Calibri"/>
                <a:cs typeface="Calibri"/>
              </a:rPr>
              <a:t>arc1.setType(ArcType.</a:t>
            </a:r>
            <a:r>
              <a:rPr dirty="0" sz="2000" spc="-10" b="1" i="1">
                <a:solidFill>
                  <a:srgbClr val="9876AA"/>
                </a:solidFill>
                <a:latin typeface="Calibri"/>
                <a:cs typeface="Calibri"/>
              </a:rPr>
              <a:t>ROUND</a:t>
            </a:r>
            <a:r>
              <a:rPr dirty="0" sz="2000" spc="-10" b="1">
                <a:latin typeface="Calibri"/>
                <a:cs typeface="Calibri"/>
              </a:rPr>
              <a:t>)</a:t>
            </a:r>
            <a:r>
              <a:rPr dirty="0" sz="2000" spc="-10" b="1">
                <a:solidFill>
                  <a:srgbClr val="CC7832"/>
                </a:solidFill>
                <a:latin typeface="Calibri"/>
                <a:cs typeface="Calibri"/>
              </a:rPr>
              <a:t>; </a:t>
            </a:r>
            <a:r>
              <a:rPr dirty="0" sz="2000" b="1">
                <a:solidFill>
                  <a:srgbClr val="808080"/>
                </a:solidFill>
                <a:latin typeface="Calibri"/>
                <a:cs typeface="Calibri"/>
              </a:rPr>
              <a:t>// </a:t>
            </a:r>
            <a:r>
              <a:rPr dirty="0" sz="2000" spc="-5" b="1">
                <a:solidFill>
                  <a:srgbClr val="808080"/>
                </a:solidFill>
                <a:latin typeface="Calibri"/>
                <a:cs typeface="Calibri"/>
              </a:rPr>
              <a:t>Set</a:t>
            </a:r>
            <a:r>
              <a:rPr dirty="0" sz="2000" spc="-10" b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2000" spc="-15" b="1">
                <a:solidFill>
                  <a:srgbClr val="808080"/>
                </a:solidFill>
                <a:latin typeface="Calibri"/>
                <a:cs typeface="Calibri"/>
              </a:rPr>
              <a:t>arc</a:t>
            </a:r>
            <a:r>
              <a:rPr dirty="0" sz="2000" spc="-10" b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2000" spc="-5" b="1">
                <a:solidFill>
                  <a:srgbClr val="808080"/>
                </a:solidFill>
                <a:latin typeface="Calibri"/>
                <a:cs typeface="Calibri"/>
              </a:rPr>
              <a:t>type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950">
              <a:latin typeface="Calibri"/>
              <a:cs typeface="Calibri"/>
            </a:endParaRPr>
          </a:p>
          <a:p>
            <a:pPr marL="240665">
              <a:lnSpc>
                <a:spcPct val="100000"/>
              </a:lnSpc>
              <a:spcBef>
                <a:spcPts val="5"/>
              </a:spcBef>
            </a:pPr>
            <a:r>
              <a:rPr dirty="0" sz="2000" spc="-10" b="1">
                <a:latin typeface="Calibri"/>
                <a:cs typeface="Calibri"/>
              </a:rPr>
              <a:t>Arc arc2</a:t>
            </a:r>
            <a:r>
              <a:rPr dirty="0" sz="2000" spc="-5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=</a:t>
            </a:r>
            <a:r>
              <a:rPr dirty="0" sz="2000" spc="-5" b="1">
                <a:latin typeface="Calibri"/>
                <a:cs typeface="Calibri"/>
              </a:rPr>
              <a:t> </a:t>
            </a:r>
            <a:r>
              <a:rPr dirty="0" sz="2000" spc="-5" b="1">
                <a:solidFill>
                  <a:srgbClr val="CC7832"/>
                </a:solidFill>
                <a:latin typeface="Calibri"/>
                <a:cs typeface="Calibri"/>
              </a:rPr>
              <a:t>new</a:t>
            </a:r>
            <a:r>
              <a:rPr dirty="0" sz="2000" spc="-10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000" spc="-10" b="1">
                <a:latin typeface="Calibri"/>
                <a:cs typeface="Calibri"/>
              </a:rPr>
              <a:t>Arc(</a:t>
            </a:r>
            <a:r>
              <a:rPr dirty="0" sz="2000" spc="-10" b="1">
                <a:solidFill>
                  <a:srgbClr val="6897BB"/>
                </a:solidFill>
                <a:latin typeface="Calibri"/>
                <a:cs typeface="Calibri"/>
              </a:rPr>
              <a:t>150</a:t>
            </a:r>
            <a:r>
              <a:rPr dirty="0" sz="2000" spc="-10" b="1">
                <a:solidFill>
                  <a:srgbClr val="CC7832"/>
                </a:solidFill>
                <a:latin typeface="Calibri"/>
                <a:cs typeface="Calibri"/>
              </a:rPr>
              <a:t>, </a:t>
            </a:r>
            <a:r>
              <a:rPr dirty="0" sz="2000" spc="-5" b="1">
                <a:solidFill>
                  <a:srgbClr val="6897BB"/>
                </a:solidFill>
                <a:latin typeface="Calibri"/>
                <a:cs typeface="Calibri"/>
              </a:rPr>
              <a:t>100</a:t>
            </a:r>
            <a:r>
              <a:rPr dirty="0" sz="2000" spc="-5" b="1">
                <a:solidFill>
                  <a:srgbClr val="CC7832"/>
                </a:solidFill>
                <a:latin typeface="Calibri"/>
                <a:cs typeface="Calibri"/>
              </a:rPr>
              <a:t>,</a:t>
            </a:r>
            <a:r>
              <a:rPr dirty="0" sz="2000" spc="-15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000" spc="-5" b="1">
                <a:solidFill>
                  <a:srgbClr val="6897BB"/>
                </a:solidFill>
                <a:latin typeface="Calibri"/>
                <a:cs typeface="Calibri"/>
              </a:rPr>
              <a:t>80</a:t>
            </a:r>
            <a:r>
              <a:rPr dirty="0" sz="2000" spc="-5" b="1">
                <a:solidFill>
                  <a:srgbClr val="CC7832"/>
                </a:solidFill>
                <a:latin typeface="Calibri"/>
                <a:cs typeface="Calibri"/>
              </a:rPr>
              <a:t>,</a:t>
            </a:r>
            <a:r>
              <a:rPr dirty="0" sz="2000" spc="-10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000" spc="-5" b="1">
                <a:solidFill>
                  <a:srgbClr val="6897BB"/>
                </a:solidFill>
                <a:latin typeface="Calibri"/>
                <a:cs typeface="Calibri"/>
              </a:rPr>
              <a:t>80</a:t>
            </a:r>
            <a:r>
              <a:rPr dirty="0" sz="2000" spc="-5" b="1">
                <a:solidFill>
                  <a:srgbClr val="CC7832"/>
                </a:solidFill>
                <a:latin typeface="Calibri"/>
                <a:cs typeface="Calibri"/>
              </a:rPr>
              <a:t>,</a:t>
            </a:r>
            <a:r>
              <a:rPr dirty="0" sz="2000" spc="-15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000" spc="-5" b="1">
                <a:solidFill>
                  <a:srgbClr val="6897BB"/>
                </a:solidFill>
                <a:latin typeface="Calibri"/>
                <a:cs typeface="Calibri"/>
              </a:rPr>
              <a:t>30 </a:t>
            </a:r>
            <a:r>
              <a:rPr dirty="0" sz="2000" b="1">
                <a:latin typeface="Calibri"/>
                <a:cs typeface="Calibri"/>
              </a:rPr>
              <a:t>+ </a:t>
            </a:r>
            <a:r>
              <a:rPr dirty="0" sz="2000" spc="-5" b="1">
                <a:solidFill>
                  <a:srgbClr val="6897BB"/>
                </a:solidFill>
                <a:latin typeface="Calibri"/>
                <a:cs typeface="Calibri"/>
              </a:rPr>
              <a:t>90</a:t>
            </a:r>
            <a:r>
              <a:rPr dirty="0" sz="2000" spc="-5" b="1">
                <a:solidFill>
                  <a:srgbClr val="CC7832"/>
                </a:solidFill>
                <a:latin typeface="Calibri"/>
                <a:cs typeface="Calibri"/>
              </a:rPr>
              <a:t>,</a:t>
            </a:r>
            <a:r>
              <a:rPr dirty="0" sz="2000" spc="-15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000" spc="-5" b="1">
                <a:solidFill>
                  <a:srgbClr val="6897BB"/>
                </a:solidFill>
                <a:latin typeface="Calibri"/>
                <a:cs typeface="Calibri"/>
              </a:rPr>
              <a:t>35</a:t>
            </a:r>
            <a:r>
              <a:rPr dirty="0" sz="2000" spc="-5" b="1">
                <a:latin typeface="Calibri"/>
                <a:cs typeface="Calibri"/>
              </a:rPr>
              <a:t>)</a:t>
            </a:r>
            <a:r>
              <a:rPr dirty="0" sz="2000" spc="-5" b="1">
                <a:solidFill>
                  <a:srgbClr val="CC7832"/>
                </a:solidFill>
                <a:latin typeface="Calibri"/>
                <a:cs typeface="Calibri"/>
              </a:rPr>
              <a:t>;</a:t>
            </a:r>
            <a:endParaRPr sz="2000">
              <a:latin typeface="Calibri"/>
              <a:cs typeface="Calibri"/>
            </a:endParaRPr>
          </a:p>
          <a:p>
            <a:pPr marL="240665" marR="3232785">
              <a:lnSpc>
                <a:spcPct val="100000"/>
              </a:lnSpc>
            </a:pPr>
            <a:r>
              <a:rPr dirty="0" sz="2000" spc="-15" b="1">
                <a:latin typeface="Calibri"/>
                <a:cs typeface="Calibri"/>
              </a:rPr>
              <a:t>arc2.setFill(Color.</a:t>
            </a:r>
            <a:r>
              <a:rPr dirty="0" sz="2000" spc="-15" b="1" i="1">
                <a:solidFill>
                  <a:srgbClr val="9876AA"/>
                </a:solidFill>
                <a:latin typeface="Calibri"/>
                <a:cs typeface="Calibri"/>
              </a:rPr>
              <a:t>WHITE</a:t>
            </a:r>
            <a:r>
              <a:rPr dirty="0" sz="2000" spc="-15" b="1">
                <a:latin typeface="Calibri"/>
                <a:cs typeface="Calibri"/>
              </a:rPr>
              <a:t>)</a:t>
            </a:r>
            <a:r>
              <a:rPr dirty="0" sz="2000" spc="-15" b="1">
                <a:solidFill>
                  <a:srgbClr val="CC7832"/>
                </a:solidFill>
                <a:latin typeface="Calibri"/>
                <a:cs typeface="Calibri"/>
              </a:rPr>
              <a:t>; </a:t>
            </a:r>
            <a:r>
              <a:rPr dirty="0" sz="2000" spc="-10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a</a:t>
            </a:r>
            <a:r>
              <a:rPr dirty="0" sz="2000" spc="-30" b="1">
                <a:latin typeface="Calibri"/>
                <a:cs typeface="Calibri"/>
              </a:rPr>
              <a:t>r</a:t>
            </a:r>
            <a:r>
              <a:rPr dirty="0" sz="2000" b="1">
                <a:latin typeface="Calibri"/>
                <a:cs typeface="Calibri"/>
              </a:rPr>
              <a:t>c</a:t>
            </a:r>
            <a:r>
              <a:rPr dirty="0" sz="2000" spc="-5" b="1">
                <a:latin typeface="Calibri"/>
                <a:cs typeface="Calibri"/>
              </a:rPr>
              <a:t>2</a:t>
            </a:r>
            <a:r>
              <a:rPr dirty="0" sz="2000" b="1">
                <a:latin typeface="Calibri"/>
                <a:cs typeface="Calibri"/>
              </a:rPr>
              <a:t>.s</a:t>
            </a:r>
            <a:r>
              <a:rPr dirty="0" sz="2000" spc="-10" b="1">
                <a:latin typeface="Calibri"/>
                <a:cs typeface="Calibri"/>
              </a:rPr>
              <a:t>et</a:t>
            </a:r>
            <a:r>
              <a:rPr dirty="0" sz="2000" spc="-65" b="1">
                <a:latin typeface="Calibri"/>
                <a:cs typeface="Calibri"/>
              </a:rPr>
              <a:t>T</a:t>
            </a:r>
            <a:r>
              <a:rPr dirty="0" sz="2000" b="1">
                <a:latin typeface="Calibri"/>
                <a:cs typeface="Calibri"/>
              </a:rPr>
              <a:t>yp</a:t>
            </a:r>
            <a:r>
              <a:rPr dirty="0" sz="2000" spc="5" b="1">
                <a:latin typeface="Calibri"/>
                <a:cs typeface="Calibri"/>
              </a:rPr>
              <a:t>e</a:t>
            </a:r>
            <a:r>
              <a:rPr dirty="0" sz="2000" spc="-5" b="1">
                <a:latin typeface="Calibri"/>
                <a:cs typeface="Calibri"/>
              </a:rPr>
              <a:t>(</a:t>
            </a:r>
            <a:r>
              <a:rPr dirty="0" sz="2000" b="1">
                <a:latin typeface="Calibri"/>
                <a:cs typeface="Calibri"/>
              </a:rPr>
              <a:t>A</a:t>
            </a:r>
            <a:r>
              <a:rPr dirty="0" sz="2000" spc="-30" b="1">
                <a:latin typeface="Calibri"/>
                <a:cs typeface="Calibri"/>
              </a:rPr>
              <a:t>r</a:t>
            </a:r>
            <a:r>
              <a:rPr dirty="0" sz="2000" spc="-5" b="1">
                <a:latin typeface="Calibri"/>
                <a:cs typeface="Calibri"/>
              </a:rPr>
              <a:t>c</a:t>
            </a:r>
            <a:r>
              <a:rPr dirty="0" sz="2000" spc="-70" b="1">
                <a:latin typeface="Calibri"/>
                <a:cs typeface="Calibri"/>
              </a:rPr>
              <a:t>T</a:t>
            </a:r>
            <a:r>
              <a:rPr dirty="0" sz="2000" b="1">
                <a:latin typeface="Calibri"/>
                <a:cs typeface="Calibri"/>
              </a:rPr>
              <a:t>yp</a:t>
            </a:r>
            <a:r>
              <a:rPr dirty="0" sz="2000" spc="5" b="1">
                <a:latin typeface="Calibri"/>
                <a:cs typeface="Calibri"/>
              </a:rPr>
              <a:t>e</a:t>
            </a:r>
            <a:r>
              <a:rPr dirty="0" sz="2000" b="1">
                <a:latin typeface="Calibri"/>
                <a:cs typeface="Calibri"/>
              </a:rPr>
              <a:t>.</a:t>
            </a:r>
            <a:r>
              <a:rPr dirty="0" sz="2000" b="1" i="1">
                <a:solidFill>
                  <a:srgbClr val="9876AA"/>
                </a:solidFill>
                <a:latin typeface="Calibri"/>
                <a:cs typeface="Calibri"/>
              </a:rPr>
              <a:t>O</a:t>
            </a:r>
            <a:r>
              <a:rPr dirty="0" sz="2000" spc="-5" b="1" i="1">
                <a:solidFill>
                  <a:srgbClr val="9876AA"/>
                </a:solidFill>
                <a:latin typeface="Calibri"/>
                <a:cs typeface="Calibri"/>
              </a:rPr>
              <a:t>P</a:t>
            </a:r>
            <a:r>
              <a:rPr dirty="0" sz="2000" b="1" i="1">
                <a:solidFill>
                  <a:srgbClr val="9876AA"/>
                </a:solidFill>
                <a:latin typeface="Calibri"/>
                <a:cs typeface="Calibri"/>
              </a:rPr>
              <a:t>EN</a:t>
            </a:r>
            <a:r>
              <a:rPr dirty="0" sz="2000" b="1">
                <a:latin typeface="Calibri"/>
                <a:cs typeface="Calibri"/>
              </a:rPr>
              <a:t>)</a:t>
            </a:r>
            <a:r>
              <a:rPr dirty="0" sz="2000" b="1">
                <a:solidFill>
                  <a:srgbClr val="CC7832"/>
                </a:solidFill>
                <a:latin typeface="Calibri"/>
                <a:cs typeface="Calibri"/>
              </a:rPr>
              <a:t>;  </a:t>
            </a:r>
            <a:r>
              <a:rPr dirty="0" sz="2000" spc="-15" b="1">
                <a:latin typeface="Calibri"/>
                <a:cs typeface="Calibri"/>
              </a:rPr>
              <a:t>arc2.setStroke(Color.</a:t>
            </a:r>
            <a:r>
              <a:rPr dirty="0" sz="2000" spc="-15" b="1" i="1">
                <a:solidFill>
                  <a:srgbClr val="9876AA"/>
                </a:solidFill>
                <a:latin typeface="Calibri"/>
                <a:cs typeface="Calibri"/>
              </a:rPr>
              <a:t>BLACK</a:t>
            </a:r>
            <a:r>
              <a:rPr dirty="0" sz="2000" spc="-15" b="1">
                <a:latin typeface="Calibri"/>
                <a:cs typeface="Calibri"/>
              </a:rPr>
              <a:t>)</a:t>
            </a:r>
            <a:r>
              <a:rPr dirty="0" sz="2000" spc="-15" b="1">
                <a:solidFill>
                  <a:srgbClr val="CC7832"/>
                </a:solidFill>
                <a:latin typeface="Calibri"/>
                <a:cs typeface="Calibri"/>
              </a:rPr>
              <a:t>;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950">
              <a:latin typeface="Calibri"/>
              <a:cs typeface="Calibri"/>
            </a:endParaRPr>
          </a:p>
          <a:p>
            <a:pPr marL="240665">
              <a:lnSpc>
                <a:spcPct val="100000"/>
              </a:lnSpc>
              <a:spcBef>
                <a:spcPts val="5"/>
              </a:spcBef>
            </a:pPr>
            <a:r>
              <a:rPr dirty="0" sz="2000" spc="-10" b="1">
                <a:latin typeface="Calibri"/>
                <a:cs typeface="Calibri"/>
              </a:rPr>
              <a:t>Arc arc3</a:t>
            </a:r>
            <a:r>
              <a:rPr dirty="0" sz="2000" spc="-5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=</a:t>
            </a:r>
            <a:r>
              <a:rPr dirty="0" sz="2000" spc="-5" b="1">
                <a:latin typeface="Calibri"/>
                <a:cs typeface="Calibri"/>
              </a:rPr>
              <a:t> </a:t>
            </a:r>
            <a:r>
              <a:rPr dirty="0" sz="2000" spc="-5" b="1">
                <a:solidFill>
                  <a:srgbClr val="CC7832"/>
                </a:solidFill>
                <a:latin typeface="Calibri"/>
                <a:cs typeface="Calibri"/>
              </a:rPr>
              <a:t>new</a:t>
            </a:r>
            <a:r>
              <a:rPr dirty="0" sz="2000" spc="-10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000" spc="-10" b="1">
                <a:latin typeface="Calibri"/>
                <a:cs typeface="Calibri"/>
              </a:rPr>
              <a:t>Arc(</a:t>
            </a:r>
            <a:r>
              <a:rPr dirty="0" sz="2000" spc="-10" b="1">
                <a:solidFill>
                  <a:srgbClr val="6897BB"/>
                </a:solidFill>
                <a:latin typeface="Calibri"/>
                <a:cs typeface="Calibri"/>
              </a:rPr>
              <a:t>150</a:t>
            </a:r>
            <a:r>
              <a:rPr dirty="0" sz="2000" spc="-10" b="1">
                <a:solidFill>
                  <a:srgbClr val="CC7832"/>
                </a:solidFill>
                <a:latin typeface="Calibri"/>
                <a:cs typeface="Calibri"/>
              </a:rPr>
              <a:t>, </a:t>
            </a:r>
            <a:r>
              <a:rPr dirty="0" sz="2000" spc="-5" b="1">
                <a:solidFill>
                  <a:srgbClr val="6897BB"/>
                </a:solidFill>
                <a:latin typeface="Calibri"/>
                <a:cs typeface="Calibri"/>
              </a:rPr>
              <a:t>100</a:t>
            </a:r>
            <a:r>
              <a:rPr dirty="0" sz="2000" spc="-5" b="1">
                <a:solidFill>
                  <a:srgbClr val="CC7832"/>
                </a:solidFill>
                <a:latin typeface="Calibri"/>
                <a:cs typeface="Calibri"/>
              </a:rPr>
              <a:t>,</a:t>
            </a:r>
            <a:r>
              <a:rPr dirty="0" sz="2000" spc="-15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000" spc="-5" b="1">
                <a:solidFill>
                  <a:srgbClr val="6897BB"/>
                </a:solidFill>
                <a:latin typeface="Calibri"/>
                <a:cs typeface="Calibri"/>
              </a:rPr>
              <a:t>80</a:t>
            </a:r>
            <a:r>
              <a:rPr dirty="0" sz="2000" spc="-5" b="1">
                <a:solidFill>
                  <a:srgbClr val="CC7832"/>
                </a:solidFill>
                <a:latin typeface="Calibri"/>
                <a:cs typeface="Calibri"/>
              </a:rPr>
              <a:t>,</a:t>
            </a:r>
            <a:r>
              <a:rPr dirty="0" sz="2000" spc="-10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000" spc="-5" b="1">
                <a:solidFill>
                  <a:srgbClr val="6897BB"/>
                </a:solidFill>
                <a:latin typeface="Calibri"/>
                <a:cs typeface="Calibri"/>
              </a:rPr>
              <a:t>80</a:t>
            </a:r>
            <a:r>
              <a:rPr dirty="0" sz="2000" spc="-5" b="1">
                <a:solidFill>
                  <a:srgbClr val="CC7832"/>
                </a:solidFill>
                <a:latin typeface="Calibri"/>
                <a:cs typeface="Calibri"/>
              </a:rPr>
              <a:t>,</a:t>
            </a:r>
            <a:r>
              <a:rPr dirty="0" sz="2000" spc="-15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000" spc="-5" b="1">
                <a:solidFill>
                  <a:srgbClr val="6897BB"/>
                </a:solidFill>
                <a:latin typeface="Calibri"/>
                <a:cs typeface="Calibri"/>
              </a:rPr>
              <a:t>30 </a:t>
            </a:r>
            <a:r>
              <a:rPr dirty="0" sz="2000" b="1">
                <a:latin typeface="Calibri"/>
                <a:cs typeface="Calibri"/>
              </a:rPr>
              <a:t>+ </a:t>
            </a:r>
            <a:r>
              <a:rPr dirty="0" sz="2000" spc="-5" b="1">
                <a:solidFill>
                  <a:srgbClr val="6897BB"/>
                </a:solidFill>
                <a:latin typeface="Calibri"/>
                <a:cs typeface="Calibri"/>
              </a:rPr>
              <a:t>180</a:t>
            </a:r>
            <a:r>
              <a:rPr dirty="0" sz="2000" spc="-5" b="1">
                <a:solidFill>
                  <a:srgbClr val="CC7832"/>
                </a:solidFill>
                <a:latin typeface="Calibri"/>
                <a:cs typeface="Calibri"/>
              </a:rPr>
              <a:t>,</a:t>
            </a:r>
            <a:r>
              <a:rPr dirty="0" sz="2000" spc="-15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000" spc="-5" b="1">
                <a:solidFill>
                  <a:srgbClr val="6897BB"/>
                </a:solidFill>
                <a:latin typeface="Calibri"/>
                <a:cs typeface="Calibri"/>
              </a:rPr>
              <a:t>35</a:t>
            </a:r>
            <a:r>
              <a:rPr dirty="0" sz="2000" spc="-5" b="1">
                <a:latin typeface="Calibri"/>
                <a:cs typeface="Calibri"/>
              </a:rPr>
              <a:t>)</a:t>
            </a:r>
            <a:r>
              <a:rPr dirty="0" sz="2000" spc="-5" b="1">
                <a:solidFill>
                  <a:srgbClr val="CC7832"/>
                </a:solidFill>
                <a:latin typeface="Calibri"/>
                <a:cs typeface="Calibri"/>
              </a:rPr>
              <a:t>;</a:t>
            </a:r>
            <a:endParaRPr sz="2000">
              <a:latin typeface="Calibri"/>
              <a:cs typeface="Calibri"/>
            </a:endParaRPr>
          </a:p>
          <a:p>
            <a:pPr marL="240665" marR="3063240">
              <a:lnSpc>
                <a:spcPct val="100000"/>
              </a:lnSpc>
            </a:pPr>
            <a:r>
              <a:rPr dirty="0" sz="2000" spc="-15" b="1">
                <a:latin typeface="Calibri"/>
                <a:cs typeface="Calibri"/>
              </a:rPr>
              <a:t>arc3.setFill(Color.</a:t>
            </a:r>
            <a:r>
              <a:rPr dirty="0" sz="2000" spc="-15" b="1" i="1">
                <a:solidFill>
                  <a:srgbClr val="9876AA"/>
                </a:solidFill>
                <a:latin typeface="Calibri"/>
                <a:cs typeface="Calibri"/>
              </a:rPr>
              <a:t>WHITE</a:t>
            </a:r>
            <a:r>
              <a:rPr dirty="0" sz="2000" spc="-15" b="1">
                <a:latin typeface="Calibri"/>
                <a:cs typeface="Calibri"/>
              </a:rPr>
              <a:t>)</a:t>
            </a:r>
            <a:r>
              <a:rPr dirty="0" sz="2000" spc="-15" b="1">
                <a:solidFill>
                  <a:srgbClr val="CC7832"/>
                </a:solidFill>
                <a:latin typeface="Calibri"/>
                <a:cs typeface="Calibri"/>
              </a:rPr>
              <a:t>; </a:t>
            </a:r>
            <a:r>
              <a:rPr dirty="0" sz="2000" spc="-10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000" spc="-10" b="1">
                <a:latin typeface="Calibri"/>
                <a:cs typeface="Calibri"/>
              </a:rPr>
              <a:t>arc3.setType(ArcType.</a:t>
            </a:r>
            <a:r>
              <a:rPr dirty="0" sz="2000" spc="-10" b="1" i="1">
                <a:solidFill>
                  <a:srgbClr val="9876AA"/>
                </a:solidFill>
                <a:latin typeface="Calibri"/>
                <a:cs typeface="Calibri"/>
              </a:rPr>
              <a:t>CHORD</a:t>
            </a:r>
            <a:r>
              <a:rPr dirty="0" sz="2000" spc="-10" b="1">
                <a:latin typeface="Calibri"/>
                <a:cs typeface="Calibri"/>
              </a:rPr>
              <a:t>)</a:t>
            </a:r>
            <a:r>
              <a:rPr dirty="0" sz="2000" spc="-10" b="1">
                <a:solidFill>
                  <a:srgbClr val="CC7832"/>
                </a:solidFill>
                <a:latin typeface="Calibri"/>
                <a:cs typeface="Calibri"/>
              </a:rPr>
              <a:t>; </a:t>
            </a:r>
            <a:r>
              <a:rPr dirty="0" sz="2000" spc="-440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000" spc="-15" b="1">
                <a:latin typeface="Calibri"/>
                <a:cs typeface="Calibri"/>
              </a:rPr>
              <a:t>arc3.setStroke(Color.</a:t>
            </a:r>
            <a:r>
              <a:rPr dirty="0" sz="2000" spc="-15" b="1" i="1">
                <a:solidFill>
                  <a:srgbClr val="9876AA"/>
                </a:solidFill>
                <a:latin typeface="Calibri"/>
                <a:cs typeface="Calibri"/>
              </a:rPr>
              <a:t>BLACK</a:t>
            </a:r>
            <a:r>
              <a:rPr dirty="0" sz="2000" spc="-15" b="1">
                <a:latin typeface="Calibri"/>
                <a:cs typeface="Calibri"/>
              </a:rPr>
              <a:t>)</a:t>
            </a:r>
            <a:r>
              <a:rPr dirty="0" sz="2000" spc="-15" b="1">
                <a:solidFill>
                  <a:srgbClr val="CC7832"/>
                </a:solidFill>
                <a:latin typeface="Calibri"/>
                <a:cs typeface="Calibri"/>
              </a:rPr>
              <a:t>;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950">
              <a:latin typeface="Calibri"/>
              <a:cs typeface="Calibri"/>
            </a:endParaRPr>
          </a:p>
          <a:p>
            <a:pPr marL="240665">
              <a:lnSpc>
                <a:spcPct val="100000"/>
              </a:lnSpc>
            </a:pPr>
            <a:r>
              <a:rPr dirty="0" sz="2000" spc="-10" b="1">
                <a:latin typeface="Calibri"/>
                <a:cs typeface="Calibri"/>
              </a:rPr>
              <a:t>Arc arc4</a:t>
            </a:r>
            <a:r>
              <a:rPr dirty="0" sz="2000" spc="-5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=</a:t>
            </a:r>
            <a:r>
              <a:rPr dirty="0" sz="2000" spc="-5" b="1">
                <a:latin typeface="Calibri"/>
                <a:cs typeface="Calibri"/>
              </a:rPr>
              <a:t> </a:t>
            </a:r>
            <a:r>
              <a:rPr dirty="0" sz="2000" spc="-5" b="1">
                <a:solidFill>
                  <a:srgbClr val="CC7832"/>
                </a:solidFill>
                <a:latin typeface="Calibri"/>
                <a:cs typeface="Calibri"/>
              </a:rPr>
              <a:t>new</a:t>
            </a:r>
            <a:r>
              <a:rPr dirty="0" sz="2000" spc="-10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000" spc="-10" b="1">
                <a:latin typeface="Calibri"/>
                <a:cs typeface="Calibri"/>
              </a:rPr>
              <a:t>Arc(</a:t>
            </a:r>
            <a:r>
              <a:rPr dirty="0" sz="2000" spc="-10" b="1">
                <a:solidFill>
                  <a:srgbClr val="6897BB"/>
                </a:solidFill>
                <a:latin typeface="Calibri"/>
                <a:cs typeface="Calibri"/>
              </a:rPr>
              <a:t>150</a:t>
            </a:r>
            <a:r>
              <a:rPr dirty="0" sz="2000" spc="-10" b="1">
                <a:solidFill>
                  <a:srgbClr val="CC7832"/>
                </a:solidFill>
                <a:latin typeface="Calibri"/>
                <a:cs typeface="Calibri"/>
              </a:rPr>
              <a:t>, </a:t>
            </a:r>
            <a:r>
              <a:rPr dirty="0" sz="2000" spc="-5" b="1">
                <a:solidFill>
                  <a:srgbClr val="6897BB"/>
                </a:solidFill>
                <a:latin typeface="Calibri"/>
                <a:cs typeface="Calibri"/>
              </a:rPr>
              <a:t>100</a:t>
            </a:r>
            <a:r>
              <a:rPr dirty="0" sz="2000" spc="-5" b="1">
                <a:solidFill>
                  <a:srgbClr val="CC7832"/>
                </a:solidFill>
                <a:latin typeface="Calibri"/>
                <a:cs typeface="Calibri"/>
              </a:rPr>
              <a:t>,</a:t>
            </a:r>
            <a:r>
              <a:rPr dirty="0" sz="2000" spc="-15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000" spc="-5" b="1">
                <a:solidFill>
                  <a:srgbClr val="6897BB"/>
                </a:solidFill>
                <a:latin typeface="Calibri"/>
                <a:cs typeface="Calibri"/>
              </a:rPr>
              <a:t>80</a:t>
            </a:r>
            <a:r>
              <a:rPr dirty="0" sz="2000" spc="-5" b="1">
                <a:solidFill>
                  <a:srgbClr val="CC7832"/>
                </a:solidFill>
                <a:latin typeface="Calibri"/>
                <a:cs typeface="Calibri"/>
              </a:rPr>
              <a:t>,</a:t>
            </a:r>
            <a:r>
              <a:rPr dirty="0" sz="2000" spc="-10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000" spc="-5" b="1">
                <a:solidFill>
                  <a:srgbClr val="6897BB"/>
                </a:solidFill>
                <a:latin typeface="Calibri"/>
                <a:cs typeface="Calibri"/>
              </a:rPr>
              <a:t>80</a:t>
            </a:r>
            <a:r>
              <a:rPr dirty="0" sz="2000" spc="-5" b="1">
                <a:solidFill>
                  <a:srgbClr val="CC7832"/>
                </a:solidFill>
                <a:latin typeface="Calibri"/>
                <a:cs typeface="Calibri"/>
              </a:rPr>
              <a:t>,</a:t>
            </a:r>
            <a:r>
              <a:rPr dirty="0" sz="2000" spc="-15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000" spc="-5" b="1">
                <a:solidFill>
                  <a:srgbClr val="6897BB"/>
                </a:solidFill>
                <a:latin typeface="Calibri"/>
                <a:cs typeface="Calibri"/>
              </a:rPr>
              <a:t>30 </a:t>
            </a:r>
            <a:r>
              <a:rPr dirty="0" sz="2000" b="1">
                <a:latin typeface="Calibri"/>
                <a:cs typeface="Calibri"/>
              </a:rPr>
              <a:t>+ </a:t>
            </a:r>
            <a:r>
              <a:rPr dirty="0" sz="2000" spc="-5" b="1">
                <a:solidFill>
                  <a:srgbClr val="6897BB"/>
                </a:solidFill>
                <a:latin typeface="Calibri"/>
                <a:cs typeface="Calibri"/>
              </a:rPr>
              <a:t>270</a:t>
            </a:r>
            <a:r>
              <a:rPr dirty="0" sz="2000" spc="-5" b="1">
                <a:solidFill>
                  <a:srgbClr val="CC7832"/>
                </a:solidFill>
                <a:latin typeface="Calibri"/>
                <a:cs typeface="Calibri"/>
              </a:rPr>
              <a:t>,</a:t>
            </a:r>
            <a:r>
              <a:rPr dirty="0" sz="2000" spc="-15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000" spc="-5" b="1">
                <a:solidFill>
                  <a:srgbClr val="6897BB"/>
                </a:solidFill>
                <a:latin typeface="Calibri"/>
                <a:cs typeface="Calibri"/>
              </a:rPr>
              <a:t>35</a:t>
            </a:r>
            <a:r>
              <a:rPr dirty="0" sz="2000" spc="-5" b="1">
                <a:latin typeface="Calibri"/>
                <a:cs typeface="Calibri"/>
              </a:rPr>
              <a:t>)</a:t>
            </a:r>
            <a:r>
              <a:rPr dirty="0" sz="2000" spc="-5" b="1">
                <a:solidFill>
                  <a:srgbClr val="CC7832"/>
                </a:solidFill>
                <a:latin typeface="Calibri"/>
                <a:cs typeface="Calibri"/>
              </a:rPr>
              <a:t>;</a:t>
            </a:r>
            <a:endParaRPr sz="2000">
              <a:latin typeface="Calibri"/>
              <a:cs typeface="Calibri"/>
            </a:endParaRPr>
          </a:p>
          <a:p>
            <a:pPr marL="240665" marR="3063240">
              <a:lnSpc>
                <a:spcPct val="100000"/>
              </a:lnSpc>
            </a:pPr>
            <a:r>
              <a:rPr dirty="0" sz="2000" spc="-15" b="1">
                <a:latin typeface="Calibri"/>
                <a:cs typeface="Calibri"/>
              </a:rPr>
              <a:t>arc4.setFill(Color.</a:t>
            </a:r>
            <a:r>
              <a:rPr dirty="0" sz="2000" spc="-15" b="1" i="1">
                <a:solidFill>
                  <a:srgbClr val="9876AA"/>
                </a:solidFill>
                <a:latin typeface="Calibri"/>
                <a:cs typeface="Calibri"/>
              </a:rPr>
              <a:t>GREEN</a:t>
            </a:r>
            <a:r>
              <a:rPr dirty="0" sz="2000" spc="-15" b="1">
                <a:latin typeface="Calibri"/>
                <a:cs typeface="Calibri"/>
              </a:rPr>
              <a:t>)</a:t>
            </a:r>
            <a:r>
              <a:rPr dirty="0" sz="2000" spc="-15" b="1">
                <a:solidFill>
                  <a:srgbClr val="CC7832"/>
                </a:solidFill>
                <a:latin typeface="Calibri"/>
                <a:cs typeface="Calibri"/>
              </a:rPr>
              <a:t>; </a:t>
            </a:r>
            <a:r>
              <a:rPr dirty="0" sz="2000" spc="-10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000" spc="-10" b="1">
                <a:latin typeface="Calibri"/>
                <a:cs typeface="Calibri"/>
              </a:rPr>
              <a:t>arc4.setType(ArcType.</a:t>
            </a:r>
            <a:r>
              <a:rPr dirty="0" sz="2000" spc="-10" b="1" i="1">
                <a:solidFill>
                  <a:srgbClr val="9876AA"/>
                </a:solidFill>
                <a:latin typeface="Calibri"/>
                <a:cs typeface="Calibri"/>
              </a:rPr>
              <a:t>CHORD</a:t>
            </a:r>
            <a:r>
              <a:rPr dirty="0" sz="2000" spc="-10" b="1">
                <a:latin typeface="Calibri"/>
                <a:cs typeface="Calibri"/>
              </a:rPr>
              <a:t>)</a:t>
            </a:r>
            <a:r>
              <a:rPr dirty="0" sz="2000" spc="-10" b="1">
                <a:solidFill>
                  <a:srgbClr val="CC7832"/>
                </a:solidFill>
                <a:latin typeface="Calibri"/>
                <a:cs typeface="Calibri"/>
              </a:rPr>
              <a:t>;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10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0">
              <a:lnSpc>
                <a:spcPts val="1630"/>
              </a:lnSpc>
            </a:pPr>
            <a:fld id="{81D60167-4931-47E6-BA6A-407CBD079E47}" type="slidenum">
              <a:rPr dirty="0"/>
              <a:t>17</a:t>
            </a:fld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12118" y="458724"/>
            <a:ext cx="5720080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 b="0">
                <a:latin typeface="Courier New"/>
                <a:cs typeface="Courier New"/>
              </a:rPr>
              <a:t>MultipleStageDemo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8739" y="1297940"/>
            <a:ext cx="6732905" cy="1129030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285750" marR="5080" indent="-273050">
              <a:lnSpc>
                <a:spcPct val="100800"/>
              </a:lnSpc>
              <a:spcBef>
                <a:spcPts val="75"/>
              </a:spcBef>
            </a:pPr>
            <a:r>
              <a:rPr dirty="0" sz="2400" spc="-5" b="1">
                <a:solidFill>
                  <a:srgbClr val="CC7832"/>
                </a:solidFill>
                <a:latin typeface="Calibri"/>
                <a:cs typeface="Calibri"/>
              </a:rPr>
              <a:t>public class </a:t>
            </a:r>
            <a:r>
              <a:rPr dirty="0" sz="2400" spc="-5" b="1">
                <a:latin typeface="Calibri"/>
                <a:cs typeface="Calibri"/>
              </a:rPr>
              <a:t>MultipleStageDemo </a:t>
            </a:r>
            <a:r>
              <a:rPr dirty="0" sz="2400" spc="-10" b="1">
                <a:solidFill>
                  <a:srgbClr val="CC7832"/>
                </a:solidFill>
                <a:latin typeface="Calibri"/>
                <a:cs typeface="Calibri"/>
              </a:rPr>
              <a:t>extends </a:t>
            </a:r>
            <a:r>
              <a:rPr dirty="0" sz="2400" spc="-10" b="1">
                <a:latin typeface="Calibri"/>
                <a:cs typeface="Calibri"/>
              </a:rPr>
              <a:t>Application{ </a:t>
            </a:r>
            <a:r>
              <a:rPr dirty="0" sz="2400" spc="-530" b="1">
                <a:latin typeface="Calibri"/>
                <a:cs typeface="Calibri"/>
              </a:rPr>
              <a:t> </a:t>
            </a:r>
            <a:r>
              <a:rPr dirty="0" sz="2400" spc="-5" b="1">
                <a:solidFill>
                  <a:srgbClr val="BBB529"/>
                </a:solidFill>
                <a:latin typeface="Calibri"/>
                <a:cs typeface="Calibri"/>
              </a:rPr>
              <a:t>@Override</a:t>
            </a:r>
            <a:endParaRPr sz="2400">
              <a:latin typeface="Calibri"/>
              <a:cs typeface="Calibri"/>
            </a:endParaRPr>
          </a:p>
          <a:p>
            <a:pPr marL="285750">
              <a:lnSpc>
                <a:spcPct val="100000"/>
              </a:lnSpc>
              <a:spcBef>
                <a:spcPts val="25"/>
              </a:spcBef>
            </a:pPr>
            <a:r>
              <a:rPr dirty="0" sz="2400" spc="-5" b="1">
                <a:solidFill>
                  <a:srgbClr val="CC7832"/>
                </a:solidFill>
                <a:latin typeface="Calibri"/>
                <a:cs typeface="Calibri"/>
              </a:rPr>
              <a:t>public</a:t>
            </a:r>
            <a:r>
              <a:rPr dirty="0" sz="2400" spc="-30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400" spc="-10" b="1">
                <a:solidFill>
                  <a:srgbClr val="CC7832"/>
                </a:solidFill>
                <a:latin typeface="Calibri"/>
                <a:cs typeface="Calibri"/>
              </a:rPr>
              <a:t>void</a:t>
            </a:r>
            <a:r>
              <a:rPr dirty="0" sz="2400" spc="-20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400" spc="-10" b="1">
                <a:solidFill>
                  <a:srgbClr val="FFC66D"/>
                </a:solidFill>
                <a:latin typeface="Calibri"/>
                <a:cs typeface="Calibri"/>
              </a:rPr>
              <a:t>start</a:t>
            </a:r>
            <a:r>
              <a:rPr dirty="0" sz="2400" spc="-10" b="1">
                <a:latin typeface="Calibri"/>
                <a:cs typeface="Calibri"/>
              </a:rPr>
              <a:t>(Stage</a:t>
            </a:r>
            <a:r>
              <a:rPr dirty="0" sz="2400" spc="-20" b="1">
                <a:latin typeface="Calibri"/>
                <a:cs typeface="Calibri"/>
              </a:rPr>
              <a:t> </a:t>
            </a:r>
            <a:r>
              <a:rPr dirty="0" sz="2400" spc="-5" b="1">
                <a:latin typeface="Calibri"/>
                <a:cs typeface="Calibri"/>
              </a:rPr>
              <a:t>primaryStage){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37540" y="2428140"/>
            <a:ext cx="6979284" cy="368300"/>
          </a:xfrm>
          <a:prstGeom prst="rect">
            <a:avLst/>
          </a:prstGeom>
          <a:solidFill>
            <a:srgbClr val="FFFF00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770"/>
              </a:lnSpc>
            </a:pPr>
            <a:r>
              <a:rPr dirty="0" sz="2400" spc="-5" b="1">
                <a:latin typeface="Calibri"/>
                <a:cs typeface="Calibri"/>
              </a:rPr>
              <a:t>Scene scene</a:t>
            </a:r>
            <a:r>
              <a:rPr dirty="0" sz="2400" b="1">
                <a:latin typeface="Calibri"/>
                <a:cs typeface="Calibri"/>
              </a:rPr>
              <a:t> =</a:t>
            </a:r>
            <a:r>
              <a:rPr dirty="0" sz="2400" spc="5" b="1">
                <a:latin typeface="Calibri"/>
                <a:cs typeface="Calibri"/>
              </a:rPr>
              <a:t> </a:t>
            </a:r>
            <a:r>
              <a:rPr dirty="0" sz="2400" spc="-5" b="1">
                <a:solidFill>
                  <a:srgbClr val="CC7832"/>
                </a:solidFill>
                <a:latin typeface="Calibri"/>
                <a:cs typeface="Calibri"/>
              </a:rPr>
              <a:t>new</a:t>
            </a:r>
            <a:r>
              <a:rPr dirty="0" sz="2400" spc="-10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400" spc="-5" b="1">
                <a:latin typeface="Calibri"/>
                <a:cs typeface="Calibri"/>
              </a:rPr>
              <a:t>Scene(</a:t>
            </a:r>
            <a:r>
              <a:rPr dirty="0" sz="2400" spc="-5" b="1">
                <a:solidFill>
                  <a:srgbClr val="CC7832"/>
                </a:solidFill>
                <a:latin typeface="Calibri"/>
                <a:cs typeface="Calibri"/>
              </a:rPr>
              <a:t>new </a:t>
            </a:r>
            <a:r>
              <a:rPr dirty="0" sz="2400" spc="-10" b="1">
                <a:latin typeface="Calibri"/>
                <a:cs typeface="Calibri"/>
              </a:rPr>
              <a:t>Button(</a:t>
            </a:r>
            <a:r>
              <a:rPr dirty="0" sz="2400" spc="-10" b="1">
                <a:solidFill>
                  <a:srgbClr val="6A8759"/>
                </a:solidFill>
                <a:latin typeface="Calibri"/>
                <a:cs typeface="Calibri"/>
              </a:rPr>
              <a:t>"OK"</a:t>
            </a:r>
            <a:r>
              <a:rPr dirty="0" sz="2400" spc="-10" b="1">
                <a:latin typeface="Calibri"/>
                <a:cs typeface="Calibri"/>
              </a:rPr>
              <a:t>)</a:t>
            </a:r>
            <a:r>
              <a:rPr dirty="0" sz="2400" spc="-10" b="1">
                <a:solidFill>
                  <a:srgbClr val="CC7832"/>
                </a:solidFill>
                <a:latin typeface="Calibri"/>
                <a:cs typeface="Calibri"/>
              </a:rPr>
              <a:t>,</a:t>
            </a:r>
            <a:r>
              <a:rPr dirty="0" sz="2400" spc="5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400" spc="-5" b="1">
                <a:solidFill>
                  <a:srgbClr val="6897BB"/>
                </a:solidFill>
                <a:latin typeface="Calibri"/>
                <a:cs typeface="Calibri"/>
              </a:rPr>
              <a:t>200</a:t>
            </a:r>
            <a:r>
              <a:rPr dirty="0" sz="2400" spc="-5" b="1">
                <a:solidFill>
                  <a:srgbClr val="CC7832"/>
                </a:solidFill>
                <a:latin typeface="Calibri"/>
                <a:cs typeface="Calibri"/>
              </a:rPr>
              <a:t>,</a:t>
            </a:r>
            <a:r>
              <a:rPr dirty="0" sz="2400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400" spc="-5" b="1">
                <a:solidFill>
                  <a:srgbClr val="6897BB"/>
                </a:solidFill>
                <a:latin typeface="Calibri"/>
                <a:cs typeface="Calibri"/>
              </a:rPr>
              <a:t>250</a:t>
            </a:r>
            <a:r>
              <a:rPr dirty="0" sz="2400" spc="-5" b="1">
                <a:latin typeface="Calibri"/>
                <a:cs typeface="Calibri"/>
              </a:rPr>
              <a:t>)</a:t>
            </a:r>
            <a:r>
              <a:rPr dirty="0" sz="2400" spc="-5" b="1">
                <a:solidFill>
                  <a:srgbClr val="CC7832"/>
                </a:solidFill>
                <a:latin typeface="Calibri"/>
                <a:cs typeface="Calibri"/>
              </a:rPr>
              <a:t>;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37540" y="2796440"/>
            <a:ext cx="4509770" cy="368300"/>
          </a:xfrm>
          <a:prstGeom prst="rect">
            <a:avLst/>
          </a:prstGeom>
          <a:solidFill>
            <a:srgbClr val="FFFF00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775"/>
              </a:lnSpc>
            </a:pPr>
            <a:r>
              <a:rPr dirty="0" sz="2400" spc="-10" b="1">
                <a:latin typeface="Calibri"/>
                <a:cs typeface="Calibri"/>
              </a:rPr>
              <a:t>primaryStage.setTitle(</a:t>
            </a:r>
            <a:r>
              <a:rPr dirty="0" sz="2400" spc="-10" b="1">
                <a:solidFill>
                  <a:srgbClr val="6A8759"/>
                </a:solidFill>
                <a:latin typeface="Calibri"/>
                <a:cs typeface="Calibri"/>
              </a:rPr>
              <a:t>"MyJavaFX"</a:t>
            </a:r>
            <a:r>
              <a:rPr dirty="0" sz="2400" spc="-10" b="1">
                <a:latin typeface="Calibri"/>
                <a:cs typeface="Calibri"/>
              </a:rPr>
              <a:t>)</a:t>
            </a:r>
            <a:r>
              <a:rPr dirty="0" sz="2400" spc="-10" b="1">
                <a:solidFill>
                  <a:srgbClr val="CC7832"/>
                </a:solidFill>
                <a:latin typeface="Calibri"/>
                <a:cs typeface="Calibri"/>
              </a:rPr>
              <a:t>;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24840" y="3126740"/>
            <a:ext cx="3917315" cy="1494790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75"/>
              </a:spcBef>
            </a:pPr>
            <a:r>
              <a:rPr dirty="0" sz="2400" spc="-5" b="1">
                <a:latin typeface="Calibri"/>
                <a:cs typeface="Calibri"/>
              </a:rPr>
              <a:t>primaryStage.setScene(scene)</a:t>
            </a:r>
            <a:r>
              <a:rPr dirty="0" sz="2400" spc="-5" b="1">
                <a:solidFill>
                  <a:srgbClr val="CC7832"/>
                </a:solidFill>
                <a:latin typeface="Calibri"/>
                <a:cs typeface="Calibri"/>
              </a:rPr>
              <a:t>; </a:t>
            </a:r>
            <a:r>
              <a:rPr dirty="0" sz="2400" spc="-530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400" spc="-5" b="1">
                <a:latin typeface="Calibri"/>
                <a:cs typeface="Calibri"/>
              </a:rPr>
              <a:t>primaryStage.show()</a:t>
            </a:r>
            <a:r>
              <a:rPr dirty="0" sz="2400" spc="-5" b="1">
                <a:solidFill>
                  <a:srgbClr val="CC7832"/>
                </a:solidFill>
                <a:latin typeface="Calibri"/>
                <a:cs typeface="Calibri"/>
              </a:rPr>
              <a:t>;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3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dirty="0" sz="2400" spc="-10" b="1">
                <a:latin typeface="Calibri"/>
                <a:cs typeface="Calibri"/>
              </a:rPr>
              <a:t>Stage</a:t>
            </a:r>
            <a:r>
              <a:rPr dirty="0" sz="2400" spc="-20" b="1">
                <a:latin typeface="Calibri"/>
                <a:cs typeface="Calibri"/>
              </a:rPr>
              <a:t> </a:t>
            </a:r>
            <a:r>
              <a:rPr dirty="0" sz="2400" spc="-15" b="1">
                <a:latin typeface="Calibri"/>
                <a:cs typeface="Calibri"/>
              </a:rPr>
              <a:t>stage</a:t>
            </a:r>
            <a:r>
              <a:rPr dirty="0" sz="2400" spc="-20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=</a:t>
            </a:r>
            <a:r>
              <a:rPr dirty="0" sz="2400" spc="-15" b="1">
                <a:latin typeface="Calibri"/>
                <a:cs typeface="Calibri"/>
              </a:rPr>
              <a:t> </a:t>
            </a:r>
            <a:r>
              <a:rPr dirty="0" sz="2400" spc="-5" b="1">
                <a:solidFill>
                  <a:srgbClr val="CC7832"/>
                </a:solidFill>
                <a:latin typeface="Calibri"/>
                <a:cs typeface="Calibri"/>
              </a:rPr>
              <a:t>new</a:t>
            </a:r>
            <a:r>
              <a:rPr dirty="0" sz="2400" spc="-25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400" spc="-10" b="1">
                <a:latin typeface="Calibri"/>
                <a:cs typeface="Calibri"/>
              </a:rPr>
              <a:t>Stage()</a:t>
            </a:r>
            <a:r>
              <a:rPr dirty="0" sz="2400" spc="-10" b="1">
                <a:solidFill>
                  <a:srgbClr val="CC7832"/>
                </a:solidFill>
                <a:latin typeface="Calibri"/>
                <a:cs typeface="Calibri"/>
              </a:rPr>
              <a:t>;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37540" y="4625240"/>
            <a:ext cx="3908425" cy="368300"/>
          </a:xfrm>
          <a:prstGeom prst="rect">
            <a:avLst/>
          </a:prstGeom>
          <a:solidFill>
            <a:srgbClr val="FFFF00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775"/>
              </a:lnSpc>
            </a:pPr>
            <a:r>
              <a:rPr dirty="0" sz="2400" spc="-10" b="1">
                <a:latin typeface="Calibri"/>
                <a:cs typeface="Calibri"/>
              </a:rPr>
              <a:t>stage.setTitle(</a:t>
            </a:r>
            <a:r>
              <a:rPr dirty="0" sz="2400" spc="-10" b="1">
                <a:solidFill>
                  <a:srgbClr val="6A8759"/>
                </a:solidFill>
                <a:latin typeface="Calibri"/>
                <a:cs typeface="Calibri"/>
              </a:rPr>
              <a:t>"Second</a:t>
            </a:r>
            <a:r>
              <a:rPr dirty="0" sz="2400" spc="35" b="1">
                <a:solidFill>
                  <a:srgbClr val="6A8759"/>
                </a:solidFill>
                <a:latin typeface="Calibri"/>
                <a:cs typeface="Calibri"/>
              </a:rPr>
              <a:t> </a:t>
            </a:r>
            <a:r>
              <a:rPr dirty="0" sz="2400" spc="-10" b="1">
                <a:solidFill>
                  <a:srgbClr val="6A8759"/>
                </a:solidFill>
                <a:latin typeface="Calibri"/>
                <a:cs typeface="Calibri"/>
              </a:rPr>
              <a:t>Stage"</a:t>
            </a:r>
            <a:r>
              <a:rPr dirty="0" sz="2400" spc="-10" b="1">
                <a:latin typeface="Calibri"/>
                <a:cs typeface="Calibri"/>
              </a:rPr>
              <a:t>)</a:t>
            </a:r>
            <a:r>
              <a:rPr dirty="0" sz="2400" spc="-10" b="1">
                <a:solidFill>
                  <a:srgbClr val="CC7832"/>
                </a:solidFill>
                <a:latin typeface="Calibri"/>
                <a:cs typeface="Calibri"/>
              </a:rPr>
              <a:t>;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37540" y="4993540"/>
            <a:ext cx="8121650" cy="355600"/>
          </a:xfrm>
          <a:prstGeom prst="rect">
            <a:avLst/>
          </a:prstGeom>
          <a:solidFill>
            <a:srgbClr val="FFFF00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680"/>
              </a:lnSpc>
            </a:pPr>
            <a:r>
              <a:rPr dirty="0" sz="2400" spc="-10" b="1">
                <a:latin typeface="Calibri"/>
                <a:cs typeface="Calibri"/>
              </a:rPr>
              <a:t>stage.setScene(</a:t>
            </a:r>
            <a:r>
              <a:rPr dirty="0" sz="2400" spc="-10" b="1">
                <a:solidFill>
                  <a:srgbClr val="CC7832"/>
                </a:solidFill>
                <a:latin typeface="Calibri"/>
                <a:cs typeface="Calibri"/>
              </a:rPr>
              <a:t>new</a:t>
            </a:r>
            <a:r>
              <a:rPr dirty="0" sz="2400" spc="-5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400" spc="-5" b="1">
                <a:latin typeface="Calibri"/>
                <a:cs typeface="Calibri"/>
              </a:rPr>
              <a:t>Scene(</a:t>
            </a:r>
            <a:r>
              <a:rPr dirty="0" sz="2400" spc="-5" b="1">
                <a:solidFill>
                  <a:srgbClr val="CC7832"/>
                </a:solidFill>
                <a:latin typeface="Calibri"/>
                <a:cs typeface="Calibri"/>
              </a:rPr>
              <a:t>new</a:t>
            </a:r>
            <a:r>
              <a:rPr dirty="0" sz="2400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400" spc="-10" b="1">
                <a:latin typeface="Calibri"/>
                <a:cs typeface="Calibri"/>
              </a:rPr>
              <a:t>Button(</a:t>
            </a:r>
            <a:r>
              <a:rPr dirty="0" sz="2400" spc="-10" b="1">
                <a:solidFill>
                  <a:srgbClr val="6A8759"/>
                </a:solidFill>
                <a:latin typeface="Calibri"/>
                <a:cs typeface="Calibri"/>
              </a:rPr>
              <a:t>"New</a:t>
            </a:r>
            <a:r>
              <a:rPr dirty="0" sz="2400" spc="-5" b="1">
                <a:solidFill>
                  <a:srgbClr val="6A8759"/>
                </a:solidFill>
                <a:latin typeface="Calibri"/>
                <a:cs typeface="Calibri"/>
              </a:rPr>
              <a:t> Stage"</a:t>
            </a:r>
            <a:r>
              <a:rPr dirty="0" sz="2400" spc="-5" b="1">
                <a:latin typeface="Calibri"/>
                <a:cs typeface="Calibri"/>
              </a:rPr>
              <a:t>)</a:t>
            </a:r>
            <a:r>
              <a:rPr dirty="0" sz="2400" spc="-5" b="1">
                <a:solidFill>
                  <a:srgbClr val="CC7832"/>
                </a:solidFill>
                <a:latin typeface="Calibri"/>
                <a:cs typeface="Calibri"/>
              </a:rPr>
              <a:t>,</a:t>
            </a:r>
            <a:r>
              <a:rPr dirty="0" sz="2400" spc="-5" b="1">
                <a:solidFill>
                  <a:srgbClr val="6897BB"/>
                </a:solidFill>
                <a:latin typeface="Calibri"/>
                <a:cs typeface="Calibri"/>
              </a:rPr>
              <a:t>200</a:t>
            </a:r>
            <a:r>
              <a:rPr dirty="0" sz="2400" spc="-5" b="1">
                <a:solidFill>
                  <a:srgbClr val="CC7832"/>
                </a:solidFill>
                <a:latin typeface="Calibri"/>
                <a:cs typeface="Calibri"/>
              </a:rPr>
              <a:t>,</a:t>
            </a:r>
            <a:r>
              <a:rPr dirty="0" sz="2400" spc="10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400" spc="-5" b="1">
                <a:solidFill>
                  <a:srgbClr val="6897BB"/>
                </a:solidFill>
                <a:latin typeface="Calibri"/>
                <a:cs typeface="Calibri"/>
              </a:rPr>
              <a:t>250</a:t>
            </a:r>
            <a:r>
              <a:rPr dirty="0" sz="2400" spc="-5" b="1">
                <a:latin typeface="Calibri"/>
                <a:cs typeface="Calibri"/>
              </a:rPr>
              <a:t>))</a:t>
            </a:r>
            <a:r>
              <a:rPr dirty="0" sz="2400" spc="-5" b="1">
                <a:solidFill>
                  <a:srgbClr val="CC7832"/>
                </a:solidFill>
                <a:latin typeface="Calibri"/>
                <a:cs typeface="Calibri"/>
              </a:rPr>
              <a:t>;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8739" y="5324347"/>
            <a:ext cx="2271395" cy="11258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558800">
              <a:lnSpc>
                <a:spcPct val="100000"/>
              </a:lnSpc>
              <a:spcBef>
                <a:spcPts val="100"/>
              </a:spcBef>
            </a:pPr>
            <a:r>
              <a:rPr dirty="0" sz="2400" spc="-10" b="1">
                <a:latin typeface="Calibri"/>
                <a:cs typeface="Calibri"/>
              </a:rPr>
              <a:t>stage.show()</a:t>
            </a:r>
            <a:r>
              <a:rPr dirty="0" sz="2400" spc="-10" b="1">
                <a:solidFill>
                  <a:srgbClr val="CC7832"/>
                </a:solidFill>
                <a:latin typeface="Calibri"/>
                <a:cs typeface="Calibri"/>
              </a:rPr>
              <a:t>;</a:t>
            </a:r>
            <a:endParaRPr sz="2400">
              <a:latin typeface="Calibri"/>
              <a:cs typeface="Calibri"/>
            </a:endParaRPr>
          </a:p>
          <a:p>
            <a:pPr marL="285750">
              <a:lnSpc>
                <a:spcPct val="100000"/>
              </a:lnSpc>
              <a:spcBef>
                <a:spcPts val="25"/>
              </a:spcBef>
            </a:pPr>
            <a:r>
              <a:rPr dirty="0" sz="2400" b="1">
                <a:latin typeface="Calibri"/>
                <a:cs typeface="Calibri"/>
              </a:rPr>
              <a:t>}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dirty="0" sz="2400" b="1">
                <a:latin typeface="Calibri"/>
                <a:cs typeface="Calibri"/>
              </a:rPr>
              <a:t>}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52650" y="160019"/>
            <a:ext cx="4839335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015489" algn="l"/>
                <a:tab pos="2961640" algn="l"/>
              </a:tabLst>
            </a:pPr>
            <a:r>
              <a:rPr dirty="0" b="0">
                <a:latin typeface="Times New Roman"/>
                <a:cs typeface="Times New Roman"/>
              </a:rPr>
              <a:t>Polygon	</a:t>
            </a:r>
            <a:r>
              <a:rPr dirty="0" spc="-5" b="0">
                <a:latin typeface="Times New Roman"/>
                <a:cs typeface="Times New Roman"/>
              </a:rPr>
              <a:t>a</a:t>
            </a:r>
            <a:r>
              <a:rPr dirty="0" b="0">
                <a:latin typeface="Times New Roman"/>
                <a:cs typeface="Times New Roman"/>
              </a:rPr>
              <a:t>nd	Polyline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2766" y="1526874"/>
            <a:ext cx="8719232" cy="3040307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0">
              <a:lnSpc>
                <a:spcPts val="1630"/>
              </a:lnSpc>
            </a:pPr>
            <a:fld id="{81D60167-4931-47E6-BA6A-407CBD079E47}" type="slidenum">
              <a:rPr dirty="0"/>
              <a:t>90</a:t>
            </a:fld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27436" y="160019"/>
            <a:ext cx="1889125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b="0">
                <a:latin typeface="Times New Roman"/>
                <a:cs typeface="Times New Roman"/>
              </a:rPr>
              <a:t>Polygon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8922" y="1511475"/>
            <a:ext cx="3150235" cy="306705"/>
          </a:xfrm>
          <a:prstGeom prst="rect">
            <a:avLst/>
          </a:prstGeom>
          <a:ln w="15811">
            <a:solidFill>
              <a:srgbClr val="000000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622300">
              <a:lnSpc>
                <a:spcPts val="1610"/>
              </a:lnSpc>
            </a:pPr>
            <a:r>
              <a:rPr dirty="0" sz="1400" spc="-15">
                <a:latin typeface="Times New Roman"/>
                <a:cs typeface="Times New Roman"/>
              </a:rPr>
              <a:t>javafx.scene.shape.Polygon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8922" y="1817821"/>
            <a:ext cx="3150235" cy="1045844"/>
          </a:xfrm>
          <a:prstGeom prst="rect">
            <a:avLst/>
          </a:prstGeom>
          <a:ln w="15811">
            <a:solidFill>
              <a:srgbClr val="000000"/>
            </a:solidFill>
          </a:ln>
        </p:spPr>
        <p:txBody>
          <a:bodyPr wrap="square" lIns="0" tIns="11430" rIns="0" bIns="0" rtlCol="0" vert="horz">
            <a:spAutoFit/>
          </a:bodyPr>
          <a:lstStyle/>
          <a:p>
            <a:pPr marL="41910">
              <a:lnSpc>
                <a:spcPct val="100000"/>
              </a:lnSpc>
              <a:spcBef>
                <a:spcPts val="90"/>
              </a:spcBef>
            </a:pPr>
            <a:r>
              <a:rPr dirty="0" sz="1300" spc="-10">
                <a:latin typeface="Courier New"/>
                <a:cs typeface="Courier New"/>
              </a:rPr>
              <a:t>+Polygon()</a:t>
            </a:r>
            <a:endParaRPr sz="1300">
              <a:latin typeface="Courier New"/>
              <a:cs typeface="Courier New"/>
            </a:endParaRPr>
          </a:p>
          <a:p>
            <a:pPr marL="41910">
              <a:lnSpc>
                <a:spcPct val="100000"/>
              </a:lnSpc>
              <a:spcBef>
                <a:spcPts val="439"/>
              </a:spcBef>
            </a:pPr>
            <a:r>
              <a:rPr dirty="0" sz="1300" spc="-10">
                <a:latin typeface="Courier New"/>
                <a:cs typeface="Courier New"/>
              </a:rPr>
              <a:t>+Polygon(double...</a:t>
            </a:r>
            <a:r>
              <a:rPr dirty="0" sz="1300" spc="-15">
                <a:latin typeface="Courier New"/>
                <a:cs typeface="Courier New"/>
              </a:rPr>
              <a:t> </a:t>
            </a:r>
            <a:r>
              <a:rPr dirty="0" sz="1300" spc="-10">
                <a:latin typeface="Courier New"/>
                <a:cs typeface="Courier New"/>
              </a:rPr>
              <a:t>points)</a:t>
            </a:r>
            <a:endParaRPr sz="1300">
              <a:latin typeface="Courier New"/>
              <a:cs typeface="Courier New"/>
            </a:endParaRPr>
          </a:p>
          <a:p>
            <a:pPr marL="338455" marR="633730" indent="-297180">
              <a:lnSpc>
                <a:spcPts val="1480"/>
              </a:lnSpc>
              <a:spcBef>
                <a:spcPts val="550"/>
              </a:spcBef>
            </a:pPr>
            <a:r>
              <a:rPr dirty="0" sz="1300" spc="-10">
                <a:latin typeface="Courier New"/>
                <a:cs typeface="Courier New"/>
              </a:rPr>
              <a:t>+getPoints(): </a:t>
            </a:r>
            <a:r>
              <a:rPr dirty="0" sz="1300" spc="-5">
                <a:latin typeface="Courier New"/>
                <a:cs typeface="Courier New"/>
              </a:rPr>
              <a:t> </a:t>
            </a:r>
            <a:r>
              <a:rPr dirty="0" sz="1300" spc="-10">
                <a:latin typeface="Courier New"/>
                <a:cs typeface="Courier New"/>
              </a:rPr>
              <a:t>ObservableList&lt;Double&gt;</a:t>
            </a:r>
            <a:endParaRPr sz="130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330744" y="1766593"/>
            <a:ext cx="4791075" cy="833755"/>
          </a:xfrm>
          <a:prstGeom prst="rect">
            <a:avLst/>
          </a:prstGeom>
        </p:spPr>
        <p:txBody>
          <a:bodyPr wrap="square" lIns="0" tIns="685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40"/>
              </a:spcBef>
            </a:pPr>
            <a:r>
              <a:rPr dirty="0" sz="1400" spc="-15">
                <a:latin typeface="Times New Roman"/>
                <a:cs typeface="Times New Roman"/>
              </a:rPr>
              <a:t>Creates </a:t>
            </a:r>
            <a:r>
              <a:rPr dirty="0" sz="1400" spc="-5">
                <a:latin typeface="Times New Roman"/>
                <a:cs typeface="Times New Roman"/>
              </a:rPr>
              <a:t>an</a:t>
            </a:r>
            <a:r>
              <a:rPr dirty="0" sz="1400" spc="-25">
                <a:latin typeface="Times New Roman"/>
                <a:cs typeface="Times New Roman"/>
              </a:rPr>
              <a:t> </a:t>
            </a:r>
            <a:r>
              <a:rPr dirty="0" sz="1400" spc="-15">
                <a:latin typeface="Times New Roman"/>
                <a:cs typeface="Times New Roman"/>
              </a:rPr>
              <a:t>empty</a:t>
            </a:r>
            <a:r>
              <a:rPr dirty="0" sz="1400" spc="-40">
                <a:latin typeface="Times New Roman"/>
                <a:cs typeface="Times New Roman"/>
              </a:rPr>
              <a:t> </a:t>
            </a:r>
            <a:r>
              <a:rPr dirty="0" sz="1400" spc="-15">
                <a:latin typeface="Times New Roman"/>
                <a:cs typeface="Times New Roman"/>
              </a:rPr>
              <a:t>polygon.</a:t>
            </a:r>
            <a:endParaRPr sz="1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440"/>
              </a:spcBef>
            </a:pPr>
            <a:r>
              <a:rPr dirty="0" sz="1400" spc="-15">
                <a:latin typeface="Times New Roman"/>
                <a:cs typeface="Times New Roman"/>
              </a:rPr>
              <a:t>Creates</a:t>
            </a:r>
            <a:r>
              <a:rPr dirty="0" sz="1400" spc="-10">
                <a:latin typeface="Times New Roman"/>
                <a:cs typeface="Times New Roman"/>
              </a:rPr>
              <a:t> a</a:t>
            </a:r>
            <a:r>
              <a:rPr dirty="0" sz="1400" spc="-15">
                <a:latin typeface="Times New Roman"/>
                <a:cs typeface="Times New Roman"/>
              </a:rPr>
              <a:t> </a:t>
            </a:r>
            <a:r>
              <a:rPr dirty="0" sz="1400" spc="-20">
                <a:latin typeface="Times New Roman"/>
                <a:cs typeface="Times New Roman"/>
              </a:rPr>
              <a:t>polygon</a:t>
            </a:r>
            <a:r>
              <a:rPr dirty="0" sz="1400" spc="5">
                <a:latin typeface="Times New Roman"/>
                <a:cs typeface="Times New Roman"/>
              </a:rPr>
              <a:t> </a:t>
            </a:r>
            <a:r>
              <a:rPr dirty="0" sz="1400" spc="-15">
                <a:latin typeface="Times New Roman"/>
                <a:cs typeface="Times New Roman"/>
              </a:rPr>
              <a:t>with</a:t>
            </a:r>
            <a:r>
              <a:rPr dirty="0" sz="1400">
                <a:latin typeface="Times New Roman"/>
                <a:cs typeface="Times New Roman"/>
              </a:rPr>
              <a:t> </a:t>
            </a:r>
            <a:r>
              <a:rPr dirty="0" sz="1400" spc="-10">
                <a:latin typeface="Times New Roman"/>
                <a:cs typeface="Times New Roman"/>
              </a:rPr>
              <a:t>the</a:t>
            </a:r>
            <a:r>
              <a:rPr dirty="0" sz="1400" spc="-20">
                <a:latin typeface="Times New Roman"/>
                <a:cs typeface="Times New Roman"/>
              </a:rPr>
              <a:t> </a:t>
            </a:r>
            <a:r>
              <a:rPr dirty="0" sz="1400" spc="-15">
                <a:latin typeface="Times New Roman"/>
                <a:cs typeface="Times New Roman"/>
              </a:rPr>
              <a:t>given </a:t>
            </a:r>
            <a:r>
              <a:rPr dirty="0" sz="1400" spc="-10">
                <a:latin typeface="Times New Roman"/>
                <a:cs typeface="Times New Roman"/>
              </a:rPr>
              <a:t>points.</a:t>
            </a:r>
            <a:endParaRPr sz="1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440"/>
              </a:spcBef>
            </a:pPr>
            <a:r>
              <a:rPr dirty="0" sz="1400" spc="-15">
                <a:latin typeface="Times New Roman"/>
                <a:cs typeface="Times New Roman"/>
              </a:rPr>
              <a:t>Returns</a:t>
            </a:r>
            <a:r>
              <a:rPr dirty="0" sz="1400">
                <a:latin typeface="Times New Roman"/>
                <a:cs typeface="Times New Roman"/>
              </a:rPr>
              <a:t> </a:t>
            </a:r>
            <a:r>
              <a:rPr dirty="0" sz="1400" spc="-10">
                <a:latin typeface="Times New Roman"/>
                <a:cs typeface="Times New Roman"/>
              </a:rPr>
              <a:t>a list</a:t>
            </a:r>
            <a:r>
              <a:rPr dirty="0" sz="1400" spc="10">
                <a:latin typeface="Times New Roman"/>
                <a:cs typeface="Times New Roman"/>
              </a:rPr>
              <a:t> </a:t>
            </a:r>
            <a:r>
              <a:rPr dirty="0" sz="1400" spc="-15">
                <a:latin typeface="Times New Roman"/>
                <a:cs typeface="Times New Roman"/>
              </a:rPr>
              <a:t>of</a:t>
            </a:r>
            <a:r>
              <a:rPr dirty="0" sz="1400" spc="-25">
                <a:latin typeface="Times New Roman"/>
                <a:cs typeface="Times New Roman"/>
              </a:rPr>
              <a:t> </a:t>
            </a:r>
            <a:r>
              <a:rPr dirty="0" sz="1400" spc="-15">
                <a:latin typeface="Times New Roman"/>
                <a:cs typeface="Times New Roman"/>
              </a:rPr>
              <a:t>double values</a:t>
            </a:r>
            <a:r>
              <a:rPr dirty="0" sz="1400" spc="5">
                <a:latin typeface="Times New Roman"/>
                <a:cs typeface="Times New Roman"/>
              </a:rPr>
              <a:t> </a:t>
            </a:r>
            <a:r>
              <a:rPr dirty="0" sz="1400" spc="-5">
                <a:latin typeface="Times New Roman"/>
                <a:cs typeface="Times New Roman"/>
              </a:rPr>
              <a:t>as</a:t>
            </a:r>
            <a:r>
              <a:rPr dirty="0" sz="1400">
                <a:latin typeface="Times New Roman"/>
                <a:cs typeface="Times New Roman"/>
              </a:rPr>
              <a:t> x-</a:t>
            </a:r>
            <a:r>
              <a:rPr dirty="0" sz="1400" spc="5">
                <a:latin typeface="Times New Roman"/>
                <a:cs typeface="Times New Roman"/>
              </a:rPr>
              <a:t> </a:t>
            </a:r>
            <a:r>
              <a:rPr dirty="0" sz="1400" spc="-15">
                <a:latin typeface="Times New Roman"/>
                <a:cs typeface="Times New Roman"/>
              </a:rPr>
              <a:t>and</a:t>
            </a:r>
            <a:r>
              <a:rPr dirty="0" sz="1400" spc="-10">
                <a:latin typeface="Times New Roman"/>
                <a:cs typeface="Times New Roman"/>
              </a:rPr>
              <a:t> </a:t>
            </a:r>
            <a:r>
              <a:rPr dirty="0" sz="1400" spc="-15">
                <a:latin typeface="Times New Roman"/>
                <a:cs typeface="Times New Roman"/>
              </a:rPr>
              <a:t>y-coordinates</a:t>
            </a:r>
            <a:r>
              <a:rPr dirty="0" sz="1400">
                <a:latin typeface="Times New Roman"/>
                <a:cs typeface="Times New Roman"/>
              </a:rPr>
              <a:t> </a:t>
            </a:r>
            <a:r>
              <a:rPr dirty="0" sz="1400" spc="-15">
                <a:latin typeface="Times New Roman"/>
                <a:cs typeface="Times New Roman"/>
              </a:rPr>
              <a:t>of</a:t>
            </a:r>
            <a:r>
              <a:rPr dirty="0" sz="1400">
                <a:latin typeface="Times New Roman"/>
                <a:cs typeface="Times New Roman"/>
              </a:rPr>
              <a:t> </a:t>
            </a:r>
            <a:r>
              <a:rPr dirty="0" sz="1400" spc="-10">
                <a:latin typeface="Times New Roman"/>
                <a:cs typeface="Times New Roman"/>
              </a:rPr>
              <a:t>the</a:t>
            </a:r>
            <a:r>
              <a:rPr dirty="0" sz="1400" spc="-15">
                <a:latin typeface="Times New Roman"/>
                <a:cs typeface="Times New Roman"/>
              </a:rPr>
              <a:t> </a:t>
            </a:r>
            <a:r>
              <a:rPr dirty="0" sz="1400" spc="-10">
                <a:latin typeface="Times New Roman"/>
                <a:cs typeface="Times New Roman"/>
              </a:rPr>
              <a:t>points.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391159" y="1240024"/>
            <a:ext cx="5544185" cy="441325"/>
          </a:xfrm>
          <a:prstGeom prst="rect">
            <a:avLst/>
          </a:prstGeom>
        </p:spPr>
        <p:txBody>
          <a:bodyPr wrap="square" lIns="0" tIns="26670" rIns="0" bIns="0" rtlCol="0" vert="horz">
            <a:spAutoFit/>
          </a:bodyPr>
          <a:lstStyle/>
          <a:p>
            <a:pPr marL="12700" marR="5080">
              <a:lnSpc>
                <a:spcPts val="1600"/>
              </a:lnSpc>
              <a:spcBef>
                <a:spcPts val="210"/>
              </a:spcBef>
            </a:pPr>
            <a:r>
              <a:rPr dirty="0" sz="1400" spc="-15">
                <a:latin typeface="Times New Roman"/>
                <a:cs typeface="Times New Roman"/>
              </a:rPr>
              <a:t>The</a:t>
            </a:r>
            <a:r>
              <a:rPr dirty="0" sz="14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Courier New"/>
                <a:cs typeface="Courier New"/>
              </a:rPr>
              <a:t>getter</a:t>
            </a:r>
            <a:r>
              <a:rPr dirty="0" sz="1200" spc="-355">
                <a:latin typeface="Courier New"/>
                <a:cs typeface="Courier New"/>
              </a:rPr>
              <a:t> </a:t>
            </a:r>
            <a:r>
              <a:rPr dirty="0" sz="1400" spc="-15">
                <a:latin typeface="Times New Roman"/>
                <a:cs typeface="Times New Roman"/>
              </a:rPr>
              <a:t>and</a:t>
            </a:r>
            <a:r>
              <a:rPr dirty="0" sz="14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Courier New"/>
                <a:cs typeface="Courier New"/>
              </a:rPr>
              <a:t>setter</a:t>
            </a:r>
            <a:r>
              <a:rPr dirty="0" sz="1200" spc="-355">
                <a:latin typeface="Courier New"/>
                <a:cs typeface="Courier New"/>
              </a:rPr>
              <a:t> </a:t>
            </a:r>
            <a:r>
              <a:rPr dirty="0" sz="1400" spc="-15">
                <a:latin typeface="Times New Roman"/>
                <a:cs typeface="Times New Roman"/>
              </a:rPr>
              <a:t>methods</a:t>
            </a:r>
            <a:r>
              <a:rPr dirty="0" sz="1400" spc="-20">
                <a:latin typeface="Times New Roman"/>
                <a:cs typeface="Times New Roman"/>
              </a:rPr>
              <a:t> </a:t>
            </a:r>
            <a:r>
              <a:rPr dirty="0" sz="1400" spc="-15">
                <a:latin typeface="Times New Roman"/>
                <a:cs typeface="Times New Roman"/>
              </a:rPr>
              <a:t>for</a:t>
            </a:r>
            <a:r>
              <a:rPr dirty="0" sz="1400">
                <a:latin typeface="Times New Roman"/>
                <a:cs typeface="Times New Roman"/>
              </a:rPr>
              <a:t> </a:t>
            </a:r>
            <a:r>
              <a:rPr dirty="0" sz="1400" spc="-15">
                <a:latin typeface="Times New Roman"/>
                <a:cs typeface="Times New Roman"/>
              </a:rPr>
              <a:t>property</a:t>
            </a:r>
            <a:r>
              <a:rPr dirty="0" sz="1400" spc="-30">
                <a:latin typeface="Times New Roman"/>
                <a:cs typeface="Times New Roman"/>
              </a:rPr>
              <a:t> </a:t>
            </a:r>
            <a:r>
              <a:rPr dirty="0" sz="1400" spc="-15">
                <a:latin typeface="Times New Roman"/>
                <a:cs typeface="Times New Roman"/>
              </a:rPr>
              <a:t>values</a:t>
            </a:r>
            <a:r>
              <a:rPr dirty="0" sz="1400">
                <a:latin typeface="Times New Roman"/>
                <a:cs typeface="Times New Roman"/>
              </a:rPr>
              <a:t> </a:t>
            </a:r>
            <a:r>
              <a:rPr dirty="0" sz="1400" spc="-15">
                <a:latin typeface="Times New Roman"/>
                <a:cs typeface="Times New Roman"/>
              </a:rPr>
              <a:t>and</a:t>
            </a:r>
            <a:r>
              <a:rPr dirty="0" sz="1400" spc="15">
                <a:latin typeface="Times New Roman"/>
                <a:cs typeface="Times New Roman"/>
              </a:rPr>
              <a:t> </a:t>
            </a:r>
            <a:r>
              <a:rPr dirty="0" sz="1400" spc="-10">
                <a:latin typeface="Times New Roman"/>
                <a:cs typeface="Times New Roman"/>
              </a:rPr>
              <a:t>a</a:t>
            </a:r>
            <a:r>
              <a:rPr dirty="0" sz="1400" spc="-15">
                <a:latin typeface="Times New Roman"/>
                <a:cs typeface="Times New Roman"/>
              </a:rPr>
              <a:t> getter</a:t>
            </a:r>
            <a:r>
              <a:rPr dirty="0" sz="1400">
                <a:latin typeface="Times New Roman"/>
                <a:cs typeface="Times New Roman"/>
              </a:rPr>
              <a:t> </a:t>
            </a:r>
            <a:r>
              <a:rPr dirty="0" sz="1400" spc="-15">
                <a:latin typeface="Times New Roman"/>
                <a:cs typeface="Times New Roman"/>
              </a:rPr>
              <a:t>for</a:t>
            </a:r>
            <a:r>
              <a:rPr dirty="0" sz="1400" spc="-5">
                <a:latin typeface="Times New Roman"/>
                <a:cs typeface="Times New Roman"/>
              </a:rPr>
              <a:t> </a:t>
            </a:r>
            <a:r>
              <a:rPr dirty="0" sz="1400" spc="-15">
                <a:latin typeface="Times New Roman"/>
                <a:cs typeface="Times New Roman"/>
              </a:rPr>
              <a:t>property </a:t>
            </a:r>
            <a:r>
              <a:rPr dirty="0" sz="1400" spc="-335">
                <a:latin typeface="Times New Roman"/>
                <a:cs typeface="Times New Roman"/>
              </a:rPr>
              <a:t> </a:t>
            </a:r>
            <a:r>
              <a:rPr dirty="0" sz="1400" spc="-10">
                <a:latin typeface="Times New Roman"/>
                <a:cs typeface="Times New Roman"/>
              </a:rPr>
              <a:t>itself are</a:t>
            </a:r>
            <a:r>
              <a:rPr dirty="0" sz="1400" spc="-20">
                <a:latin typeface="Times New Roman"/>
                <a:cs typeface="Times New Roman"/>
              </a:rPr>
              <a:t> </a:t>
            </a:r>
            <a:r>
              <a:rPr dirty="0" sz="1400" spc="-15">
                <a:latin typeface="Times New Roman"/>
                <a:cs typeface="Times New Roman"/>
              </a:rPr>
              <a:t>provided</a:t>
            </a:r>
            <a:r>
              <a:rPr dirty="0" sz="1400" spc="-10">
                <a:latin typeface="Times New Roman"/>
                <a:cs typeface="Times New Roman"/>
              </a:rPr>
              <a:t> </a:t>
            </a:r>
            <a:r>
              <a:rPr dirty="0" sz="1400" spc="-5">
                <a:latin typeface="Times New Roman"/>
                <a:cs typeface="Times New Roman"/>
              </a:rPr>
              <a:t>in</a:t>
            </a:r>
            <a:r>
              <a:rPr dirty="0" sz="1400" spc="-15">
                <a:latin typeface="Times New Roman"/>
                <a:cs typeface="Times New Roman"/>
              </a:rPr>
              <a:t> </a:t>
            </a:r>
            <a:r>
              <a:rPr dirty="0" sz="1400" spc="-10">
                <a:latin typeface="Times New Roman"/>
                <a:cs typeface="Times New Roman"/>
              </a:rPr>
              <a:t>the</a:t>
            </a:r>
            <a:r>
              <a:rPr dirty="0" sz="1400" spc="-20">
                <a:latin typeface="Times New Roman"/>
                <a:cs typeface="Times New Roman"/>
              </a:rPr>
              <a:t> </a:t>
            </a:r>
            <a:r>
              <a:rPr dirty="0" sz="1400" spc="-10">
                <a:latin typeface="Times New Roman"/>
                <a:cs typeface="Times New Roman"/>
              </a:rPr>
              <a:t>class,</a:t>
            </a:r>
            <a:r>
              <a:rPr dirty="0" sz="1400" spc="-15">
                <a:latin typeface="Times New Roman"/>
                <a:cs typeface="Times New Roman"/>
              </a:rPr>
              <a:t> </a:t>
            </a:r>
            <a:r>
              <a:rPr dirty="0" sz="1400" spc="-20">
                <a:latin typeface="Times New Roman"/>
                <a:cs typeface="Times New Roman"/>
              </a:rPr>
              <a:t>but</a:t>
            </a:r>
            <a:r>
              <a:rPr dirty="0" sz="1400" spc="5">
                <a:latin typeface="Times New Roman"/>
                <a:cs typeface="Times New Roman"/>
              </a:rPr>
              <a:t> </a:t>
            </a:r>
            <a:r>
              <a:rPr dirty="0" sz="1400" spc="-15">
                <a:latin typeface="Times New Roman"/>
                <a:cs typeface="Times New Roman"/>
              </a:rPr>
              <a:t>omitted</a:t>
            </a:r>
            <a:r>
              <a:rPr dirty="0" sz="1400" spc="5">
                <a:latin typeface="Times New Roman"/>
                <a:cs typeface="Times New Roman"/>
              </a:rPr>
              <a:t> </a:t>
            </a:r>
            <a:r>
              <a:rPr dirty="0" sz="1400" spc="-15">
                <a:latin typeface="Times New Roman"/>
                <a:cs typeface="Times New Roman"/>
              </a:rPr>
              <a:t>in</a:t>
            </a:r>
            <a:r>
              <a:rPr dirty="0" sz="1400" spc="-10">
                <a:latin typeface="Times New Roman"/>
                <a:cs typeface="Times New Roman"/>
              </a:rPr>
              <a:t> </a:t>
            </a:r>
            <a:r>
              <a:rPr dirty="0" sz="1400" spc="-5">
                <a:latin typeface="Times New Roman"/>
                <a:cs typeface="Times New Roman"/>
              </a:rPr>
              <a:t>the</a:t>
            </a:r>
            <a:r>
              <a:rPr dirty="0" sz="1400" spc="-20">
                <a:latin typeface="Times New Roman"/>
                <a:cs typeface="Times New Roman"/>
              </a:rPr>
              <a:t> UML</a:t>
            </a:r>
            <a:r>
              <a:rPr dirty="0" sz="1400" spc="-45">
                <a:latin typeface="Times New Roman"/>
                <a:cs typeface="Times New Roman"/>
              </a:rPr>
              <a:t> </a:t>
            </a:r>
            <a:r>
              <a:rPr dirty="0" sz="1400" spc="-10">
                <a:latin typeface="Times New Roman"/>
                <a:cs typeface="Times New Roman"/>
              </a:rPr>
              <a:t>diagram</a:t>
            </a:r>
            <a:r>
              <a:rPr dirty="0" sz="1400">
                <a:latin typeface="Times New Roman"/>
                <a:cs typeface="Times New Roman"/>
              </a:rPr>
              <a:t> </a:t>
            </a:r>
            <a:r>
              <a:rPr dirty="0" sz="1400" spc="-15">
                <a:latin typeface="Times New Roman"/>
                <a:cs typeface="Times New Roman"/>
              </a:rPr>
              <a:t>for</a:t>
            </a:r>
            <a:r>
              <a:rPr dirty="0" sz="1400" spc="-30">
                <a:latin typeface="Times New Roman"/>
                <a:cs typeface="Times New Roman"/>
              </a:rPr>
              <a:t> </a:t>
            </a:r>
            <a:r>
              <a:rPr dirty="0" sz="1400" spc="-15">
                <a:latin typeface="Times New Roman"/>
                <a:cs typeface="Times New Roman"/>
              </a:rPr>
              <a:t>brevity.</a:t>
            </a:r>
            <a:endParaRPr sz="1400">
              <a:latin typeface="Times New Roman"/>
              <a:cs typeface="Times New Roman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2261004" y="1466665"/>
            <a:ext cx="1119505" cy="507365"/>
            <a:chOff x="2261004" y="1466665"/>
            <a:chExt cx="1119505" cy="507365"/>
          </a:xfrm>
        </p:grpSpPr>
        <p:sp>
          <p:nvSpPr>
            <p:cNvPr id="8" name="object 8"/>
            <p:cNvSpPr/>
            <p:nvPr/>
          </p:nvSpPr>
          <p:spPr>
            <a:xfrm>
              <a:off x="2262320" y="1467982"/>
              <a:ext cx="1116965" cy="504825"/>
            </a:xfrm>
            <a:custGeom>
              <a:avLst/>
              <a:gdLst/>
              <a:ahLst/>
              <a:cxnLst/>
              <a:rect l="l" t="t" r="r" b="b"/>
              <a:pathLst>
                <a:path w="1116964" h="504825">
                  <a:moveTo>
                    <a:pt x="94526" y="382913"/>
                  </a:moveTo>
                  <a:lnTo>
                    <a:pt x="0" y="496388"/>
                  </a:lnTo>
                  <a:lnTo>
                    <a:pt x="147170" y="504373"/>
                  </a:lnTo>
                  <a:lnTo>
                    <a:pt x="100707" y="472653"/>
                  </a:lnTo>
                  <a:lnTo>
                    <a:pt x="81392" y="472653"/>
                  </a:lnTo>
                  <a:lnTo>
                    <a:pt x="78765" y="470016"/>
                  </a:lnTo>
                  <a:lnTo>
                    <a:pt x="73512" y="470016"/>
                  </a:lnTo>
                  <a:lnTo>
                    <a:pt x="70885" y="464741"/>
                  </a:lnTo>
                  <a:lnTo>
                    <a:pt x="70885" y="456829"/>
                  </a:lnTo>
                  <a:lnTo>
                    <a:pt x="76139" y="451555"/>
                  </a:lnTo>
                  <a:lnTo>
                    <a:pt x="83285" y="448432"/>
                  </a:lnTo>
                  <a:lnTo>
                    <a:pt x="94526" y="382913"/>
                  </a:lnTo>
                  <a:close/>
                </a:path>
                <a:path w="1116964" h="504825">
                  <a:moveTo>
                    <a:pt x="83285" y="448432"/>
                  </a:moveTo>
                  <a:lnTo>
                    <a:pt x="76139" y="451555"/>
                  </a:lnTo>
                  <a:lnTo>
                    <a:pt x="70885" y="456829"/>
                  </a:lnTo>
                  <a:lnTo>
                    <a:pt x="70885" y="464741"/>
                  </a:lnTo>
                  <a:lnTo>
                    <a:pt x="73512" y="470016"/>
                  </a:lnTo>
                  <a:lnTo>
                    <a:pt x="78765" y="470016"/>
                  </a:lnTo>
                  <a:lnTo>
                    <a:pt x="81392" y="472653"/>
                  </a:lnTo>
                  <a:lnTo>
                    <a:pt x="86645" y="470016"/>
                  </a:lnTo>
                  <a:lnTo>
                    <a:pt x="92858" y="467294"/>
                  </a:lnTo>
                  <a:lnTo>
                    <a:pt x="81392" y="459467"/>
                  </a:lnTo>
                  <a:lnTo>
                    <a:pt x="83285" y="448432"/>
                  </a:lnTo>
                  <a:close/>
                </a:path>
                <a:path w="1116964" h="504825">
                  <a:moveTo>
                    <a:pt x="92858" y="467294"/>
                  </a:moveTo>
                  <a:lnTo>
                    <a:pt x="86645" y="470016"/>
                  </a:lnTo>
                  <a:lnTo>
                    <a:pt x="81392" y="472653"/>
                  </a:lnTo>
                  <a:lnTo>
                    <a:pt x="100707" y="472653"/>
                  </a:lnTo>
                  <a:lnTo>
                    <a:pt x="92858" y="467294"/>
                  </a:lnTo>
                  <a:close/>
                </a:path>
                <a:path w="1116964" h="504825">
                  <a:moveTo>
                    <a:pt x="1106077" y="0"/>
                  </a:moveTo>
                  <a:lnTo>
                    <a:pt x="1103450" y="2637"/>
                  </a:lnTo>
                  <a:lnTo>
                    <a:pt x="83285" y="448432"/>
                  </a:lnTo>
                  <a:lnTo>
                    <a:pt x="81392" y="459467"/>
                  </a:lnTo>
                  <a:lnTo>
                    <a:pt x="92858" y="467294"/>
                  </a:lnTo>
                  <a:lnTo>
                    <a:pt x="1111330" y="21097"/>
                  </a:lnTo>
                  <a:lnTo>
                    <a:pt x="1116584" y="15823"/>
                  </a:lnTo>
                  <a:lnTo>
                    <a:pt x="1116584" y="7911"/>
                  </a:lnTo>
                  <a:lnTo>
                    <a:pt x="1113957" y="2637"/>
                  </a:lnTo>
                  <a:lnTo>
                    <a:pt x="1111330" y="2637"/>
                  </a:lnTo>
                  <a:lnTo>
                    <a:pt x="1106077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2262320" y="1467982"/>
              <a:ext cx="1116965" cy="504825"/>
            </a:xfrm>
            <a:custGeom>
              <a:avLst/>
              <a:gdLst/>
              <a:ahLst/>
              <a:cxnLst/>
              <a:rect l="l" t="t" r="r" b="b"/>
              <a:pathLst>
                <a:path w="1116964" h="504825">
                  <a:moveTo>
                    <a:pt x="1111330" y="21097"/>
                  </a:moveTo>
                  <a:lnTo>
                    <a:pt x="86646" y="470016"/>
                  </a:lnTo>
                  <a:lnTo>
                    <a:pt x="81392" y="472653"/>
                  </a:lnTo>
                  <a:lnTo>
                    <a:pt x="78765" y="470016"/>
                  </a:lnTo>
                  <a:lnTo>
                    <a:pt x="73512" y="470016"/>
                  </a:lnTo>
                  <a:lnTo>
                    <a:pt x="70885" y="464741"/>
                  </a:lnTo>
                  <a:lnTo>
                    <a:pt x="70885" y="462104"/>
                  </a:lnTo>
                  <a:lnTo>
                    <a:pt x="70885" y="456829"/>
                  </a:lnTo>
                  <a:lnTo>
                    <a:pt x="73512" y="454192"/>
                  </a:lnTo>
                  <a:lnTo>
                    <a:pt x="76139" y="451555"/>
                  </a:lnTo>
                  <a:lnTo>
                    <a:pt x="1103450" y="2637"/>
                  </a:lnTo>
                  <a:lnTo>
                    <a:pt x="1106077" y="0"/>
                  </a:lnTo>
                  <a:lnTo>
                    <a:pt x="1111330" y="2637"/>
                  </a:lnTo>
                  <a:lnTo>
                    <a:pt x="1113957" y="2637"/>
                  </a:lnTo>
                  <a:lnTo>
                    <a:pt x="1116584" y="7911"/>
                  </a:lnTo>
                  <a:lnTo>
                    <a:pt x="1116584" y="10548"/>
                  </a:lnTo>
                  <a:lnTo>
                    <a:pt x="1116584" y="15823"/>
                  </a:lnTo>
                  <a:lnTo>
                    <a:pt x="1113957" y="18460"/>
                  </a:lnTo>
                  <a:lnTo>
                    <a:pt x="1111330" y="21097"/>
                  </a:lnTo>
                  <a:close/>
                </a:path>
                <a:path w="1116964" h="504825">
                  <a:moveTo>
                    <a:pt x="81392" y="459467"/>
                  </a:moveTo>
                  <a:lnTo>
                    <a:pt x="147170" y="504373"/>
                  </a:lnTo>
                  <a:lnTo>
                    <a:pt x="0" y="496388"/>
                  </a:lnTo>
                  <a:lnTo>
                    <a:pt x="94526" y="382913"/>
                  </a:lnTo>
                  <a:lnTo>
                    <a:pt x="81392" y="459467"/>
                  </a:lnTo>
                  <a:close/>
                </a:path>
              </a:pathLst>
            </a:custGeom>
            <a:ln w="317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/>
          <p:nvPr/>
        </p:nvSpPr>
        <p:spPr>
          <a:xfrm>
            <a:off x="5259387" y="5562600"/>
            <a:ext cx="2324100" cy="381000"/>
          </a:xfrm>
          <a:prstGeom prst="rect">
            <a:avLst/>
          </a:prstGeom>
          <a:solidFill>
            <a:srgbClr val="92D050"/>
          </a:solidFill>
        </p:spPr>
        <p:txBody>
          <a:bodyPr wrap="square" lIns="0" tIns="32384" rIns="0" bIns="0" rtlCol="0" vert="horz">
            <a:spAutoFit/>
          </a:bodyPr>
          <a:lstStyle/>
          <a:p>
            <a:pPr marL="448945">
              <a:lnSpc>
                <a:spcPct val="100000"/>
              </a:lnSpc>
              <a:spcBef>
                <a:spcPts val="254"/>
              </a:spcBef>
            </a:pPr>
            <a:r>
              <a:rPr dirty="0" sz="2000" spc="-5">
                <a:latin typeface="Times New Roman"/>
                <a:cs typeface="Times New Roman"/>
              </a:rPr>
              <a:t>ShowPolygon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0">
              <a:lnSpc>
                <a:spcPts val="1630"/>
              </a:lnSpc>
            </a:pPr>
            <a:fld id="{81D60167-4931-47E6-BA6A-407CBD079E47}" type="slidenum">
              <a:rPr dirty="0"/>
              <a:t>90</a:t>
            </a:fld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17006" y="178307"/>
            <a:ext cx="3710304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ShowPolygon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76200" y="1219200"/>
            <a:ext cx="9050020" cy="5254625"/>
            <a:chOff x="76200" y="1219200"/>
            <a:chExt cx="9050020" cy="525462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200" y="1219200"/>
              <a:ext cx="4864100" cy="525409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58406" y="2209800"/>
              <a:ext cx="4267200" cy="2108200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0">
              <a:lnSpc>
                <a:spcPts val="1630"/>
              </a:lnSpc>
            </a:pPr>
            <a:fld id="{81D60167-4931-47E6-BA6A-407CBD079E47}" type="slidenum">
              <a:rPr dirty="0"/>
              <a:t>90</a:t>
            </a:fld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0">
              <a:lnSpc>
                <a:spcPts val="1630"/>
              </a:lnSpc>
            </a:pPr>
            <a:fld id="{81D60167-4931-47E6-BA6A-407CBD079E47}" type="slidenum">
              <a:rPr dirty="0"/>
              <a:t>90</a:t>
            </a:fld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17006" y="178307"/>
            <a:ext cx="3710304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ShowPolygon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1010411"/>
            <a:ext cx="6599555" cy="4902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41300" marR="3234690" indent="-228600">
              <a:lnSpc>
                <a:spcPct val="100000"/>
              </a:lnSpc>
              <a:spcBef>
                <a:spcPts val="100"/>
              </a:spcBef>
            </a:pPr>
            <a:r>
              <a:rPr dirty="0" sz="2000" spc="-5" b="1">
                <a:solidFill>
                  <a:srgbClr val="CC7832"/>
                </a:solidFill>
                <a:latin typeface="Calibri"/>
                <a:cs typeface="Calibri"/>
              </a:rPr>
              <a:t>class </a:t>
            </a:r>
            <a:r>
              <a:rPr dirty="0" sz="2000" spc="-10" b="1">
                <a:latin typeface="Calibri"/>
                <a:cs typeface="Calibri"/>
              </a:rPr>
              <a:t>MyPolygon </a:t>
            </a:r>
            <a:r>
              <a:rPr dirty="0" sz="2000" spc="-10" b="1">
                <a:solidFill>
                  <a:srgbClr val="CC7832"/>
                </a:solidFill>
                <a:latin typeface="Calibri"/>
                <a:cs typeface="Calibri"/>
              </a:rPr>
              <a:t>extends </a:t>
            </a:r>
            <a:r>
              <a:rPr dirty="0" sz="2000" spc="-15" b="1">
                <a:latin typeface="Calibri"/>
                <a:cs typeface="Calibri"/>
              </a:rPr>
              <a:t>Pane </a:t>
            </a:r>
            <a:r>
              <a:rPr dirty="0" sz="2000" b="1">
                <a:latin typeface="Calibri"/>
                <a:cs typeface="Calibri"/>
              </a:rPr>
              <a:t>{ </a:t>
            </a:r>
            <a:r>
              <a:rPr dirty="0" sz="2000" spc="-440" b="1">
                <a:latin typeface="Calibri"/>
                <a:cs typeface="Calibri"/>
              </a:rPr>
              <a:t> </a:t>
            </a:r>
            <a:r>
              <a:rPr dirty="0" sz="2000" spc="-15" b="1">
                <a:solidFill>
                  <a:srgbClr val="CC7832"/>
                </a:solidFill>
                <a:latin typeface="Calibri"/>
                <a:cs typeface="Calibri"/>
              </a:rPr>
              <a:t>private</a:t>
            </a:r>
            <a:r>
              <a:rPr dirty="0" sz="2000" spc="-5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000" spc="-10" b="1">
                <a:solidFill>
                  <a:srgbClr val="CC7832"/>
                </a:solidFill>
                <a:latin typeface="Calibri"/>
                <a:cs typeface="Calibri"/>
              </a:rPr>
              <a:t>void</a:t>
            </a:r>
            <a:r>
              <a:rPr dirty="0" sz="2000" spc="-5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000" spc="-10" b="1">
                <a:solidFill>
                  <a:srgbClr val="FFC66D"/>
                </a:solidFill>
                <a:latin typeface="Calibri"/>
                <a:cs typeface="Calibri"/>
              </a:rPr>
              <a:t>paint</a:t>
            </a:r>
            <a:r>
              <a:rPr dirty="0" sz="2000" spc="-10" b="1">
                <a:latin typeface="Calibri"/>
                <a:cs typeface="Calibri"/>
              </a:rPr>
              <a:t>() </a:t>
            </a:r>
            <a:r>
              <a:rPr dirty="0" sz="2000" b="1">
                <a:latin typeface="Calibri"/>
                <a:cs typeface="Calibri"/>
              </a:rPr>
              <a:t>{</a:t>
            </a:r>
            <a:endParaRPr sz="2000">
              <a:latin typeface="Calibri"/>
              <a:cs typeface="Calibri"/>
            </a:endParaRPr>
          </a:p>
          <a:p>
            <a:pPr marL="469900" marR="815340">
              <a:lnSpc>
                <a:spcPct val="100000"/>
              </a:lnSpc>
            </a:pPr>
            <a:r>
              <a:rPr dirty="0" sz="2000" b="1">
                <a:solidFill>
                  <a:srgbClr val="808080"/>
                </a:solidFill>
                <a:latin typeface="Calibri"/>
                <a:cs typeface="Calibri"/>
              </a:rPr>
              <a:t>//</a:t>
            </a:r>
            <a:r>
              <a:rPr dirty="0" sz="2000" spc="-5" b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2000" spc="-15" b="1">
                <a:solidFill>
                  <a:srgbClr val="808080"/>
                </a:solidFill>
                <a:latin typeface="Calibri"/>
                <a:cs typeface="Calibri"/>
              </a:rPr>
              <a:t>Create</a:t>
            </a:r>
            <a:r>
              <a:rPr dirty="0" sz="2000" b="1">
                <a:solidFill>
                  <a:srgbClr val="808080"/>
                </a:solidFill>
                <a:latin typeface="Calibri"/>
                <a:cs typeface="Calibri"/>
              </a:rPr>
              <a:t> a</a:t>
            </a:r>
            <a:r>
              <a:rPr dirty="0" sz="2000" spc="-5" b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2000" spc="-10" b="1">
                <a:solidFill>
                  <a:srgbClr val="808080"/>
                </a:solidFill>
                <a:latin typeface="Calibri"/>
                <a:cs typeface="Calibri"/>
              </a:rPr>
              <a:t>polygon</a:t>
            </a:r>
            <a:r>
              <a:rPr dirty="0" sz="2000" spc="-5" b="1">
                <a:solidFill>
                  <a:srgbClr val="808080"/>
                </a:solidFill>
                <a:latin typeface="Calibri"/>
                <a:cs typeface="Calibri"/>
              </a:rPr>
              <a:t> and place </a:t>
            </a:r>
            <a:r>
              <a:rPr dirty="0" sz="2000" spc="-10" b="1">
                <a:solidFill>
                  <a:srgbClr val="808080"/>
                </a:solidFill>
                <a:latin typeface="Calibri"/>
                <a:cs typeface="Calibri"/>
              </a:rPr>
              <a:t>polygon</a:t>
            </a:r>
            <a:r>
              <a:rPr dirty="0" sz="2000" spc="-5" b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2000" spc="-15" b="1">
                <a:solidFill>
                  <a:srgbClr val="808080"/>
                </a:solidFill>
                <a:latin typeface="Calibri"/>
                <a:cs typeface="Calibri"/>
              </a:rPr>
              <a:t>to</a:t>
            </a:r>
            <a:r>
              <a:rPr dirty="0" sz="2000" spc="-5" b="1">
                <a:solidFill>
                  <a:srgbClr val="808080"/>
                </a:solidFill>
                <a:latin typeface="Calibri"/>
                <a:cs typeface="Calibri"/>
              </a:rPr>
              <a:t> pane </a:t>
            </a:r>
            <a:r>
              <a:rPr dirty="0" sz="2000" b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2000" spc="-15" b="1">
                <a:latin typeface="Calibri"/>
                <a:cs typeface="Calibri"/>
              </a:rPr>
              <a:t>Polygon</a:t>
            </a:r>
            <a:r>
              <a:rPr dirty="0" sz="2000" spc="-10" b="1">
                <a:latin typeface="Calibri"/>
                <a:cs typeface="Calibri"/>
              </a:rPr>
              <a:t> polygon</a:t>
            </a:r>
            <a:r>
              <a:rPr dirty="0" sz="2000" spc="-5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=</a:t>
            </a:r>
            <a:r>
              <a:rPr dirty="0" sz="2000" spc="5" b="1">
                <a:latin typeface="Calibri"/>
                <a:cs typeface="Calibri"/>
              </a:rPr>
              <a:t> </a:t>
            </a:r>
            <a:r>
              <a:rPr dirty="0" sz="2000" spc="-5" b="1">
                <a:solidFill>
                  <a:srgbClr val="CC7832"/>
                </a:solidFill>
                <a:latin typeface="Calibri"/>
                <a:cs typeface="Calibri"/>
              </a:rPr>
              <a:t>new</a:t>
            </a:r>
            <a:r>
              <a:rPr dirty="0" sz="2000" spc="-15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000" spc="-10" b="1">
                <a:latin typeface="Calibri"/>
                <a:cs typeface="Calibri"/>
              </a:rPr>
              <a:t>Polygon()</a:t>
            </a:r>
            <a:r>
              <a:rPr dirty="0" sz="2000" spc="-10" b="1">
                <a:solidFill>
                  <a:srgbClr val="CC7832"/>
                </a:solidFill>
                <a:latin typeface="Calibri"/>
                <a:cs typeface="Calibri"/>
              </a:rPr>
              <a:t>; </a:t>
            </a:r>
            <a:r>
              <a:rPr dirty="0" sz="2000" spc="-5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000" spc="-10" b="1">
                <a:latin typeface="Calibri"/>
                <a:cs typeface="Calibri"/>
              </a:rPr>
              <a:t>polygon.setFill(Color.</a:t>
            </a:r>
            <a:r>
              <a:rPr dirty="0" sz="2000" spc="-10" b="1" i="1">
                <a:solidFill>
                  <a:srgbClr val="9876AA"/>
                </a:solidFill>
                <a:latin typeface="Calibri"/>
                <a:cs typeface="Calibri"/>
              </a:rPr>
              <a:t>WHITE</a:t>
            </a:r>
            <a:r>
              <a:rPr dirty="0" sz="2000" spc="-10" b="1">
                <a:latin typeface="Calibri"/>
                <a:cs typeface="Calibri"/>
              </a:rPr>
              <a:t>)</a:t>
            </a:r>
            <a:r>
              <a:rPr dirty="0" sz="2000" spc="-10" b="1">
                <a:solidFill>
                  <a:srgbClr val="CC7832"/>
                </a:solidFill>
                <a:latin typeface="Calibri"/>
                <a:cs typeface="Calibri"/>
              </a:rPr>
              <a:t>; </a:t>
            </a:r>
            <a:r>
              <a:rPr dirty="0" sz="2000" spc="-5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000" spc="-15" b="1">
                <a:latin typeface="Calibri"/>
                <a:cs typeface="Calibri"/>
              </a:rPr>
              <a:t>polygon.setStroke(Color.</a:t>
            </a:r>
            <a:r>
              <a:rPr dirty="0" sz="2000" spc="-15" b="1" i="1">
                <a:solidFill>
                  <a:srgbClr val="9876AA"/>
                </a:solidFill>
                <a:latin typeface="Calibri"/>
                <a:cs typeface="Calibri"/>
              </a:rPr>
              <a:t>BLACK</a:t>
            </a:r>
            <a:r>
              <a:rPr dirty="0" sz="2000" spc="-15" b="1">
                <a:latin typeface="Calibri"/>
                <a:cs typeface="Calibri"/>
              </a:rPr>
              <a:t>)</a:t>
            </a:r>
            <a:r>
              <a:rPr dirty="0" sz="2000" spc="-15" b="1">
                <a:solidFill>
                  <a:srgbClr val="CC7832"/>
                </a:solidFill>
                <a:latin typeface="Calibri"/>
                <a:cs typeface="Calibri"/>
              </a:rPr>
              <a:t>; </a:t>
            </a:r>
            <a:r>
              <a:rPr dirty="0" sz="2000" spc="-10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000" spc="-5" b="1">
                <a:latin typeface="Calibri"/>
                <a:cs typeface="Calibri"/>
              </a:rPr>
              <a:t>ObservableList&lt;Double&gt;</a:t>
            </a:r>
            <a:r>
              <a:rPr dirty="0" sz="2000" b="1">
                <a:latin typeface="Calibri"/>
                <a:cs typeface="Calibri"/>
              </a:rPr>
              <a:t> </a:t>
            </a:r>
            <a:r>
              <a:rPr dirty="0" sz="2000" spc="-10" b="1">
                <a:latin typeface="Calibri"/>
                <a:cs typeface="Calibri"/>
              </a:rPr>
              <a:t>list </a:t>
            </a:r>
            <a:r>
              <a:rPr dirty="0" sz="2000" b="1">
                <a:latin typeface="Calibri"/>
                <a:cs typeface="Calibri"/>
              </a:rPr>
              <a:t>= </a:t>
            </a:r>
            <a:r>
              <a:rPr dirty="0" sz="2000" spc="-10" b="1">
                <a:latin typeface="Calibri"/>
                <a:cs typeface="Calibri"/>
              </a:rPr>
              <a:t>polygon.getPoints()</a:t>
            </a:r>
            <a:r>
              <a:rPr dirty="0" sz="2000" spc="-10" b="1">
                <a:solidFill>
                  <a:srgbClr val="CC7832"/>
                </a:solidFill>
                <a:latin typeface="Calibri"/>
                <a:cs typeface="Calibri"/>
              </a:rPr>
              <a:t>;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950">
              <a:latin typeface="Calibri"/>
              <a:cs typeface="Calibri"/>
            </a:endParaRPr>
          </a:p>
          <a:p>
            <a:pPr marL="469900" marR="5080">
              <a:lnSpc>
                <a:spcPct val="100000"/>
              </a:lnSpc>
              <a:spcBef>
                <a:spcPts val="5"/>
              </a:spcBef>
            </a:pPr>
            <a:r>
              <a:rPr dirty="0" sz="2000" spc="-5" b="1">
                <a:solidFill>
                  <a:srgbClr val="CC7832"/>
                </a:solidFill>
                <a:latin typeface="Calibri"/>
                <a:cs typeface="Calibri"/>
              </a:rPr>
              <a:t>double</a:t>
            </a:r>
            <a:r>
              <a:rPr dirty="0" sz="2000" spc="5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000" spc="-10" b="1">
                <a:latin typeface="Calibri"/>
                <a:cs typeface="Calibri"/>
              </a:rPr>
              <a:t>centerX</a:t>
            </a:r>
            <a:r>
              <a:rPr dirty="0" sz="2000" b="1">
                <a:latin typeface="Calibri"/>
                <a:cs typeface="Calibri"/>
              </a:rPr>
              <a:t> =</a:t>
            </a:r>
            <a:r>
              <a:rPr dirty="0" sz="2000" spc="10" b="1">
                <a:latin typeface="Calibri"/>
                <a:cs typeface="Calibri"/>
              </a:rPr>
              <a:t> </a:t>
            </a:r>
            <a:r>
              <a:rPr dirty="0" sz="2000" spc="-10" b="1">
                <a:latin typeface="Calibri"/>
                <a:cs typeface="Calibri"/>
              </a:rPr>
              <a:t>getWidth()</a:t>
            </a:r>
            <a:r>
              <a:rPr dirty="0" sz="2000" b="1">
                <a:latin typeface="Calibri"/>
                <a:cs typeface="Calibri"/>
              </a:rPr>
              <a:t> /</a:t>
            </a:r>
            <a:r>
              <a:rPr dirty="0" sz="2000" spc="5" b="1">
                <a:latin typeface="Calibri"/>
                <a:cs typeface="Calibri"/>
              </a:rPr>
              <a:t> </a:t>
            </a:r>
            <a:r>
              <a:rPr dirty="0" sz="2000" spc="-5" b="1">
                <a:solidFill>
                  <a:srgbClr val="6897BB"/>
                </a:solidFill>
                <a:latin typeface="Calibri"/>
                <a:cs typeface="Calibri"/>
              </a:rPr>
              <a:t>2</a:t>
            </a:r>
            <a:r>
              <a:rPr dirty="0" sz="2000" spc="-5" b="1">
                <a:solidFill>
                  <a:srgbClr val="CC7832"/>
                </a:solidFill>
                <a:latin typeface="Calibri"/>
                <a:cs typeface="Calibri"/>
              </a:rPr>
              <a:t>,</a:t>
            </a:r>
            <a:r>
              <a:rPr dirty="0" sz="2000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000" spc="-10" b="1">
                <a:latin typeface="Calibri"/>
                <a:cs typeface="Calibri"/>
              </a:rPr>
              <a:t>centerY</a:t>
            </a:r>
            <a:r>
              <a:rPr dirty="0" sz="2000" b="1">
                <a:latin typeface="Calibri"/>
                <a:cs typeface="Calibri"/>
              </a:rPr>
              <a:t> =</a:t>
            </a:r>
            <a:r>
              <a:rPr dirty="0" sz="2000" spc="5" b="1">
                <a:latin typeface="Calibri"/>
                <a:cs typeface="Calibri"/>
              </a:rPr>
              <a:t> </a:t>
            </a:r>
            <a:r>
              <a:rPr dirty="0" sz="2000" spc="-10" b="1">
                <a:latin typeface="Calibri"/>
                <a:cs typeface="Calibri"/>
              </a:rPr>
              <a:t>getHeight()</a:t>
            </a:r>
            <a:r>
              <a:rPr dirty="0" sz="2000" spc="5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/</a:t>
            </a:r>
            <a:r>
              <a:rPr dirty="0" sz="2000" spc="5" b="1">
                <a:latin typeface="Calibri"/>
                <a:cs typeface="Calibri"/>
              </a:rPr>
              <a:t> </a:t>
            </a:r>
            <a:r>
              <a:rPr dirty="0" sz="2000" spc="-5" b="1">
                <a:solidFill>
                  <a:srgbClr val="6897BB"/>
                </a:solidFill>
                <a:latin typeface="Calibri"/>
                <a:cs typeface="Calibri"/>
              </a:rPr>
              <a:t>2</a:t>
            </a:r>
            <a:r>
              <a:rPr dirty="0" sz="2000" spc="-5" b="1">
                <a:solidFill>
                  <a:srgbClr val="CC7832"/>
                </a:solidFill>
                <a:latin typeface="Calibri"/>
                <a:cs typeface="Calibri"/>
              </a:rPr>
              <a:t>; </a:t>
            </a:r>
            <a:r>
              <a:rPr dirty="0" sz="2000" spc="-434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000" spc="-5" b="1">
                <a:solidFill>
                  <a:srgbClr val="CC7832"/>
                </a:solidFill>
                <a:latin typeface="Calibri"/>
                <a:cs typeface="Calibri"/>
              </a:rPr>
              <a:t>double</a:t>
            </a:r>
            <a:r>
              <a:rPr dirty="0" sz="2000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000" spc="-10" b="1">
                <a:latin typeface="Calibri"/>
                <a:cs typeface="Calibri"/>
              </a:rPr>
              <a:t>radius</a:t>
            </a:r>
            <a:r>
              <a:rPr dirty="0" sz="2000" b="1">
                <a:latin typeface="Calibri"/>
                <a:cs typeface="Calibri"/>
              </a:rPr>
              <a:t> =</a:t>
            </a:r>
            <a:r>
              <a:rPr dirty="0" sz="2000" spc="5" b="1">
                <a:latin typeface="Calibri"/>
                <a:cs typeface="Calibri"/>
              </a:rPr>
              <a:t> </a:t>
            </a:r>
            <a:r>
              <a:rPr dirty="0" sz="2000" spc="-5" b="1">
                <a:latin typeface="Calibri"/>
                <a:cs typeface="Calibri"/>
              </a:rPr>
              <a:t>Math.</a:t>
            </a:r>
            <a:r>
              <a:rPr dirty="0" sz="2000" spc="-5" b="1" i="1">
                <a:latin typeface="Calibri"/>
                <a:cs typeface="Calibri"/>
              </a:rPr>
              <a:t>min</a:t>
            </a:r>
            <a:r>
              <a:rPr dirty="0" sz="2000" spc="-5" b="1">
                <a:latin typeface="Calibri"/>
                <a:cs typeface="Calibri"/>
              </a:rPr>
              <a:t>(getWidth()</a:t>
            </a:r>
            <a:r>
              <a:rPr dirty="0" sz="2000" spc="-5" b="1">
                <a:solidFill>
                  <a:srgbClr val="CC7832"/>
                </a:solidFill>
                <a:latin typeface="Calibri"/>
                <a:cs typeface="Calibri"/>
              </a:rPr>
              <a:t>,</a:t>
            </a:r>
            <a:r>
              <a:rPr dirty="0" sz="2000" spc="-10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000" spc="-10" b="1">
                <a:latin typeface="Calibri"/>
                <a:cs typeface="Calibri"/>
              </a:rPr>
              <a:t>getHeight())</a:t>
            </a:r>
            <a:r>
              <a:rPr dirty="0" sz="2000" spc="-5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* </a:t>
            </a:r>
            <a:r>
              <a:rPr dirty="0" sz="2000" spc="-5" b="1">
                <a:solidFill>
                  <a:srgbClr val="6897BB"/>
                </a:solidFill>
                <a:latin typeface="Calibri"/>
                <a:cs typeface="Calibri"/>
              </a:rPr>
              <a:t>0.4</a:t>
            </a:r>
            <a:r>
              <a:rPr dirty="0" sz="2000" spc="-5" b="1">
                <a:solidFill>
                  <a:srgbClr val="CC7832"/>
                </a:solidFill>
                <a:latin typeface="Calibri"/>
                <a:cs typeface="Calibri"/>
              </a:rPr>
              <a:t>;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950">
              <a:latin typeface="Calibri"/>
              <a:cs typeface="Calibri"/>
            </a:endParaRPr>
          </a:p>
          <a:p>
            <a:pPr marL="469900" marR="2746375">
              <a:lnSpc>
                <a:spcPct val="100000"/>
              </a:lnSpc>
              <a:spcBef>
                <a:spcPts val="5"/>
              </a:spcBef>
            </a:pPr>
            <a:r>
              <a:rPr dirty="0" sz="2000" b="1">
                <a:solidFill>
                  <a:srgbClr val="808080"/>
                </a:solidFill>
                <a:latin typeface="Calibri"/>
                <a:cs typeface="Calibri"/>
              </a:rPr>
              <a:t>// Add </a:t>
            </a:r>
            <a:r>
              <a:rPr dirty="0" sz="2000" spc="-10" b="1">
                <a:solidFill>
                  <a:srgbClr val="808080"/>
                </a:solidFill>
                <a:latin typeface="Calibri"/>
                <a:cs typeface="Calibri"/>
              </a:rPr>
              <a:t>points </a:t>
            </a:r>
            <a:r>
              <a:rPr dirty="0" sz="2000" spc="-15" b="1">
                <a:solidFill>
                  <a:srgbClr val="808080"/>
                </a:solidFill>
                <a:latin typeface="Calibri"/>
                <a:cs typeface="Calibri"/>
              </a:rPr>
              <a:t>to </a:t>
            </a:r>
            <a:r>
              <a:rPr dirty="0" sz="2000" spc="-5" b="1">
                <a:solidFill>
                  <a:srgbClr val="808080"/>
                </a:solidFill>
                <a:latin typeface="Calibri"/>
                <a:cs typeface="Calibri"/>
              </a:rPr>
              <a:t>the </a:t>
            </a:r>
            <a:r>
              <a:rPr dirty="0" sz="2000" spc="-10" b="1">
                <a:solidFill>
                  <a:srgbClr val="808080"/>
                </a:solidFill>
                <a:latin typeface="Calibri"/>
                <a:cs typeface="Calibri"/>
              </a:rPr>
              <a:t>polygon list </a:t>
            </a:r>
            <a:r>
              <a:rPr dirty="0" sz="2000" spc="-440" b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2000" spc="-15" b="1">
                <a:solidFill>
                  <a:srgbClr val="CC7832"/>
                </a:solidFill>
                <a:latin typeface="Calibri"/>
                <a:cs typeface="Calibri"/>
              </a:rPr>
              <a:t>for</a:t>
            </a:r>
            <a:r>
              <a:rPr dirty="0" sz="2000" spc="-5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000" spc="-10" b="1">
                <a:latin typeface="Calibri"/>
                <a:cs typeface="Calibri"/>
              </a:rPr>
              <a:t>(</a:t>
            </a:r>
            <a:r>
              <a:rPr dirty="0" sz="2000" spc="-10" b="1">
                <a:solidFill>
                  <a:srgbClr val="CC7832"/>
                </a:solidFill>
                <a:latin typeface="Calibri"/>
                <a:cs typeface="Calibri"/>
              </a:rPr>
              <a:t>int</a:t>
            </a:r>
            <a:r>
              <a:rPr dirty="0" sz="2000" spc="-15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i</a:t>
            </a:r>
            <a:r>
              <a:rPr dirty="0" sz="2000" spc="-10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=</a:t>
            </a:r>
            <a:r>
              <a:rPr dirty="0" sz="2000" spc="-5" b="1">
                <a:latin typeface="Calibri"/>
                <a:cs typeface="Calibri"/>
              </a:rPr>
              <a:t> </a:t>
            </a:r>
            <a:r>
              <a:rPr dirty="0" sz="2000" spc="-5" b="1">
                <a:solidFill>
                  <a:srgbClr val="6897BB"/>
                </a:solidFill>
                <a:latin typeface="Calibri"/>
                <a:cs typeface="Calibri"/>
              </a:rPr>
              <a:t>0</a:t>
            </a:r>
            <a:r>
              <a:rPr dirty="0" sz="2000" spc="-5" b="1">
                <a:solidFill>
                  <a:srgbClr val="CC7832"/>
                </a:solidFill>
                <a:latin typeface="Calibri"/>
                <a:cs typeface="Calibri"/>
              </a:rPr>
              <a:t>; </a:t>
            </a:r>
            <a:r>
              <a:rPr dirty="0" sz="2000" b="1">
                <a:latin typeface="Calibri"/>
                <a:cs typeface="Calibri"/>
              </a:rPr>
              <a:t>i</a:t>
            </a:r>
            <a:r>
              <a:rPr dirty="0" sz="2000" spc="-15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&lt; </a:t>
            </a:r>
            <a:r>
              <a:rPr dirty="0" sz="2000" spc="-5" b="1">
                <a:solidFill>
                  <a:srgbClr val="6897BB"/>
                </a:solidFill>
                <a:latin typeface="Calibri"/>
                <a:cs typeface="Calibri"/>
              </a:rPr>
              <a:t>6</a:t>
            </a:r>
            <a:r>
              <a:rPr dirty="0" sz="2000" spc="-5" b="1">
                <a:solidFill>
                  <a:srgbClr val="CC7832"/>
                </a:solidFill>
                <a:latin typeface="Calibri"/>
                <a:cs typeface="Calibri"/>
              </a:rPr>
              <a:t>;</a:t>
            </a:r>
            <a:r>
              <a:rPr dirty="0" sz="2000" spc="-10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000" spc="5" b="1">
                <a:latin typeface="Calibri"/>
                <a:cs typeface="Calibri"/>
              </a:rPr>
              <a:t>i++)</a:t>
            </a:r>
            <a:r>
              <a:rPr dirty="0" sz="2000" spc="-5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{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400">
              <a:latin typeface="Calibri"/>
              <a:cs typeface="Calibri"/>
            </a:endParaRPr>
          </a:p>
          <a:p>
            <a:pPr marL="469900">
              <a:lnSpc>
                <a:spcPct val="100000"/>
              </a:lnSpc>
              <a:spcBef>
                <a:spcPts val="1870"/>
              </a:spcBef>
            </a:pPr>
            <a:r>
              <a:rPr dirty="0" sz="2000" b="1">
                <a:latin typeface="Calibri"/>
                <a:cs typeface="Calibri"/>
              </a:rPr>
              <a:t>}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17006" y="178307"/>
            <a:ext cx="3710304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ShowPolygon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175625" y="6509004"/>
            <a:ext cx="20320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Times New Roman"/>
                <a:cs typeface="Times New Roman"/>
              </a:rPr>
              <a:t>94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64540" y="934211"/>
            <a:ext cx="4138295" cy="398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41300" marR="772795" indent="-228600">
              <a:lnSpc>
                <a:spcPct val="100000"/>
              </a:lnSpc>
              <a:spcBef>
                <a:spcPts val="100"/>
              </a:spcBef>
            </a:pPr>
            <a:r>
              <a:rPr dirty="0" sz="2000" spc="-5" b="1">
                <a:solidFill>
                  <a:srgbClr val="CC7832"/>
                </a:solidFill>
                <a:latin typeface="Calibri"/>
                <a:cs typeface="Calibri"/>
              </a:rPr>
              <a:t>class </a:t>
            </a:r>
            <a:r>
              <a:rPr dirty="0" sz="2000" spc="-10" b="1">
                <a:latin typeface="Calibri"/>
                <a:cs typeface="Calibri"/>
              </a:rPr>
              <a:t>MyPolygon </a:t>
            </a:r>
            <a:r>
              <a:rPr dirty="0" sz="2000" spc="-10" b="1">
                <a:solidFill>
                  <a:srgbClr val="CC7832"/>
                </a:solidFill>
                <a:latin typeface="Calibri"/>
                <a:cs typeface="Calibri"/>
              </a:rPr>
              <a:t>extends </a:t>
            </a:r>
            <a:r>
              <a:rPr dirty="0" sz="2000" spc="-15" b="1">
                <a:latin typeface="Calibri"/>
                <a:cs typeface="Calibri"/>
              </a:rPr>
              <a:t>Pane </a:t>
            </a:r>
            <a:r>
              <a:rPr dirty="0" sz="2000" b="1">
                <a:latin typeface="Calibri"/>
                <a:cs typeface="Calibri"/>
              </a:rPr>
              <a:t>{ </a:t>
            </a:r>
            <a:r>
              <a:rPr dirty="0" sz="2000" spc="-440" b="1">
                <a:latin typeface="Calibri"/>
                <a:cs typeface="Calibri"/>
              </a:rPr>
              <a:t> </a:t>
            </a:r>
            <a:r>
              <a:rPr dirty="0" sz="2000" spc="-15" b="1">
                <a:solidFill>
                  <a:srgbClr val="CC7832"/>
                </a:solidFill>
                <a:latin typeface="Calibri"/>
                <a:cs typeface="Calibri"/>
              </a:rPr>
              <a:t>private</a:t>
            </a:r>
            <a:r>
              <a:rPr dirty="0" sz="2000" spc="-5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000" spc="-10" b="1">
                <a:solidFill>
                  <a:srgbClr val="CC7832"/>
                </a:solidFill>
                <a:latin typeface="Calibri"/>
                <a:cs typeface="Calibri"/>
              </a:rPr>
              <a:t>void</a:t>
            </a:r>
            <a:r>
              <a:rPr dirty="0" sz="2000" spc="-5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000" spc="-10" b="1">
                <a:solidFill>
                  <a:srgbClr val="FFC66D"/>
                </a:solidFill>
                <a:latin typeface="Calibri"/>
                <a:cs typeface="Calibri"/>
              </a:rPr>
              <a:t>paint</a:t>
            </a:r>
            <a:r>
              <a:rPr dirty="0" sz="2000" spc="-10" b="1">
                <a:latin typeface="Calibri"/>
                <a:cs typeface="Calibri"/>
              </a:rPr>
              <a:t>() </a:t>
            </a:r>
            <a:r>
              <a:rPr dirty="0" sz="2000" b="1">
                <a:latin typeface="Calibri"/>
                <a:cs typeface="Calibri"/>
              </a:rPr>
              <a:t>{</a:t>
            </a:r>
            <a:endParaRPr sz="2000">
              <a:latin typeface="Calibri"/>
              <a:cs typeface="Calibri"/>
            </a:endParaRPr>
          </a:p>
          <a:p>
            <a:pPr marL="469900">
              <a:lnSpc>
                <a:spcPct val="100000"/>
              </a:lnSpc>
            </a:pPr>
            <a:r>
              <a:rPr dirty="0" sz="2000" b="1">
                <a:latin typeface="Calibri"/>
                <a:cs typeface="Calibri"/>
              </a:rPr>
              <a:t>}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950">
              <a:latin typeface="Calibri"/>
              <a:cs typeface="Calibri"/>
            </a:endParaRPr>
          </a:p>
          <a:p>
            <a:pPr marL="469900" marR="744855">
              <a:lnSpc>
                <a:spcPct val="100000"/>
              </a:lnSpc>
              <a:spcBef>
                <a:spcPts val="5"/>
              </a:spcBef>
            </a:pPr>
            <a:r>
              <a:rPr dirty="0" sz="2000" spc="-5" b="1">
                <a:latin typeface="Calibri"/>
                <a:cs typeface="Calibri"/>
              </a:rPr>
              <a:t>getChildren().clear()</a:t>
            </a:r>
            <a:r>
              <a:rPr dirty="0" sz="2000" spc="-5" b="1">
                <a:solidFill>
                  <a:srgbClr val="CC7832"/>
                </a:solidFill>
                <a:latin typeface="Calibri"/>
                <a:cs typeface="Calibri"/>
              </a:rPr>
              <a:t>; </a:t>
            </a:r>
            <a:r>
              <a:rPr dirty="0" sz="2000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000" spc="-20" b="1">
                <a:latin typeface="Calibri"/>
                <a:cs typeface="Calibri"/>
              </a:rPr>
              <a:t>g</a:t>
            </a:r>
            <a:r>
              <a:rPr dirty="0" sz="2000" spc="-10" b="1">
                <a:latin typeface="Calibri"/>
                <a:cs typeface="Calibri"/>
              </a:rPr>
              <a:t>e</a:t>
            </a:r>
            <a:r>
              <a:rPr dirty="0" sz="2000" spc="-5" b="1">
                <a:latin typeface="Calibri"/>
                <a:cs typeface="Calibri"/>
              </a:rPr>
              <a:t>t</a:t>
            </a:r>
            <a:r>
              <a:rPr dirty="0" sz="2000" b="1">
                <a:latin typeface="Calibri"/>
                <a:cs typeface="Calibri"/>
              </a:rPr>
              <a:t>Ch</a:t>
            </a:r>
            <a:r>
              <a:rPr dirty="0" sz="2000" spc="-5" b="1">
                <a:latin typeface="Calibri"/>
                <a:cs typeface="Calibri"/>
              </a:rPr>
              <a:t>il</a:t>
            </a:r>
            <a:r>
              <a:rPr dirty="0" sz="2000" b="1">
                <a:latin typeface="Calibri"/>
                <a:cs typeface="Calibri"/>
              </a:rPr>
              <a:t>d</a:t>
            </a:r>
            <a:r>
              <a:rPr dirty="0" sz="2000" spc="-25" b="1">
                <a:latin typeface="Calibri"/>
                <a:cs typeface="Calibri"/>
              </a:rPr>
              <a:t>r</a:t>
            </a:r>
            <a:r>
              <a:rPr dirty="0" sz="2000" spc="5" b="1">
                <a:latin typeface="Calibri"/>
                <a:cs typeface="Calibri"/>
              </a:rPr>
              <a:t>e</a:t>
            </a:r>
            <a:r>
              <a:rPr dirty="0" sz="2000" b="1">
                <a:latin typeface="Calibri"/>
                <a:cs typeface="Calibri"/>
              </a:rPr>
              <a:t>n().</a:t>
            </a:r>
            <a:r>
              <a:rPr dirty="0" sz="2000" spc="-5" b="1">
                <a:latin typeface="Calibri"/>
                <a:cs typeface="Calibri"/>
              </a:rPr>
              <a:t>a</a:t>
            </a:r>
            <a:r>
              <a:rPr dirty="0" sz="2000" b="1">
                <a:latin typeface="Calibri"/>
                <a:cs typeface="Calibri"/>
              </a:rPr>
              <a:t>dd(p</a:t>
            </a:r>
            <a:r>
              <a:rPr dirty="0" sz="2000" spc="-5" b="1">
                <a:latin typeface="Calibri"/>
                <a:cs typeface="Calibri"/>
              </a:rPr>
              <a:t>ol</a:t>
            </a:r>
            <a:r>
              <a:rPr dirty="0" sz="2000" spc="-20" b="1">
                <a:latin typeface="Calibri"/>
                <a:cs typeface="Calibri"/>
              </a:rPr>
              <a:t>yg</a:t>
            </a:r>
            <a:r>
              <a:rPr dirty="0" sz="2000" spc="-5" b="1">
                <a:latin typeface="Calibri"/>
                <a:cs typeface="Calibri"/>
              </a:rPr>
              <a:t>o</a:t>
            </a:r>
            <a:r>
              <a:rPr dirty="0" sz="2000" b="1">
                <a:latin typeface="Calibri"/>
                <a:cs typeface="Calibri"/>
              </a:rPr>
              <a:t>n)</a:t>
            </a:r>
            <a:r>
              <a:rPr dirty="0" sz="2000" b="1">
                <a:solidFill>
                  <a:srgbClr val="CC7832"/>
                </a:solidFill>
                <a:latin typeface="Calibri"/>
                <a:cs typeface="Calibri"/>
              </a:rPr>
              <a:t>;</a:t>
            </a:r>
            <a:endParaRPr sz="2000">
              <a:latin typeface="Calibri"/>
              <a:cs typeface="Calibri"/>
            </a:endParaRPr>
          </a:p>
          <a:p>
            <a:pPr marL="241300">
              <a:lnSpc>
                <a:spcPct val="100000"/>
              </a:lnSpc>
            </a:pPr>
            <a:r>
              <a:rPr dirty="0" sz="2000" b="1">
                <a:latin typeface="Calibri"/>
                <a:cs typeface="Calibri"/>
              </a:rPr>
              <a:t>}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950">
              <a:latin typeface="Calibri"/>
              <a:cs typeface="Calibri"/>
            </a:endParaRPr>
          </a:p>
          <a:p>
            <a:pPr marL="241300">
              <a:lnSpc>
                <a:spcPct val="100000"/>
              </a:lnSpc>
              <a:spcBef>
                <a:spcPts val="5"/>
              </a:spcBef>
            </a:pPr>
            <a:r>
              <a:rPr dirty="0" sz="2000" spc="-5" b="1">
                <a:solidFill>
                  <a:srgbClr val="BBB529"/>
                </a:solidFill>
                <a:latin typeface="Calibri"/>
                <a:cs typeface="Calibri"/>
              </a:rPr>
              <a:t>@Override</a:t>
            </a:r>
            <a:endParaRPr sz="2000">
              <a:latin typeface="Calibri"/>
              <a:cs typeface="Calibri"/>
            </a:endParaRPr>
          </a:p>
          <a:p>
            <a:pPr marL="469900" marR="5080" indent="-228600">
              <a:lnSpc>
                <a:spcPct val="100000"/>
              </a:lnSpc>
            </a:pPr>
            <a:r>
              <a:rPr dirty="0" sz="2000" spc="-5" b="1">
                <a:solidFill>
                  <a:srgbClr val="CC7832"/>
                </a:solidFill>
                <a:latin typeface="Calibri"/>
                <a:cs typeface="Calibri"/>
              </a:rPr>
              <a:t>public </a:t>
            </a:r>
            <a:r>
              <a:rPr dirty="0" sz="2000" spc="-10" b="1">
                <a:solidFill>
                  <a:srgbClr val="CC7832"/>
                </a:solidFill>
                <a:latin typeface="Calibri"/>
                <a:cs typeface="Calibri"/>
              </a:rPr>
              <a:t>void </a:t>
            </a:r>
            <a:r>
              <a:rPr dirty="0" sz="2000" spc="-5" b="1">
                <a:solidFill>
                  <a:srgbClr val="FFC66D"/>
                </a:solidFill>
                <a:latin typeface="Calibri"/>
                <a:cs typeface="Calibri"/>
              </a:rPr>
              <a:t>setWidth</a:t>
            </a:r>
            <a:r>
              <a:rPr dirty="0" sz="2000" spc="-5" b="1">
                <a:latin typeface="Calibri"/>
                <a:cs typeface="Calibri"/>
              </a:rPr>
              <a:t>(</a:t>
            </a:r>
            <a:r>
              <a:rPr dirty="0" sz="2000" spc="-5" b="1">
                <a:solidFill>
                  <a:srgbClr val="CC7832"/>
                </a:solidFill>
                <a:latin typeface="Calibri"/>
                <a:cs typeface="Calibri"/>
              </a:rPr>
              <a:t>double </a:t>
            </a:r>
            <a:r>
              <a:rPr dirty="0" sz="2000" spc="-5" b="1">
                <a:latin typeface="Calibri"/>
                <a:cs typeface="Calibri"/>
              </a:rPr>
              <a:t>width) </a:t>
            </a:r>
            <a:r>
              <a:rPr dirty="0" sz="2000" b="1">
                <a:latin typeface="Calibri"/>
                <a:cs typeface="Calibri"/>
              </a:rPr>
              <a:t>{ </a:t>
            </a:r>
            <a:r>
              <a:rPr dirty="0" sz="2000" spc="-440" b="1">
                <a:latin typeface="Calibri"/>
                <a:cs typeface="Calibri"/>
              </a:rPr>
              <a:t> </a:t>
            </a:r>
            <a:r>
              <a:rPr dirty="0" sz="2000" spc="-15" b="1">
                <a:solidFill>
                  <a:srgbClr val="CC7832"/>
                </a:solidFill>
                <a:latin typeface="Calibri"/>
                <a:cs typeface="Calibri"/>
              </a:rPr>
              <a:t>super</a:t>
            </a:r>
            <a:r>
              <a:rPr dirty="0" sz="2000" spc="-15" b="1">
                <a:latin typeface="Calibri"/>
                <a:cs typeface="Calibri"/>
              </a:rPr>
              <a:t>.setWidth(width)</a:t>
            </a:r>
            <a:r>
              <a:rPr dirty="0" sz="2000" spc="-15" b="1">
                <a:solidFill>
                  <a:srgbClr val="CC7832"/>
                </a:solidFill>
                <a:latin typeface="Calibri"/>
                <a:cs typeface="Calibri"/>
              </a:rPr>
              <a:t>;</a:t>
            </a:r>
            <a:endParaRPr sz="2000">
              <a:latin typeface="Calibri"/>
              <a:cs typeface="Calibri"/>
            </a:endParaRPr>
          </a:p>
          <a:p>
            <a:pPr marL="469900">
              <a:lnSpc>
                <a:spcPct val="100000"/>
              </a:lnSpc>
            </a:pPr>
            <a:r>
              <a:rPr dirty="0" sz="2000" spc="-5" b="1">
                <a:latin typeface="Calibri"/>
                <a:cs typeface="Calibri"/>
              </a:rPr>
              <a:t>paint()</a:t>
            </a:r>
            <a:r>
              <a:rPr dirty="0" sz="2000" spc="-5" b="1">
                <a:solidFill>
                  <a:srgbClr val="CC7832"/>
                </a:solidFill>
                <a:latin typeface="Calibri"/>
                <a:cs typeface="Calibri"/>
              </a:rPr>
              <a:t>;</a:t>
            </a:r>
            <a:endParaRPr sz="2000">
              <a:latin typeface="Calibri"/>
              <a:cs typeface="Calibri"/>
            </a:endParaRPr>
          </a:p>
          <a:p>
            <a:pPr marL="241300">
              <a:lnSpc>
                <a:spcPct val="100000"/>
              </a:lnSpc>
            </a:pPr>
            <a:r>
              <a:rPr dirty="0" sz="2000" b="1">
                <a:latin typeface="Calibri"/>
                <a:cs typeface="Calibri"/>
              </a:rPr>
              <a:t>}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93139" y="5201411"/>
            <a:ext cx="4008120" cy="1549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5" b="1">
                <a:solidFill>
                  <a:srgbClr val="BBB529"/>
                </a:solidFill>
                <a:latin typeface="Calibri"/>
                <a:cs typeface="Calibri"/>
              </a:rPr>
              <a:t>@Override</a:t>
            </a:r>
            <a:endParaRPr sz="2000">
              <a:latin typeface="Calibri"/>
              <a:cs typeface="Calibri"/>
            </a:endParaRPr>
          </a:p>
          <a:p>
            <a:pPr marL="241300" marR="5080" indent="-228600">
              <a:lnSpc>
                <a:spcPct val="100000"/>
              </a:lnSpc>
            </a:pPr>
            <a:r>
              <a:rPr dirty="0" sz="2000" spc="-5" b="1">
                <a:solidFill>
                  <a:srgbClr val="CC7832"/>
                </a:solidFill>
                <a:latin typeface="Calibri"/>
                <a:cs typeface="Calibri"/>
              </a:rPr>
              <a:t>public </a:t>
            </a:r>
            <a:r>
              <a:rPr dirty="0" sz="2000" spc="-10" b="1">
                <a:solidFill>
                  <a:srgbClr val="CC7832"/>
                </a:solidFill>
                <a:latin typeface="Calibri"/>
                <a:cs typeface="Calibri"/>
              </a:rPr>
              <a:t>void </a:t>
            </a:r>
            <a:r>
              <a:rPr dirty="0" sz="2000" spc="-5" b="1">
                <a:solidFill>
                  <a:srgbClr val="FFC66D"/>
                </a:solidFill>
                <a:latin typeface="Calibri"/>
                <a:cs typeface="Calibri"/>
              </a:rPr>
              <a:t>setHeight</a:t>
            </a:r>
            <a:r>
              <a:rPr dirty="0" sz="2000" spc="-5" b="1">
                <a:latin typeface="Calibri"/>
                <a:cs typeface="Calibri"/>
              </a:rPr>
              <a:t>(</a:t>
            </a:r>
            <a:r>
              <a:rPr dirty="0" sz="2000" spc="-5" b="1">
                <a:solidFill>
                  <a:srgbClr val="CC7832"/>
                </a:solidFill>
                <a:latin typeface="Calibri"/>
                <a:cs typeface="Calibri"/>
              </a:rPr>
              <a:t>double </a:t>
            </a:r>
            <a:r>
              <a:rPr dirty="0" sz="2000" spc="-5" b="1">
                <a:latin typeface="Calibri"/>
                <a:cs typeface="Calibri"/>
              </a:rPr>
              <a:t>height) </a:t>
            </a:r>
            <a:r>
              <a:rPr dirty="0" sz="2000" b="1">
                <a:latin typeface="Calibri"/>
                <a:cs typeface="Calibri"/>
              </a:rPr>
              <a:t>{ </a:t>
            </a:r>
            <a:r>
              <a:rPr dirty="0" sz="2000" spc="-440" b="1">
                <a:latin typeface="Calibri"/>
                <a:cs typeface="Calibri"/>
              </a:rPr>
              <a:t> </a:t>
            </a:r>
            <a:r>
              <a:rPr dirty="0" sz="2000" spc="-15" b="1">
                <a:solidFill>
                  <a:srgbClr val="CC7832"/>
                </a:solidFill>
                <a:latin typeface="Calibri"/>
                <a:cs typeface="Calibri"/>
              </a:rPr>
              <a:t>super</a:t>
            </a:r>
            <a:r>
              <a:rPr dirty="0" sz="2000" spc="-15" b="1">
                <a:latin typeface="Calibri"/>
                <a:cs typeface="Calibri"/>
              </a:rPr>
              <a:t>.setHeight(height)</a:t>
            </a:r>
            <a:r>
              <a:rPr dirty="0" sz="2000" spc="-15" b="1">
                <a:solidFill>
                  <a:srgbClr val="CC7832"/>
                </a:solidFill>
                <a:latin typeface="Calibri"/>
                <a:cs typeface="Calibri"/>
              </a:rPr>
              <a:t>;</a:t>
            </a:r>
            <a:endParaRPr sz="2000">
              <a:latin typeface="Calibri"/>
              <a:cs typeface="Calibri"/>
            </a:endParaRPr>
          </a:p>
          <a:p>
            <a:pPr marL="241300">
              <a:lnSpc>
                <a:spcPct val="100000"/>
              </a:lnSpc>
            </a:pPr>
            <a:r>
              <a:rPr dirty="0" sz="2000" spc="-5" b="1">
                <a:latin typeface="Calibri"/>
                <a:cs typeface="Calibri"/>
              </a:rPr>
              <a:t>paint()</a:t>
            </a:r>
            <a:r>
              <a:rPr dirty="0" sz="2000" spc="-5" b="1">
                <a:solidFill>
                  <a:srgbClr val="CC7832"/>
                </a:solidFill>
                <a:latin typeface="Calibri"/>
                <a:cs typeface="Calibri"/>
              </a:rPr>
              <a:t>;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dirty="0" sz="2000" b="1">
                <a:latin typeface="Calibri"/>
                <a:cs typeface="Calibri"/>
              </a:rPr>
              <a:t>}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630"/>
              </a:lnSpc>
            </a:pPr>
            <a:fld id="{81D60167-4931-47E6-BA6A-407CBD079E47}" type="slidenum">
              <a:rPr dirty="0"/>
              <a:t>100</a:t>
            </a:fld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17006" y="178307"/>
            <a:ext cx="3710304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ShowPolygon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93139" y="1010411"/>
            <a:ext cx="6656705" cy="4902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41300" marR="3291204" indent="-228600">
              <a:lnSpc>
                <a:spcPct val="100000"/>
              </a:lnSpc>
              <a:spcBef>
                <a:spcPts val="100"/>
              </a:spcBef>
            </a:pPr>
            <a:r>
              <a:rPr dirty="0" sz="2000" spc="-5" b="1">
                <a:solidFill>
                  <a:srgbClr val="CC7832"/>
                </a:solidFill>
                <a:latin typeface="Calibri"/>
                <a:cs typeface="Calibri"/>
              </a:rPr>
              <a:t>class </a:t>
            </a:r>
            <a:r>
              <a:rPr dirty="0" sz="2000" spc="-10" b="1">
                <a:latin typeface="Calibri"/>
                <a:cs typeface="Calibri"/>
              </a:rPr>
              <a:t>MyPolygon </a:t>
            </a:r>
            <a:r>
              <a:rPr dirty="0" sz="2000" spc="-10" b="1">
                <a:solidFill>
                  <a:srgbClr val="CC7832"/>
                </a:solidFill>
                <a:latin typeface="Calibri"/>
                <a:cs typeface="Calibri"/>
              </a:rPr>
              <a:t>extends </a:t>
            </a:r>
            <a:r>
              <a:rPr dirty="0" sz="2000" spc="-15" b="1">
                <a:latin typeface="Calibri"/>
                <a:cs typeface="Calibri"/>
              </a:rPr>
              <a:t>Pane </a:t>
            </a:r>
            <a:r>
              <a:rPr dirty="0" sz="2000" b="1">
                <a:latin typeface="Calibri"/>
                <a:cs typeface="Calibri"/>
              </a:rPr>
              <a:t>{ </a:t>
            </a:r>
            <a:r>
              <a:rPr dirty="0" sz="2000" spc="-440" b="1">
                <a:latin typeface="Calibri"/>
                <a:cs typeface="Calibri"/>
              </a:rPr>
              <a:t> </a:t>
            </a:r>
            <a:r>
              <a:rPr dirty="0" sz="2000" spc="-15" b="1">
                <a:solidFill>
                  <a:srgbClr val="CC7832"/>
                </a:solidFill>
                <a:latin typeface="Calibri"/>
                <a:cs typeface="Calibri"/>
              </a:rPr>
              <a:t>private</a:t>
            </a:r>
            <a:r>
              <a:rPr dirty="0" sz="2000" spc="-5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000" spc="-10" b="1">
                <a:solidFill>
                  <a:srgbClr val="CC7832"/>
                </a:solidFill>
                <a:latin typeface="Calibri"/>
                <a:cs typeface="Calibri"/>
              </a:rPr>
              <a:t>void</a:t>
            </a:r>
            <a:r>
              <a:rPr dirty="0" sz="2000" spc="-5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000" spc="-10" b="1">
                <a:solidFill>
                  <a:srgbClr val="FFC66D"/>
                </a:solidFill>
                <a:latin typeface="Calibri"/>
                <a:cs typeface="Calibri"/>
              </a:rPr>
              <a:t>paint</a:t>
            </a:r>
            <a:r>
              <a:rPr dirty="0" sz="2000" spc="-10" b="1">
                <a:latin typeface="Calibri"/>
                <a:cs typeface="Calibri"/>
              </a:rPr>
              <a:t>() </a:t>
            </a:r>
            <a:r>
              <a:rPr dirty="0" sz="2000" b="1">
                <a:latin typeface="Calibri"/>
                <a:cs typeface="Calibri"/>
              </a:rPr>
              <a:t>{</a:t>
            </a:r>
            <a:endParaRPr sz="2000">
              <a:latin typeface="Calibri"/>
              <a:cs typeface="Calibri"/>
            </a:endParaRPr>
          </a:p>
          <a:p>
            <a:pPr marL="469900" marR="871855">
              <a:lnSpc>
                <a:spcPct val="100000"/>
              </a:lnSpc>
            </a:pPr>
            <a:r>
              <a:rPr dirty="0" sz="2000" b="1">
                <a:solidFill>
                  <a:srgbClr val="808080"/>
                </a:solidFill>
                <a:latin typeface="Calibri"/>
                <a:cs typeface="Calibri"/>
              </a:rPr>
              <a:t>//</a:t>
            </a:r>
            <a:r>
              <a:rPr dirty="0" sz="2000" spc="-5" b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2000" spc="-15" b="1">
                <a:solidFill>
                  <a:srgbClr val="808080"/>
                </a:solidFill>
                <a:latin typeface="Calibri"/>
                <a:cs typeface="Calibri"/>
              </a:rPr>
              <a:t>Create</a:t>
            </a:r>
            <a:r>
              <a:rPr dirty="0" sz="2000" b="1">
                <a:solidFill>
                  <a:srgbClr val="808080"/>
                </a:solidFill>
                <a:latin typeface="Calibri"/>
                <a:cs typeface="Calibri"/>
              </a:rPr>
              <a:t> a</a:t>
            </a:r>
            <a:r>
              <a:rPr dirty="0" sz="2000" spc="-5" b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2000" spc="-10" b="1">
                <a:solidFill>
                  <a:srgbClr val="808080"/>
                </a:solidFill>
                <a:latin typeface="Calibri"/>
                <a:cs typeface="Calibri"/>
              </a:rPr>
              <a:t>polygon</a:t>
            </a:r>
            <a:r>
              <a:rPr dirty="0" sz="2000" spc="-5" b="1">
                <a:solidFill>
                  <a:srgbClr val="808080"/>
                </a:solidFill>
                <a:latin typeface="Calibri"/>
                <a:cs typeface="Calibri"/>
              </a:rPr>
              <a:t> and place </a:t>
            </a:r>
            <a:r>
              <a:rPr dirty="0" sz="2000" spc="-10" b="1">
                <a:solidFill>
                  <a:srgbClr val="808080"/>
                </a:solidFill>
                <a:latin typeface="Calibri"/>
                <a:cs typeface="Calibri"/>
              </a:rPr>
              <a:t>polygon</a:t>
            </a:r>
            <a:r>
              <a:rPr dirty="0" sz="2000" spc="-5" b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2000" spc="-15" b="1">
                <a:solidFill>
                  <a:srgbClr val="808080"/>
                </a:solidFill>
                <a:latin typeface="Calibri"/>
                <a:cs typeface="Calibri"/>
              </a:rPr>
              <a:t>to</a:t>
            </a:r>
            <a:r>
              <a:rPr dirty="0" sz="2000" spc="-5" b="1">
                <a:solidFill>
                  <a:srgbClr val="808080"/>
                </a:solidFill>
                <a:latin typeface="Calibri"/>
                <a:cs typeface="Calibri"/>
              </a:rPr>
              <a:t> pane </a:t>
            </a:r>
            <a:r>
              <a:rPr dirty="0" sz="2000" b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2000" spc="-15" b="1">
                <a:latin typeface="Calibri"/>
                <a:cs typeface="Calibri"/>
              </a:rPr>
              <a:t>Polygon</a:t>
            </a:r>
            <a:r>
              <a:rPr dirty="0" sz="2000" spc="-10" b="1">
                <a:latin typeface="Calibri"/>
                <a:cs typeface="Calibri"/>
              </a:rPr>
              <a:t> polygon</a:t>
            </a:r>
            <a:r>
              <a:rPr dirty="0" sz="2000" spc="-5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=</a:t>
            </a:r>
            <a:r>
              <a:rPr dirty="0" sz="2000" spc="5" b="1">
                <a:latin typeface="Calibri"/>
                <a:cs typeface="Calibri"/>
              </a:rPr>
              <a:t> </a:t>
            </a:r>
            <a:r>
              <a:rPr dirty="0" sz="2000" spc="-5" b="1">
                <a:solidFill>
                  <a:srgbClr val="CC7832"/>
                </a:solidFill>
                <a:latin typeface="Calibri"/>
                <a:cs typeface="Calibri"/>
              </a:rPr>
              <a:t>new</a:t>
            </a:r>
            <a:r>
              <a:rPr dirty="0" sz="2000" spc="-15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000" spc="-10" b="1">
                <a:latin typeface="Calibri"/>
                <a:cs typeface="Calibri"/>
              </a:rPr>
              <a:t>Polygon()</a:t>
            </a:r>
            <a:r>
              <a:rPr dirty="0" sz="2000" spc="-10" b="1">
                <a:solidFill>
                  <a:srgbClr val="CC7832"/>
                </a:solidFill>
                <a:latin typeface="Calibri"/>
                <a:cs typeface="Calibri"/>
              </a:rPr>
              <a:t>; </a:t>
            </a:r>
            <a:r>
              <a:rPr dirty="0" sz="2000" spc="-5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000" spc="-10" b="1">
                <a:latin typeface="Calibri"/>
                <a:cs typeface="Calibri"/>
              </a:rPr>
              <a:t>polygon.setFill(Color.</a:t>
            </a:r>
            <a:r>
              <a:rPr dirty="0" sz="2000" spc="-10" b="1" i="1">
                <a:solidFill>
                  <a:srgbClr val="9876AA"/>
                </a:solidFill>
                <a:latin typeface="Calibri"/>
                <a:cs typeface="Calibri"/>
              </a:rPr>
              <a:t>WHITE</a:t>
            </a:r>
            <a:r>
              <a:rPr dirty="0" sz="2000" spc="-10" b="1">
                <a:latin typeface="Calibri"/>
                <a:cs typeface="Calibri"/>
              </a:rPr>
              <a:t>)</a:t>
            </a:r>
            <a:r>
              <a:rPr dirty="0" sz="2000" spc="-10" b="1">
                <a:solidFill>
                  <a:srgbClr val="CC7832"/>
                </a:solidFill>
                <a:latin typeface="Calibri"/>
                <a:cs typeface="Calibri"/>
              </a:rPr>
              <a:t>; </a:t>
            </a:r>
            <a:r>
              <a:rPr dirty="0" sz="2000" spc="-5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000" spc="-15" b="1">
                <a:latin typeface="Calibri"/>
                <a:cs typeface="Calibri"/>
              </a:rPr>
              <a:t>polygon.setStroke(Color.</a:t>
            </a:r>
            <a:r>
              <a:rPr dirty="0" sz="2000" spc="-15" b="1" i="1">
                <a:solidFill>
                  <a:srgbClr val="9876AA"/>
                </a:solidFill>
                <a:latin typeface="Calibri"/>
                <a:cs typeface="Calibri"/>
              </a:rPr>
              <a:t>BLACK</a:t>
            </a:r>
            <a:r>
              <a:rPr dirty="0" sz="2000" spc="-15" b="1">
                <a:latin typeface="Calibri"/>
                <a:cs typeface="Calibri"/>
              </a:rPr>
              <a:t>)</a:t>
            </a:r>
            <a:r>
              <a:rPr dirty="0" sz="2000" spc="-15" b="1">
                <a:solidFill>
                  <a:srgbClr val="CC7832"/>
                </a:solidFill>
                <a:latin typeface="Calibri"/>
                <a:cs typeface="Calibri"/>
              </a:rPr>
              <a:t>; </a:t>
            </a:r>
            <a:r>
              <a:rPr dirty="0" sz="2000" spc="-10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000" spc="-5" b="1">
                <a:latin typeface="Calibri"/>
                <a:cs typeface="Calibri"/>
              </a:rPr>
              <a:t>ObservableList&lt;Double&gt;</a:t>
            </a:r>
            <a:r>
              <a:rPr dirty="0" sz="2000" b="1">
                <a:latin typeface="Calibri"/>
                <a:cs typeface="Calibri"/>
              </a:rPr>
              <a:t> </a:t>
            </a:r>
            <a:r>
              <a:rPr dirty="0" sz="2000" spc="-10" b="1">
                <a:latin typeface="Calibri"/>
                <a:cs typeface="Calibri"/>
              </a:rPr>
              <a:t>list </a:t>
            </a:r>
            <a:r>
              <a:rPr dirty="0" sz="2000" b="1">
                <a:latin typeface="Calibri"/>
                <a:cs typeface="Calibri"/>
              </a:rPr>
              <a:t>= </a:t>
            </a:r>
            <a:r>
              <a:rPr dirty="0" sz="2000" spc="-10" b="1">
                <a:latin typeface="Calibri"/>
                <a:cs typeface="Calibri"/>
              </a:rPr>
              <a:t>polygon.getPoints()</a:t>
            </a:r>
            <a:r>
              <a:rPr dirty="0" sz="2000" spc="-10" b="1">
                <a:solidFill>
                  <a:srgbClr val="CC7832"/>
                </a:solidFill>
                <a:latin typeface="Calibri"/>
                <a:cs typeface="Calibri"/>
              </a:rPr>
              <a:t>;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950">
              <a:latin typeface="Calibri"/>
              <a:cs typeface="Calibri"/>
            </a:endParaRPr>
          </a:p>
          <a:p>
            <a:pPr marL="469900" marR="61594">
              <a:lnSpc>
                <a:spcPct val="100000"/>
              </a:lnSpc>
              <a:spcBef>
                <a:spcPts val="5"/>
              </a:spcBef>
            </a:pPr>
            <a:r>
              <a:rPr dirty="0" sz="2000" spc="-5" b="1">
                <a:solidFill>
                  <a:srgbClr val="CC7832"/>
                </a:solidFill>
                <a:latin typeface="Calibri"/>
                <a:cs typeface="Calibri"/>
              </a:rPr>
              <a:t>double</a:t>
            </a:r>
            <a:r>
              <a:rPr dirty="0" sz="2000" spc="5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000" spc="-10" b="1">
                <a:latin typeface="Calibri"/>
                <a:cs typeface="Calibri"/>
              </a:rPr>
              <a:t>centerX</a:t>
            </a:r>
            <a:r>
              <a:rPr dirty="0" sz="2000" b="1">
                <a:latin typeface="Calibri"/>
                <a:cs typeface="Calibri"/>
              </a:rPr>
              <a:t> =</a:t>
            </a:r>
            <a:r>
              <a:rPr dirty="0" sz="2000" spc="10" b="1">
                <a:latin typeface="Calibri"/>
                <a:cs typeface="Calibri"/>
              </a:rPr>
              <a:t> </a:t>
            </a:r>
            <a:r>
              <a:rPr dirty="0" sz="2000" spc="-10" b="1">
                <a:latin typeface="Calibri"/>
                <a:cs typeface="Calibri"/>
              </a:rPr>
              <a:t>getWidth()</a:t>
            </a:r>
            <a:r>
              <a:rPr dirty="0" sz="2000" b="1">
                <a:latin typeface="Calibri"/>
                <a:cs typeface="Calibri"/>
              </a:rPr>
              <a:t> /</a:t>
            </a:r>
            <a:r>
              <a:rPr dirty="0" sz="2000" spc="5" b="1">
                <a:latin typeface="Calibri"/>
                <a:cs typeface="Calibri"/>
              </a:rPr>
              <a:t> </a:t>
            </a:r>
            <a:r>
              <a:rPr dirty="0" sz="2000" spc="-5" b="1">
                <a:solidFill>
                  <a:srgbClr val="6897BB"/>
                </a:solidFill>
                <a:latin typeface="Calibri"/>
                <a:cs typeface="Calibri"/>
              </a:rPr>
              <a:t>2</a:t>
            </a:r>
            <a:r>
              <a:rPr dirty="0" sz="2000" spc="-5" b="1">
                <a:solidFill>
                  <a:srgbClr val="CC7832"/>
                </a:solidFill>
                <a:latin typeface="Calibri"/>
                <a:cs typeface="Calibri"/>
              </a:rPr>
              <a:t>,</a:t>
            </a:r>
            <a:r>
              <a:rPr dirty="0" sz="2000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000" spc="-10" b="1">
                <a:latin typeface="Calibri"/>
                <a:cs typeface="Calibri"/>
              </a:rPr>
              <a:t>centerY</a:t>
            </a:r>
            <a:r>
              <a:rPr dirty="0" sz="2000" b="1">
                <a:latin typeface="Calibri"/>
                <a:cs typeface="Calibri"/>
              </a:rPr>
              <a:t> =</a:t>
            </a:r>
            <a:r>
              <a:rPr dirty="0" sz="2000" spc="5" b="1">
                <a:latin typeface="Calibri"/>
                <a:cs typeface="Calibri"/>
              </a:rPr>
              <a:t> </a:t>
            </a:r>
            <a:r>
              <a:rPr dirty="0" sz="2000" spc="-10" b="1">
                <a:latin typeface="Calibri"/>
                <a:cs typeface="Calibri"/>
              </a:rPr>
              <a:t>getHeight()</a:t>
            </a:r>
            <a:r>
              <a:rPr dirty="0" sz="2000" spc="5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/</a:t>
            </a:r>
            <a:r>
              <a:rPr dirty="0" sz="2000" spc="5" b="1">
                <a:latin typeface="Calibri"/>
                <a:cs typeface="Calibri"/>
              </a:rPr>
              <a:t> </a:t>
            </a:r>
            <a:r>
              <a:rPr dirty="0" sz="2000" spc="-5" b="1">
                <a:solidFill>
                  <a:srgbClr val="6897BB"/>
                </a:solidFill>
                <a:latin typeface="Calibri"/>
                <a:cs typeface="Calibri"/>
              </a:rPr>
              <a:t>2</a:t>
            </a:r>
            <a:r>
              <a:rPr dirty="0" sz="2000" spc="-5" b="1">
                <a:solidFill>
                  <a:srgbClr val="CC7832"/>
                </a:solidFill>
                <a:latin typeface="Calibri"/>
                <a:cs typeface="Calibri"/>
              </a:rPr>
              <a:t>; </a:t>
            </a:r>
            <a:r>
              <a:rPr dirty="0" sz="2000" spc="-434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000" spc="-5" b="1">
                <a:solidFill>
                  <a:srgbClr val="CC7832"/>
                </a:solidFill>
                <a:latin typeface="Calibri"/>
                <a:cs typeface="Calibri"/>
              </a:rPr>
              <a:t>double</a:t>
            </a:r>
            <a:r>
              <a:rPr dirty="0" sz="2000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000" spc="-10" b="1">
                <a:latin typeface="Calibri"/>
                <a:cs typeface="Calibri"/>
              </a:rPr>
              <a:t>radius</a:t>
            </a:r>
            <a:r>
              <a:rPr dirty="0" sz="2000" b="1">
                <a:latin typeface="Calibri"/>
                <a:cs typeface="Calibri"/>
              </a:rPr>
              <a:t> =</a:t>
            </a:r>
            <a:r>
              <a:rPr dirty="0" sz="2000" spc="5" b="1">
                <a:latin typeface="Calibri"/>
                <a:cs typeface="Calibri"/>
              </a:rPr>
              <a:t> </a:t>
            </a:r>
            <a:r>
              <a:rPr dirty="0" sz="2000" spc="-5" b="1">
                <a:latin typeface="Calibri"/>
                <a:cs typeface="Calibri"/>
              </a:rPr>
              <a:t>Math.</a:t>
            </a:r>
            <a:r>
              <a:rPr dirty="0" sz="2000" spc="-5" b="1" i="1">
                <a:latin typeface="Calibri"/>
                <a:cs typeface="Calibri"/>
              </a:rPr>
              <a:t>min</a:t>
            </a:r>
            <a:r>
              <a:rPr dirty="0" sz="2000" spc="-5" b="1">
                <a:latin typeface="Calibri"/>
                <a:cs typeface="Calibri"/>
              </a:rPr>
              <a:t>(getWidth()</a:t>
            </a:r>
            <a:r>
              <a:rPr dirty="0" sz="2000" spc="-5" b="1">
                <a:solidFill>
                  <a:srgbClr val="CC7832"/>
                </a:solidFill>
                <a:latin typeface="Calibri"/>
                <a:cs typeface="Calibri"/>
              </a:rPr>
              <a:t>,</a:t>
            </a:r>
            <a:r>
              <a:rPr dirty="0" sz="2000" spc="-10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000" spc="-10" b="1">
                <a:latin typeface="Calibri"/>
                <a:cs typeface="Calibri"/>
              </a:rPr>
              <a:t>getHeight())</a:t>
            </a:r>
            <a:r>
              <a:rPr dirty="0" sz="2000" spc="-5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* </a:t>
            </a:r>
            <a:r>
              <a:rPr dirty="0" sz="2000" spc="-5" b="1">
                <a:solidFill>
                  <a:srgbClr val="6897BB"/>
                </a:solidFill>
                <a:latin typeface="Calibri"/>
                <a:cs typeface="Calibri"/>
              </a:rPr>
              <a:t>0.4</a:t>
            </a:r>
            <a:r>
              <a:rPr dirty="0" sz="2000" spc="-5" b="1">
                <a:solidFill>
                  <a:srgbClr val="CC7832"/>
                </a:solidFill>
                <a:latin typeface="Calibri"/>
                <a:cs typeface="Calibri"/>
              </a:rPr>
              <a:t>;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950">
              <a:latin typeface="Calibri"/>
              <a:cs typeface="Calibri"/>
            </a:endParaRPr>
          </a:p>
          <a:p>
            <a:pPr marL="469900" marR="2802890">
              <a:lnSpc>
                <a:spcPct val="100000"/>
              </a:lnSpc>
              <a:spcBef>
                <a:spcPts val="5"/>
              </a:spcBef>
            </a:pPr>
            <a:r>
              <a:rPr dirty="0" sz="2000" b="1">
                <a:solidFill>
                  <a:srgbClr val="808080"/>
                </a:solidFill>
                <a:latin typeface="Calibri"/>
                <a:cs typeface="Calibri"/>
              </a:rPr>
              <a:t>// Add </a:t>
            </a:r>
            <a:r>
              <a:rPr dirty="0" sz="2000" spc="-10" b="1">
                <a:solidFill>
                  <a:srgbClr val="808080"/>
                </a:solidFill>
                <a:latin typeface="Calibri"/>
                <a:cs typeface="Calibri"/>
              </a:rPr>
              <a:t>points </a:t>
            </a:r>
            <a:r>
              <a:rPr dirty="0" sz="2000" spc="-15" b="1">
                <a:solidFill>
                  <a:srgbClr val="808080"/>
                </a:solidFill>
                <a:latin typeface="Calibri"/>
                <a:cs typeface="Calibri"/>
              </a:rPr>
              <a:t>to </a:t>
            </a:r>
            <a:r>
              <a:rPr dirty="0" sz="2000" spc="-5" b="1">
                <a:solidFill>
                  <a:srgbClr val="808080"/>
                </a:solidFill>
                <a:latin typeface="Calibri"/>
                <a:cs typeface="Calibri"/>
              </a:rPr>
              <a:t>the </a:t>
            </a:r>
            <a:r>
              <a:rPr dirty="0" sz="2000" spc="-10" b="1">
                <a:solidFill>
                  <a:srgbClr val="808080"/>
                </a:solidFill>
                <a:latin typeface="Calibri"/>
                <a:cs typeface="Calibri"/>
              </a:rPr>
              <a:t>polygon list </a:t>
            </a:r>
            <a:r>
              <a:rPr dirty="0" sz="2000" spc="-440" b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2000" spc="-15" b="1">
                <a:solidFill>
                  <a:srgbClr val="CC7832"/>
                </a:solidFill>
                <a:latin typeface="Calibri"/>
                <a:cs typeface="Calibri"/>
              </a:rPr>
              <a:t>for</a:t>
            </a:r>
            <a:r>
              <a:rPr dirty="0" sz="2000" spc="-5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000" spc="-10" b="1">
                <a:latin typeface="Calibri"/>
                <a:cs typeface="Calibri"/>
              </a:rPr>
              <a:t>(</a:t>
            </a:r>
            <a:r>
              <a:rPr dirty="0" sz="2000" spc="-10" b="1">
                <a:solidFill>
                  <a:srgbClr val="CC7832"/>
                </a:solidFill>
                <a:latin typeface="Calibri"/>
                <a:cs typeface="Calibri"/>
              </a:rPr>
              <a:t>int</a:t>
            </a:r>
            <a:r>
              <a:rPr dirty="0" sz="2000" spc="-15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i</a:t>
            </a:r>
            <a:r>
              <a:rPr dirty="0" sz="2000" spc="-10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=</a:t>
            </a:r>
            <a:r>
              <a:rPr dirty="0" sz="2000" spc="-5" b="1">
                <a:latin typeface="Calibri"/>
                <a:cs typeface="Calibri"/>
              </a:rPr>
              <a:t> </a:t>
            </a:r>
            <a:r>
              <a:rPr dirty="0" sz="2000" spc="-5" b="1">
                <a:solidFill>
                  <a:srgbClr val="6897BB"/>
                </a:solidFill>
                <a:latin typeface="Calibri"/>
                <a:cs typeface="Calibri"/>
              </a:rPr>
              <a:t>0</a:t>
            </a:r>
            <a:r>
              <a:rPr dirty="0" sz="2000" spc="-5" b="1">
                <a:solidFill>
                  <a:srgbClr val="CC7832"/>
                </a:solidFill>
                <a:latin typeface="Calibri"/>
                <a:cs typeface="Calibri"/>
              </a:rPr>
              <a:t>; </a:t>
            </a:r>
            <a:r>
              <a:rPr dirty="0" sz="2000" b="1">
                <a:latin typeface="Calibri"/>
                <a:cs typeface="Calibri"/>
              </a:rPr>
              <a:t>i</a:t>
            </a:r>
            <a:r>
              <a:rPr dirty="0" sz="2000" spc="-15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&lt; </a:t>
            </a:r>
            <a:r>
              <a:rPr dirty="0" sz="2000" spc="-5" b="1">
                <a:solidFill>
                  <a:srgbClr val="6897BB"/>
                </a:solidFill>
                <a:latin typeface="Calibri"/>
                <a:cs typeface="Calibri"/>
              </a:rPr>
              <a:t>6</a:t>
            </a:r>
            <a:r>
              <a:rPr dirty="0" sz="2000" spc="-5" b="1">
                <a:solidFill>
                  <a:srgbClr val="CC7832"/>
                </a:solidFill>
                <a:latin typeface="Calibri"/>
                <a:cs typeface="Calibri"/>
              </a:rPr>
              <a:t>;</a:t>
            </a:r>
            <a:r>
              <a:rPr dirty="0" sz="2000" spc="-10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000" spc="5" b="1">
                <a:latin typeface="Calibri"/>
                <a:cs typeface="Calibri"/>
              </a:rPr>
              <a:t>i++)</a:t>
            </a:r>
            <a:r>
              <a:rPr dirty="0" sz="2000" spc="-5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{</a:t>
            </a:r>
            <a:endParaRPr sz="2000">
              <a:latin typeface="Calibri"/>
              <a:cs typeface="Calibri"/>
            </a:endParaRPr>
          </a:p>
          <a:p>
            <a:pPr marL="697865" marR="5080">
              <a:lnSpc>
                <a:spcPct val="100000"/>
              </a:lnSpc>
            </a:pPr>
            <a:r>
              <a:rPr dirty="0" sz="2000" spc="-10" b="1">
                <a:latin typeface="Calibri"/>
                <a:cs typeface="Calibri"/>
              </a:rPr>
              <a:t>list.add(centerX</a:t>
            </a:r>
            <a:r>
              <a:rPr dirty="0" sz="2000" spc="-5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+</a:t>
            </a:r>
            <a:r>
              <a:rPr dirty="0" sz="2000" spc="5" b="1">
                <a:latin typeface="Calibri"/>
                <a:cs typeface="Calibri"/>
              </a:rPr>
              <a:t> </a:t>
            </a:r>
            <a:r>
              <a:rPr dirty="0" sz="2000" spc="-10" b="1">
                <a:latin typeface="Calibri"/>
                <a:cs typeface="Calibri"/>
              </a:rPr>
              <a:t>radius</a:t>
            </a:r>
            <a:r>
              <a:rPr dirty="0" sz="2000" spc="5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*</a:t>
            </a:r>
            <a:r>
              <a:rPr dirty="0" sz="2000" spc="5" b="1">
                <a:latin typeface="Calibri"/>
                <a:cs typeface="Calibri"/>
              </a:rPr>
              <a:t> </a:t>
            </a:r>
            <a:r>
              <a:rPr dirty="0" sz="2000" spc="-10" b="1">
                <a:latin typeface="Calibri"/>
                <a:cs typeface="Calibri"/>
              </a:rPr>
              <a:t>Math.</a:t>
            </a:r>
            <a:r>
              <a:rPr dirty="0" sz="2000" spc="-10" b="1" i="1">
                <a:latin typeface="Calibri"/>
                <a:cs typeface="Calibri"/>
              </a:rPr>
              <a:t>cos</a:t>
            </a:r>
            <a:r>
              <a:rPr dirty="0" sz="2000" spc="-10" b="1">
                <a:latin typeface="Calibri"/>
                <a:cs typeface="Calibri"/>
              </a:rPr>
              <a:t>(</a:t>
            </a:r>
            <a:r>
              <a:rPr dirty="0" sz="2000" spc="-10" b="1">
                <a:solidFill>
                  <a:srgbClr val="6897BB"/>
                </a:solidFill>
                <a:latin typeface="Calibri"/>
                <a:cs typeface="Calibri"/>
              </a:rPr>
              <a:t>2</a:t>
            </a:r>
            <a:r>
              <a:rPr dirty="0" sz="2000" b="1">
                <a:solidFill>
                  <a:srgbClr val="6897BB"/>
                </a:solidFill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*</a:t>
            </a:r>
            <a:r>
              <a:rPr dirty="0" sz="2000" spc="5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i</a:t>
            </a:r>
            <a:r>
              <a:rPr dirty="0" sz="2000" spc="-5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*</a:t>
            </a:r>
            <a:r>
              <a:rPr dirty="0" sz="2000" spc="5" b="1">
                <a:latin typeface="Calibri"/>
                <a:cs typeface="Calibri"/>
              </a:rPr>
              <a:t> </a:t>
            </a:r>
            <a:r>
              <a:rPr dirty="0" sz="2000" spc="-5" b="1">
                <a:latin typeface="Calibri"/>
                <a:cs typeface="Calibri"/>
              </a:rPr>
              <a:t>Math.</a:t>
            </a:r>
            <a:r>
              <a:rPr dirty="0" sz="2000" spc="-5" b="1" i="1">
                <a:solidFill>
                  <a:srgbClr val="9876AA"/>
                </a:solidFill>
                <a:latin typeface="Calibri"/>
                <a:cs typeface="Calibri"/>
              </a:rPr>
              <a:t>PI</a:t>
            </a:r>
            <a:r>
              <a:rPr dirty="0" sz="2000" b="1" i="1">
                <a:solidFill>
                  <a:srgbClr val="9876AA"/>
                </a:solidFill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/</a:t>
            </a:r>
            <a:r>
              <a:rPr dirty="0" sz="2000" spc="5" b="1">
                <a:latin typeface="Calibri"/>
                <a:cs typeface="Calibri"/>
              </a:rPr>
              <a:t> </a:t>
            </a:r>
            <a:r>
              <a:rPr dirty="0" sz="2000" spc="-5" b="1">
                <a:solidFill>
                  <a:srgbClr val="6897BB"/>
                </a:solidFill>
                <a:latin typeface="Calibri"/>
                <a:cs typeface="Calibri"/>
              </a:rPr>
              <a:t>6</a:t>
            </a:r>
            <a:r>
              <a:rPr dirty="0" sz="2000" spc="-5" b="1">
                <a:latin typeface="Calibri"/>
                <a:cs typeface="Calibri"/>
              </a:rPr>
              <a:t>))</a:t>
            </a:r>
            <a:r>
              <a:rPr dirty="0" sz="2000" spc="-5" b="1">
                <a:solidFill>
                  <a:srgbClr val="CC7832"/>
                </a:solidFill>
                <a:latin typeface="Calibri"/>
                <a:cs typeface="Calibri"/>
              </a:rPr>
              <a:t>; </a:t>
            </a:r>
            <a:r>
              <a:rPr dirty="0" sz="2000" spc="-434" b="1">
                <a:solidFill>
                  <a:srgbClr val="CC7832"/>
                </a:solidFill>
                <a:latin typeface="Calibri"/>
                <a:cs typeface="Calibri"/>
              </a:rPr>
              <a:t> </a:t>
            </a:r>
            <a:r>
              <a:rPr dirty="0" sz="2000" spc="-10" b="1">
                <a:latin typeface="Calibri"/>
                <a:cs typeface="Calibri"/>
              </a:rPr>
              <a:t>list.add(centerY</a:t>
            </a:r>
            <a:r>
              <a:rPr dirty="0" sz="2000" spc="-5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-</a:t>
            </a:r>
            <a:r>
              <a:rPr dirty="0" sz="2000" spc="-5" b="1">
                <a:latin typeface="Calibri"/>
                <a:cs typeface="Calibri"/>
              </a:rPr>
              <a:t> </a:t>
            </a:r>
            <a:r>
              <a:rPr dirty="0" sz="2000" spc="-10" b="1">
                <a:latin typeface="Calibri"/>
                <a:cs typeface="Calibri"/>
              </a:rPr>
              <a:t>radius</a:t>
            </a:r>
            <a:r>
              <a:rPr dirty="0" sz="2000" b="1">
                <a:latin typeface="Calibri"/>
                <a:cs typeface="Calibri"/>
              </a:rPr>
              <a:t> * </a:t>
            </a:r>
            <a:r>
              <a:rPr dirty="0" sz="2000" spc="-5" b="1">
                <a:latin typeface="Calibri"/>
                <a:cs typeface="Calibri"/>
              </a:rPr>
              <a:t>Math.</a:t>
            </a:r>
            <a:r>
              <a:rPr dirty="0" sz="2000" spc="-5" b="1" i="1">
                <a:latin typeface="Calibri"/>
                <a:cs typeface="Calibri"/>
              </a:rPr>
              <a:t>sin</a:t>
            </a:r>
            <a:r>
              <a:rPr dirty="0" sz="2000" spc="-5" b="1">
                <a:latin typeface="Calibri"/>
                <a:cs typeface="Calibri"/>
              </a:rPr>
              <a:t>(</a:t>
            </a:r>
            <a:r>
              <a:rPr dirty="0" sz="2000" spc="-5" b="1">
                <a:solidFill>
                  <a:srgbClr val="6897BB"/>
                </a:solidFill>
                <a:latin typeface="Calibri"/>
                <a:cs typeface="Calibri"/>
              </a:rPr>
              <a:t>2 </a:t>
            </a:r>
            <a:r>
              <a:rPr dirty="0" sz="2000" b="1">
                <a:latin typeface="Calibri"/>
                <a:cs typeface="Calibri"/>
              </a:rPr>
              <a:t>* i</a:t>
            </a:r>
            <a:r>
              <a:rPr dirty="0" sz="2000" spc="-10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* </a:t>
            </a:r>
            <a:r>
              <a:rPr dirty="0" sz="2000" spc="-5" b="1">
                <a:latin typeface="Calibri"/>
                <a:cs typeface="Calibri"/>
              </a:rPr>
              <a:t>Math.</a:t>
            </a:r>
            <a:r>
              <a:rPr dirty="0" sz="2000" spc="-5" b="1" i="1">
                <a:solidFill>
                  <a:srgbClr val="9876AA"/>
                </a:solidFill>
                <a:latin typeface="Calibri"/>
                <a:cs typeface="Calibri"/>
              </a:rPr>
              <a:t>PI</a:t>
            </a:r>
            <a:r>
              <a:rPr dirty="0" sz="2000" b="1" i="1">
                <a:solidFill>
                  <a:srgbClr val="9876AA"/>
                </a:solidFill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/ </a:t>
            </a:r>
            <a:r>
              <a:rPr dirty="0" sz="2000" spc="-5" b="1">
                <a:solidFill>
                  <a:srgbClr val="6897BB"/>
                </a:solidFill>
                <a:latin typeface="Calibri"/>
                <a:cs typeface="Calibri"/>
              </a:rPr>
              <a:t>6</a:t>
            </a:r>
            <a:r>
              <a:rPr dirty="0" sz="2000" spc="-5" b="1">
                <a:latin typeface="Calibri"/>
                <a:cs typeface="Calibri"/>
              </a:rPr>
              <a:t>))</a:t>
            </a:r>
            <a:r>
              <a:rPr dirty="0" sz="2000" spc="-5" b="1">
                <a:solidFill>
                  <a:srgbClr val="CC7832"/>
                </a:solidFill>
                <a:latin typeface="Calibri"/>
                <a:cs typeface="Calibri"/>
              </a:rPr>
              <a:t>;</a:t>
            </a:r>
            <a:endParaRPr sz="2000">
              <a:latin typeface="Calibri"/>
              <a:cs typeface="Calibri"/>
            </a:endParaRPr>
          </a:p>
          <a:p>
            <a:pPr marL="469900">
              <a:lnSpc>
                <a:spcPct val="100000"/>
              </a:lnSpc>
            </a:pPr>
            <a:r>
              <a:rPr dirty="0" sz="2000" b="1">
                <a:latin typeface="Calibri"/>
                <a:cs typeface="Calibri"/>
              </a:rPr>
              <a:t>}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7975" y="0"/>
            <a:ext cx="8257540" cy="1824355"/>
          </a:xfrm>
          <a:prstGeom prst="rect"/>
        </p:spPr>
        <p:txBody>
          <a:bodyPr wrap="square" lIns="0" tIns="178435" rIns="0" bIns="0" rtlCol="0" vert="horz">
            <a:spAutoFit/>
          </a:bodyPr>
          <a:lstStyle/>
          <a:p>
            <a:pPr marL="310515">
              <a:lnSpc>
                <a:spcPct val="100000"/>
              </a:lnSpc>
              <a:spcBef>
                <a:spcPts val="1405"/>
              </a:spcBef>
            </a:pPr>
            <a:r>
              <a:rPr dirty="0" spc="-5">
                <a:latin typeface="Times New Roman"/>
                <a:cs typeface="Times New Roman"/>
              </a:rPr>
              <a:t>Case</a:t>
            </a:r>
            <a:r>
              <a:rPr dirty="0" spc="-10">
                <a:latin typeface="Times New Roman"/>
                <a:cs typeface="Times New Roman"/>
              </a:rPr>
              <a:t> </a:t>
            </a:r>
            <a:r>
              <a:rPr dirty="0" spc="-5">
                <a:latin typeface="Times New Roman"/>
                <a:cs typeface="Times New Roman"/>
              </a:rPr>
              <a:t>Study:</a:t>
            </a:r>
            <a:r>
              <a:rPr dirty="0" spc="-85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The</a:t>
            </a:r>
            <a:r>
              <a:rPr dirty="0" spc="-5">
                <a:latin typeface="Times New Roman"/>
                <a:cs typeface="Times New Roman"/>
              </a:rPr>
              <a:t> </a:t>
            </a:r>
            <a:r>
              <a:rPr dirty="0" spc="-5" b="0">
                <a:latin typeface="Times New Roman"/>
                <a:cs typeface="Times New Roman"/>
              </a:rPr>
              <a:t>ClockPane </a:t>
            </a:r>
            <a:r>
              <a:rPr dirty="0" spc="-5">
                <a:latin typeface="Times New Roman"/>
                <a:cs typeface="Times New Roman"/>
              </a:rPr>
              <a:t>Class</a:t>
            </a:r>
          </a:p>
          <a:p>
            <a:pPr marL="12700" marR="5080">
              <a:lnSpc>
                <a:spcPct val="100699"/>
              </a:lnSpc>
              <a:spcBef>
                <a:spcPts val="810"/>
              </a:spcBef>
            </a:pPr>
            <a:r>
              <a:rPr dirty="0" sz="2800" spc="-5" b="0">
                <a:latin typeface="Times New Roman"/>
                <a:cs typeface="Times New Roman"/>
              </a:rPr>
              <a:t>This </a:t>
            </a:r>
            <a:r>
              <a:rPr dirty="0" sz="2800" spc="-10" b="0">
                <a:latin typeface="Times New Roman"/>
                <a:cs typeface="Times New Roman"/>
              </a:rPr>
              <a:t>case </a:t>
            </a:r>
            <a:r>
              <a:rPr dirty="0" sz="2800" spc="-5" b="0">
                <a:latin typeface="Times New Roman"/>
                <a:cs typeface="Times New Roman"/>
              </a:rPr>
              <a:t>study develops </a:t>
            </a:r>
            <a:r>
              <a:rPr dirty="0" sz="2800" b="0">
                <a:latin typeface="Times New Roman"/>
                <a:cs typeface="Times New Roman"/>
              </a:rPr>
              <a:t>a </a:t>
            </a:r>
            <a:r>
              <a:rPr dirty="0" sz="2800" spc="-10" b="0">
                <a:latin typeface="Times New Roman"/>
                <a:cs typeface="Times New Roman"/>
              </a:rPr>
              <a:t>class </a:t>
            </a:r>
            <a:r>
              <a:rPr dirty="0" sz="2800" spc="-5" b="0">
                <a:latin typeface="Times New Roman"/>
                <a:cs typeface="Times New Roman"/>
              </a:rPr>
              <a:t>that displays </a:t>
            </a:r>
            <a:r>
              <a:rPr dirty="0" sz="2800" b="0">
                <a:latin typeface="Times New Roman"/>
                <a:cs typeface="Times New Roman"/>
              </a:rPr>
              <a:t>a </a:t>
            </a:r>
            <a:r>
              <a:rPr dirty="0" sz="2800" spc="-5" b="0">
                <a:latin typeface="Times New Roman"/>
                <a:cs typeface="Times New Roman"/>
              </a:rPr>
              <a:t>clock </a:t>
            </a:r>
            <a:r>
              <a:rPr dirty="0" sz="2800" b="0">
                <a:latin typeface="Times New Roman"/>
                <a:cs typeface="Times New Roman"/>
              </a:rPr>
              <a:t>on a </a:t>
            </a:r>
            <a:r>
              <a:rPr dirty="0" sz="2800" spc="-685" b="0">
                <a:latin typeface="Times New Roman"/>
                <a:cs typeface="Times New Roman"/>
              </a:rPr>
              <a:t> </a:t>
            </a:r>
            <a:r>
              <a:rPr dirty="0" sz="2800" spc="-5" b="0">
                <a:latin typeface="Times New Roman"/>
                <a:cs typeface="Times New Roman"/>
              </a:rPr>
              <a:t>pane.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892119" y="2680571"/>
            <a:ext cx="299720" cy="149860"/>
          </a:xfrm>
          <a:custGeom>
            <a:avLst/>
            <a:gdLst/>
            <a:ahLst/>
            <a:cxnLst/>
            <a:rect l="l" t="t" r="r" b="b"/>
            <a:pathLst>
              <a:path w="299719" h="149860">
                <a:moveTo>
                  <a:pt x="149582" y="0"/>
                </a:moveTo>
                <a:lnTo>
                  <a:pt x="0" y="149538"/>
                </a:lnTo>
                <a:lnTo>
                  <a:pt x="299095" y="149538"/>
                </a:lnTo>
                <a:lnTo>
                  <a:pt x="149582" y="0"/>
                </a:lnTo>
                <a:close/>
              </a:path>
            </a:pathLst>
          </a:custGeom>
          <a:ln w="14946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294505" y="2830110"/>
          <a:ext cx="3554729" cy="28746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39900"/>
                <a:gridCol w="1791970"/>
              </a:tblGrid>
              <a:tr h="27368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19050">
                      <a:solidFill>
                        <a:srgbClr val="FF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0000"/>
                      </a:solidFill>
                      <a:prstDash val="solid"/>
                    </a:lnL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86385">
                <a:tc gridSpan="2">
                  <a:txBody>
                    <a:bodyPr/>
                    <a:lstStyle/>
                    <a:p>
                      <a:pPr algn="ctr" marL="38735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dirty="0" sz="1600" spc="10" b="1">
                          <a:latin typeface="Times New Roman"/>
                          <a:cs typeface="Times New Roman"/>
                        </a:rPr>
                        <a:t>ClockPane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26034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967740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4953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 spc="15">
                          <a:latin typeface="Courier New"/>
                          <a:cs typeface="Courier New"/>
                        </a:rPr>
                        <a:t>-hour:</a:t>
                      </a:r>
                      <a:r>
                        <a:rPr dirty="0" sz="1200" spc="-60"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1200" spc="15">
                          <a:latin typeface="Courier New"/>
                          <a:cs typeface="Courier New"/>
                        </a:rPr>
                        <a:t>int</a:t>
                      </a:r>
                      <a:endParaRPr sz="1200">
                        <a:latin typeface="Courier New"/>
                        <a:cs typeface="Courier New"/>
                      </a:endParaRPr>
                    </a:p>
                    <a:p>
                      <a:pPr marL="4953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dirty="0" sz="1200" spc="10">
                          <a:latin typeface="Courier New"/>
                          <a:cs typeface="Courier New"/>
                        </a:rPr>
                        <a:t>-minute:</a:t>
                      </a:r>
                      <a:r>
                        <a:rPr dirty="0" sz="1200" spc="-55"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1200" spc="15">
                          <a:latin typeface="Courier New"/>
                          <a:cs typeface="Courier New"/>
                        </a:rPr>
                        <a:t>int</a:t>
                      </a:r>
                      <a:endParaRPr sz="1200">
                        <a:latin typeface="Courier New"/>
                        <a:cs typeface="Courier New"/>
                      </a:endParaRPr>
                    </a:p>
                    <a:p>
                      <a:pPr marL="49530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dirty="0" sz="1200" spc="10">
                          <a:latin typeface="Courier New"/>
                          <a:cs typeface="Courier New"/>
                        </a:rPr>
                        <a:t>-second:</a:t>
                      </a:r>
                      <a:r>
                        <a:rPr dirty="0" sz="1200" spc="-60"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1200" spc="15">
                          <a:latin typeface="Courier New"/>
                          <a:cs typeface="Courier New"/>
                        </a:rPr>
                        <a:t>int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B="0" marT="5715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346835">
                <a:tc gridSpan="2">
                  <a:txBody>
                    <a:bodyPr/>
                    <a:lstStyle/>
                    <a:p>
                      <a:pPr marL="49530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dirty="0" sz="1200" spc="10">
                          <a:latin typeface="Courier New"/>
                          <a:cs typeface="Courier New"/>
                        </a:rPr>
                        <a:t>+ClockPane()</a:t>
                      </a:r>
                      <a:endParaRPr sz="1200">
                        <a:latin typeface="Courier New"/>
                        <a:cs typeface="Courier New"/>
                      </a:endParaRPr>
                    </a:p>
                    <a:p>
                      <a:pPr marL="236220" marR="292735" indent="-187325">
                        <a:lnSpc>
                          <a:spcPts val="1220"/>
                        </a:lnSpc>
                        <a:spcBef>
                          <a:spcPts val="509"/>
                        </a:spcBef>
                      </a:pPr>
                      <a:r>
                        <a:rPr dirty="0" sz="1200" spc="10">
                          <a:latin typeface="Courier New"/>
                          <a:cs typeface="Courier New"/>
                        </a:rPr>
                        <a:t>+ClockPane(hour: </a:t>
                      </a:r>
                      <a:r>
                        <a:rPr dirty="0" sz="1200" spc="15">
                          <a:latin typeface="Courier New"/>
                          <a:cs typeface="Courier New"/>
                        </a:rPr>
                        <a:t>int, </a:t>
                      </a:r>
                      <a:r>
                        <a:rPr dirty="0" sz="1200" spc="10">
                          <a:latin typeface="Courier New"/>
                          <a:cs typeface="Courier New"/>
                        </a:rPr>
                        <a:t>minute: int, </a:t>
                      </a:r>
                      <a:r>
                        <a:rPr dirty="0" sz="1200" spc="-710"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1200" spc="15">
                          <a:latin typeface="Courier New"/>
                          <a:cs typeface="Courier New"/>
                        </a:rPr>
                        <a:t>second:</a:t>
                      </a:r>
                      <a:r>
                        <a:rPr dirty="0" sz="1200"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1200" spc="10">
                          <a:latin typeface="Courier New"/>
                          <a:cs typeface="Courier New"/>
                        </a:rPr>
                        <a:t>int)</a:t>
                      </a:r>
                      <a:endParaRPr sz="1200">
                        <a:latin typeface="Courier New"/>
                        <a:cs typeface="Courier New"/>
                      </a:endParaRPr>
                    </a:p>
                    <a:p>
                      <a:pPr marL="49530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dirty="0" sz="1200" spc="10">
                          <a:latin typeface="Courier New"/>
                          <a:cs typeface="Courier New"/>
                        </a:rPr>
                        <a:t>+setCurrentTime():</a:t>
                      </a:r>
                      <a:r>
                        <a:rPr dirty="0" sz="1200" spc="-15"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1200" spc="10">
                          <a:latin typeface="Courier New"/>
                          <a:cs typeface="Courier New"/>
                        </a:rPr>
                        <a:t>void</a:t>
                      </a:r>
                      <a:endParaRPr sz="1200">
                        <a:latin typeface="Courier New"/>
                        <a:cs typeface="Courier New"/>
                      </a:endParaRPr>
                    </a:p>
                    <a:p>
                      <a:pPr marL="4953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dirty="0" sz="1200" spc="10">
                          <a:latin typeface="Courier New"/>
                          <a:cs typeface="Courier New"/>
                        </a:rPr>
                        <a:t>+setWidth(width:</a:t>
                      </a:r>
                      <a:r>
                        <a:rPr dirty="0" sz="1200"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1200" spc="10">
                          <a:latin typeface="Courier New"/>
                          <a:cs typeface="Courier New"/>
                        </a:rPr>
                        <a:t>double):</a:t>
                      </a:r>
                      <a:r>
                        <a:rPr dirty="0" sz="1200" spc="5"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1200" spc="15">
                          <a:latin typeface="Courier New"/>
                          <a:cs typeface="Courier New"/>
                        </a:rPr>
                        <a:t>void</a:t>
                      </a:r>
                      <a:endParaRPr sz="1200">
                        <a:latin typeface="Courier New"/>
                        <a:cs typeface="Courier New"/>
                      </a:endParaRPr>
                    </a:p>
                    <a:p>
                      <a:pPr marL="49530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dirty="0" sz="1200" spc="10">
                          <a:latin typeface="Courier New"/>
                          <a:cs typeface="Courier New"/>
                        </a:rPr>
                        <a:t>+setHeightTime(height: double): void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B="0" marT="5334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292015" y="2396444"/>
            <a:ext cx="3536950" cy="284480"/>
          </a:xfrm>
          <a:prstGeom prst="rect">
            <a:avLst/>
          </a:prstGeom>
          <a:ln w="14945">
            <a:solidFill>
              <a:srgbClr val="000000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368300">
              <a:lnSpc>
                <a:spcPts val="1545"/>
              </a:lnSpc>
            </a:pPr>
            <a:r>
              <a:rPr dirty="0" sz="1450" spc="5">
                <a:latin typeface="Courier New"/>
                <a:cs typeface="Courier New"/>
              </a:rPr>
              <a:t>javafx.scene.layout.Panel</a:t>
            </a:r>
            <a:endParaRPr sz="145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274678" y="2438514"/>
            <a:ext cx="2984500" cy="607695"/>
          </a:xfrm>
          <a:prstGeom prst="rect">
            <a:avLst/>
          </a:prstGeom>
        </p:spPr>
        <p:txBody>
          <a:bodyPr wrap="square" lIns="0" tIns="22225" rIns="0" bIns="0" rtlCol="0" vert="horz">
            <a:spAutoFit/>
          </a:bodyPr>
          <a:lstStyle/>
          <a:p>
            <a:pPr marL="12700" marR="5080">
              <a:lnSpc>
                <a:spcPct val="96200"/>
              </a:lnSpc>
              <a:spcBef>
                <a:spcPts val="175"/>
              </a:spcBef>
            </a:pPr>
            <a:r>
              <a:rPr dirty="0" sz="1300">
                <a:latin typeface="Times New Roman"/>
                <a:cs typeface="Times New Roman"/>
              </a:rPr>
              <a:t>The </a:t>
            </a:r>
            <a:r>
              <a:rPr dirty="0" sz="1300">
                <a:latin typeface="Courier New"/>
                <a:cs typeface="Courier New"/>
              </a:rPr>
              <a:t>getter </a:t>
            </a:r>
            <a:r>
              <a:rPr dirty="0" sz="1300">
                <a:latin typeface="Times New Roman"/>
                <a:cs typeface="Times New Roman"/>
              </a:rPr>
              <a:t>and </a:t>
            </a:r>
            <a:r>
              <a:rPr dirty="0" sz="1300">
                <a:latin typeface="Courier New"/>
                <a:cs typeface="Courier New"/>
              </a:rPr>
              <a:t>setter </a:t>
            </a:r>
            <a:r>
              <a:rPr dirty="0" sz="1300">
                <a:latin typeface="Times New Roman"/>
                <a:cs typeface="Times New Roman"/>
              </a:rPr>
              <a:t>methods </a:t>
            </a:r>
            <a:r>
              <a:rPr dirty="0" sz="1300" spc="-10">
                <a:latin typeface="Times New Roman"/>
                <a:cs typeface="Times New Roman"/>
              </a:rPr>
              <a:t>for </a:t>
            </a:r>
            <a:r>
              <a:rPr dirty="0" sz="1300" spc="-5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these </a:t>
            </a:r>
            <a:r>
              <a:rPr dirty="0" sz="1300" spc="5">
                <a:latin typeface="Times New Roman"/>
                <a:cs typeface="Times New Roman"/>
              </a:rPr>
              <a:t>data </a:t>
            </a:r>
            <a:r>
              <a:rPr dirty="0" sz="1300">
                <a:latin typeface="Times New Roman"/>
                <a:cs typeface="Times New Roman"/>
              </a:rPr>
              <a:t>fields are </a:t>
            </a:r>
            <a:r>
              <a:rPr dirty="0" sz="1300" spc="-5">
                <a:latin typeface="Times New Roman"/>
                <a:cs typeface="Times New Roman"/>
              </a:rPr>
              <a:t>provided </a:t>
            </a:r>
            <a:r>
              <a:rPr dirty="0" sz="1300" spc="5">
                <a:latin typeface="Times New Roman"/>
                <a:cs typeface="Times New Roman"/>
              </a:rPr>
              <a:t>in </a:t>
            </a:r>
            <a:r>
              <a:rPr dirty="0" sz="1300">
                <a:latin typeface="Times New Roman"/>
                <a:cs typeface="Times New Roman"/>
              </a:rPr>
              <a:t>the class, </a:t>
            </a:r>
            <a:r>
              <a:rPr dirty="0" sz="1300" spc="5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but</a:t>
            </a:r>
            <a:r>
              <a:rPr dirty="0" sz="1300" spc="10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omitted</a:t>
            </a:r>
            <a:r>
              <a:rPr dirty="0" sz="1300" spc="-5">
                <a:latin typeface="Times New Roman"/>
                <a:cs typeface="Times New Roman"/>
              </a:rPr>
              <a:t> in</a:t>
            </a:r>
            <a:r>
              <a:rPr dirty="0" sz="1300">
                <a:latin typeface="Times New Roman"/>
                <a:cs typeface="Times New Roman"/>
              </a:rPr>
              <a:t> </a:t>
            </a:r>
            <a:r>
              <a:rPr dirty="0" sz="1300" spc="5">
                <a:latin typeface="Times New Roman"/>
                <a:cs typeface="Times New Roman"/>
              </a:rPr>
              <a:t>the</a:t>
            </a:r>
            <a:r>
              <a:rPr dirty="0" sz="1300" spc="-10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UML</a:t>
            </a:r>
            <a:r>
              <a:rPr dirty="0" sz="1300" spc="-35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diagram</a:t>
            </a:r>
            <a:r>
              <a:rPr dirty="0" sz="1300" spc="5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for </a:t>
            </a:r>
            <a:r>
              <a:rPr dirty="0" sz="1300" spc="-5">
                <a:latin typeface="Times New Roman"/>
                <a:cs typeface="Times New Roman"/>
              </a:rPr>
              <a:t>brevity.</a:t>
            </a:r>
            <a:endParaRPr sz="1300">
              <a:latin typeface="Times New Roman"/>
              <a:cs typeface="Times New Roman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2750817" y="3032032"/>
            <a:ext cx="1539240" cy="754380"/>
            <a:chOff x="2750817" y="3032032"/>
            <a:chExt cx="1539240" cy="754380"/>
          </a:xfrm>
        </p:grpSpPr>
        <p:sp>
          <p:nvSpPr>
            <p:cNvPr id="8" name="object 8"/>
            <p:cNvSpPr/>
            <p:nvPr/>
          </p:nvSpPr>
          <p:spPr>
            <a:xfrm>
              <a:off x="2750817" y="3033278"/>
              <a:ext cx="1537970" cy="753110"/>
            </a:xfrm>
            <a:custGeom>
              <a:avLst/>
              <a:gdLst/>
              <a:ahLst/>
              <a:cxnLst/>
              <a:rect l="l" t="t" r="r" b="b"/>
              <a:pathLst>
                <a:path w="1537970" h="753110">
                  <a:moveTo>
                    <a:pt x="84724" y="640574"/>
                  </a:moveTo>
                  <a:lnTo>
                    <a:pt x="0" y="750254"/>
                  </a:lnTo>
                  <a:lnTo>
                    <a:pt x="139511" y="752745"/>
                  </a:lnTo>
                  <a:lnTo>
                    <a:pt x="91992" y="725273"/>
                  </a:lnTo>
                  <a:lnTo>
                    <a:pt x="72264" y="725273"/>
                  </a:lnTo>
                  <a:lnTo>
                    <a:pt x="67281" y="722782"/>
                  </a:lnTo>
                  <a:lnTo>
                    <a:pt x="64789" y="720291"/>
                  </a:lnTo>
                  <a:lnTo>
                    <a:pt x="64789" y="712817"/>
                  </a:lnTo>
                  <a:lnTo>
                    <a:pt x="67281" y="707835"/>
                  </a:lnTo>
                  <a:lnTo>
                    <a:pt x="69772" y="705344"/>
                  </a:lnTo>
                  <a:lnTo>
                    <a:pt x="76522" y="702067"/>
                  </a:lnTo>
                  <a:lnTo>
                    <a:pt x="84724" y="640574"/>
                  </a:lnTo>
                  <a:close/>
                </a:path>
                <a:path w="1537970" h="753110">
                  <a:moveTo>
                    <a:pt x="76522" y="702067"/>
                  </a:moveTo>
                  <a:lnTo>
                    <a:pt x="69772" y="705344"/>
                  </a:lnTo>
                  <a:lnTo>
                    <a:pt x="67281" y="707835"/>
                  </a:lnTo>
                  <a:lnTo>
                    <a:pt x="64789" y="712817"/>
                  </a:lnTo>
                  <a:lnTo>
                    <a:pt x="64789" y="720291"/>
                  </a:lnTo>
                  <a:lnTo>
                    <a:pt x="67281" y="722782"/>
                  </a:lnTo>
                  <a:lnTo>
                    <a:pt x="72264" y="725273"/>
                  </a:lnTo>
                  <a:lnTo>
                    <a:pt x="79740" y="725273"/>
                  </a:lnTo>
                  <a:lnTo>
                    <a:pt x="86395" y="722037"/>
                  </a:lnTo>
                  <a:lnTo>
                    <a:pt x="74756" y="715308"/>
                  </a:lnTo>
                  <a:lnTo>
                    <a:pt x="76522" y="702067"/>
                  </a:lnTo>
                  <a:close/>
                </a:path>
                <a:path w="1537970" h="753110">
                  <a:moveTo>
                    <a:pt x="86395" y="722037"/>
                  </a:moveTo>
                  <a:lnTo>
                    <a:pt x="79740" y="725273"/>
                  </a:lnTo>
                  <a:lnTo>
                    <a:pt x="91992" y="725273"/>
                  </a:lnTo>
                  <a:lnTo>
                    <a:pt x="86395" y="722037"/>
                  </a:lnTo>
                  <a:close/>
                </a:path>
                <a:path w="1537970" h="753110">
                  <a:moveTo>
                    <a:pt x="1530331" y="0"/>
                  </a:moveTo>
                  <a:lnTo>
                    <a:pt x="1522855" y="0"/>
                  </a:lnTo>
                  <a:lnTo>
                    <a:pt x="76522" y="702067"/>
                  </a:lnTo>
                  <a:lnTo>
                    <a:pt x="74756" y="715308"/>
                  </a:lnTo>
                  <a:lnTo>
                    <a:pt x="86395" y="722037"/>
                  </a:lnTo>
                  <a:lnTo>
                    <a:pt x="1530331" y="19929"/>
                  </a:lnTo>
                  <a:lnTo>
                    <a:pt x="1535315" y="17438"/>
                  </a:lnTo>
                  <a:lnTo>
                    <a:pt x="1537807" y="12455"/>
                  </a:lnTo>
                  <a:lnTo>
                    <a:pt x="1537807" y="9964"/>
                  </a:lnTo>
                  <a:lnTo>
                    <a:pt x="1535315" y="4982"/>
                  </a:lnTo>
                  <a:lnTo>
                    <a:pt x="1530331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2815606" y="3033278"/>
              <a:ext cx="1473200" cy="725805"/>
            </a:xfrm>
            <a:custGeom>
              <a:avLst/>
              <a:gdLst/>
              <a:ahLst/>
              <a:cxnLst/>
              <a:rect l="l" t="t" r="r" b="b"/>
              <a:pathLst>
                <a:path w="1473200" h="725804">
                  <a:moveTo>
                    <a:pt x="1465542" y="19929"/>
                  </a:moveTo>
                  <a:lnTo>
                    <a:pt x="14951" y="725273"/>
                  </a:lnTo>
                  <a:lnTo>
                    <a:pt x="9967" y="725273"/>
                  </a:lnTo>
                  <a:lnTo>
                    <a:pt x="7475" y="725273"/>
                  </a:lnTo>
                  <a:lnTo>
                    <a:pt x="2491" y="722782"/>
                  </a:lnTo>
                  <a:lnTo>
                    <a:pt x="0" y="720291"/>
                  </a:lnTo>
                  <a:lnTo>
                    <a:pt x="0" y="715308"/>
                  </a:lnTo>
                  <a:lnTo>
                    <a:pt x="0" y="712817"/>
                  </a:lnTo>
                  <a:lnTo>
                    <a:pt x="2491" y="707835"/>
                  </a:lnTo>
                  <a:lnTo>
                    <a:pt x="4983" y="705344"/>
                  </a:lnTo>
                  <a:lnTo>
                    <a:pt x="1458066" y="0"/>
                  </a:lnTo>
                  <a:lnTo>
                    <a:pt x="1460558" y="0"/>
                  </a:lnTo>
                  <a:lnTo>
                    <a:pt x="1465542" y="0"/>
                  </a:lnTo>
                  <a:lnTo>
                    <a:pt x="1468034" y="2491"/>
                  </a:lnTo>
                  <a:lnTo>
                    <a:pt x="1470526" y="4982"/>
                  </a:lnTo>
                  <a:lnTo>
                    <a:pt x="1473017" y="9964"/>
                  </a:lnTo>
                  <a:lnTo>
                    <a:pt x="1473017" y="12455"/>
                  </a:lnTo>
                  <a:lnTo>
                    <a:pt x="1470526" y="17438"/>
                  </a:lnTo>
                  <a:lnTo>
                    <a:pt x="1465542" y="19929"/>
                  </a:lnTo>
                  <a:close/>
                </a:path>
              </a:pathLst>
            </a:custGeom>
            <a:ln w="317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/>
          <p:nvPr/>
        </p:nvSpPr>
        <p:spPr>
          <a:xfrm>
            <a:off x="2750817" y="3673852"/>
            <a:ext cx="139700" cy="112395"/>
          </a:xfrm>
          <a:custGeom>
            <a:avLst/>
            <a:gdLst/>
            <a:ahLst/>
            <a:cxnLst/>
            <a:rect l="l" t="t" r="r" b="b"/>
            <a:pathLst>
              <a:path w="139700" h="112395">
                <a:moveTo>
                  <a:pt x="74756" y="74734"/>
                </a:moveTo>
                <a:lnTo>
                  <a:pt x="139511" y="112171"/>
                </a:lnTo>
                <a:lnTo>
                  <a:pt x="0" y="109680"/>
                </a:lnTo>
                <a:lnTo>
                  <a:pt x="84724" y="0"/>
                </a:lnTo>
                <a:lnTo>
                  <a:pt x="74756" y="74734"/>
                </a:lnTo>
                <a:close/>
              </a:path>
            </a:pathLst>
          </a:custGeom>
          <a:ln w="3175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11" name="object 11"/>
          <p:cNvGrpSpPr/>
          <p:nvPr/>
        </p:nvGrpSpPr>
        <p:grpSpPr>
          <a:xfrm>
            <a:off x="3906018" y="3485607"/>
            <a:ext cx="3300095" cy="2228850"/>
            <a:chOff x="3906018" y="3485607"/>
            <a:chExt cx="3300095" cy="2228850"/>
          </a:xfrm>
        </p:grpSpPr>
        <p:sp>
          <p:nvSpPr>
            <p:cNvPr id="12" name="object 12"/>
            <p:cNvSpPr/>
            <p:nvPr/>
          </p:nvSpPr>
          <p:spPr>
            <a:xfrm>
              <a:off x="3913491" y="3493080"/>
              <a:ext cx="3285490" cy="2213610"/>
            </a:xfrm>
            <a:custGeom>
              <a:avLst/>
              <a:gdLst/>
              <a:ahLst/>
              <a:cxnLst/>
              <a:rect l="l" t="t" r="r" b="b"/>
              <a:pathLst>
                <a:path w="3285490" h="2213610">
                  <a:moveTo>
                    <a:pt x="3285105" y="0"/>
                  </a:moveTo>
                  <a:lnTo>
                    <a:pt x="0" y="0"/>
                  </a:lnTo>
                  <a:lnTo>
                    <a:pt x="0" y="2213430"/>
                  </a:lnTo>
                  <a:lnTo>
                    <a:pt x="3285105" y="2213430"/>
                  </a:lnTo>
                  <a:lnTo>
                    <a:pt x="328510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3913491" y="3493080"/>
              <a:ext cx="3285490" cy="2213610"/>
            </a:xfrm>
            <a:custGeom>
              <a:avLst/>
              <a:gdLst/>
              <a:ahLst/>
              <a:cxnLst/>
              <a:rect l="l" t="t" r="r" b="b"/>
              <a:pathLst>
                <a:path w="3285490" h="2213610">
                  <a:moveTo>
                    <a:pt x="0" y="2213430"/>
                  </a:moveTo>
                  <a:lnTo>
                    <a:pt x="3285105" y="2213430"/>
                  </a:lnTo>
                  <a:lnTo>
                    <a:pt x="3285105" y="0"/>
                  </a:lnTo>
                  <a:lnTo>
                    <a:pt x="0" y="0"/>
                  </a:lnTo>
                  <a:lnTo>
                    <a:pt x="0" y="2213430"/>
                  </a:lnTo>
                  <a:close/>
                </a:path>
              </a:pathLst>
            </a:custGeom>
            <a:ln w="1494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3940730" y="3483905"/>
            <a:ext cx="3144520" cy="2154555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12700" marR="1503680">
              <a:lnSpc>
                <a:spcPct val="127699"/>
              </a:lnSpc>
              <a:spcBef>
                <a:spcPts val="85"/>
              </a:spcBef>
            </a:pPr>
            <a:r>
              <a:rPr dirty="0" sz="1300">
                <a:latin typeface="Times New Roman"/>
                <a:cs typeface="Times New Roman"/>
              </a:rPr>
              <a:t>The </a:t>
            </a:r>
            <a:r>
              <a:rPr dirty="0" sz="1300" spc="5">
                <a:latin typeface="Times New Roman"/>
                <a:cs typeface="Times New Roman"/>
              </a:rPr>
              <a:t>hour </a:t>
            </a:r>
            <a:r>
              <a:rPr dirty="0" sz="1300" spc="-5">
                <a:latin typeface="Times New Roman"/>
                <a:cs typeface="Times New Roman"/>
              </a:rPr>
              <a:t>in </a:t>
            </a:r>
            <a:r>
              <a:rPr dirty="0" sz="1300" spc="5">
                <a:latin typeface="Times New Roman"/>
                <a:cs typeface="Times New Roman"/>
              </a:rPr>
              <a:t>the </a:t>
            </a:r>
            <a:r>
              <a:rPr dirty="0" sz="1300">
                <a:latin typeface="Times New Roman"/>
                <a:cs typeface="Times New Roman"/>
              </a:rPr>
              <a:t>clock. </a:t>
            </a:r>
            <a:r>
              <a:rPr dirty="0" sz="1300" spc="5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The</a:t>
            </a:r>
            <a:r>
              <a:rPr dirty="0" sz="1300" spc="-25">
                <a:latin typeface="Times New Roman"/>
                <a:cs typeface="Times New Roman"/>
              </a:rPr>
              <a:t> </a:t>
            </a:r>
            <a:r>
              <a:rPr dirty="0" sz="1300" spc="5">
                <a:latin typeface="Times New Roman"/>
                <a:cs typeface="Times New Roman"/>
              </a:rPr>
              <a:t>minute</a:t>
            </a:r>
            <a:r>
              <a:rPr dirty="0" sz="1300" spc="-25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in</a:t>
            </a:r>
            <a:r>
              <a:rPr dirty="0" sz="1300" spc="-15">
                <a:latin typeface="Times New Roman"/>
                <a:cs typeface="Times New Roman"/>
              </a:rPr>
              <a:t> </a:t>
            </a:r>
            <a:r>
              <a:rPr dirty="0" sz="1300" spc="5">
                <a:latin typeface="Times New Roman"/>
                <a:cs typeface="Times New Roman"/>
              </a:rPr>
              <a:t>the</a:t>
            </a:r>
            <a:r>
              <a:rPr dirty="0" sz="1300" spc="-35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clock. </a:t>
            </a:r>
            <a:r>
              <a:rPr dirty="0" sz="1300" spc="-310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The</a:t>
            </a:r>
            <a:r>
              <a:rPr dirty="0" sz="1300" spc="-25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second </a:t>
            </a:r>
            <a:r>
              <a:rPr dirty="0" sz="1300" spc="-5">
                <a:latin typeface="Times New Roman"/>
                <a:cs typeface="Times New Roman"/>
              </a:rPr>
              <a:t>in</a:t>
            </a:r>
            <a:r>
              <a:rPr dirty="0" sz="1300" spc="-15">
                <a:latin typeface="Times New Roman"/>
                <a:cs typeface="Times New Roman"/>
              </a:rPr>
              <a:t> </a:t>
            </a:r>
            <a:r>
              <a:rPr dirty="0" sz="1300" spc="5">
                <a:latin typeface="Times New Roman"/>
                <a:cs typeface="Times New Roman"/>
              </a:rPr>
              <a:t>the</a:t>
            </a:r>
            <a:r>
              <a:rPr dirty="0" sz="1300" spc="-35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clock.</a:t>
            </a:r>
            <a:endParaRPr sz="1300">
              <a:latin typeface="Times New Roman"/>
              <a:cs typeface="Times New Roman"/>
            </a:endParaRPr>
          </a:p>
          <a:p>
            <a:pPr marL="12700" marR="25400">
              <a:lnSpc>
                <a:spcPct val="127099"/>
              </a:lnSpc>
              <a:spcBef>
                <a:spcPts val="509"/>
              </a:spcBef>
            </a:pPr>
            <a:r>
              <a:rPr dirty="0" sz="1300">
                <a:latin typeface="Times New Roman"/>
                <a:cs typeface="Times New Roman"/>
              </a:rPr>
              <a:t>Constructs </a:t>
            </a:r>
            <a:r>
              <a:rPr dirty="0" sz="1300" spc="5">
                <a:latin typeface="Times New Roman"/>
                <a:cs typeface="Times New Roman"/>
              </a:rPr>
              <a:t>a </a:t>
            </a:r>
            <a:r>
              <a:rPr dirty="0" sz="1300">
                <a:latin typeface="Times New Roman"/>
                <a:cs typeface="Times New Roman"/>
              </a:rPr>
              <a:t>default </a:t>
            </a:r>
            <a:r>
              <a:rPr dirty="0" sz="1300" spc="-5">
                <a:latin typeface="Times New Roman"/>
                <a:cs typeface="Times New Roman"/>
              </a:rPr>
              <a:t>clock for </a:t>
            </a:r>
            <a:r>
              <a:rPr dirty="0" sz="1300">
                <a:latin typeface="Times New Roman"/>
                <a:cs typeface="Times New Roman"/>
              </a:rPr>
              <a:t>the current time. </a:t>
            </a:r>
            <a:r>
              <a:rPr dirty="0" sz="1300" spc="-310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Constructs</a:t>
            </a:r>
            <a:r>
              <a:rPr dirty="0" sz="1300" spc="-20">
                <a:latin typeface="Times New Roman"/>
                <a:cs typeface="Times New Roman"/>
              </a:rPr>
              <a:t> </a:t>
            </a:r>
            <a:r>
              <a:rPr dirty="0" sz="1300" spc="5">
                <a:latin typeface="Times New Roman"/>
                <a:cs typeface="Times New Roman"/>
              </a:rPr>
              <a:t>a </a:t>
            </a:r>
            <a:r>
              <a:rPr dirty="0" sz="1300">
                <a:latin typeface="Times New Roman"/>
                <a:cs typeface="Times New Roman"/>
              </a:rPr>
              <a:t>clock</a:t>
            </a:r>
            <a:r>
              <a:rPr dirty="0" sz="1300" spc="-10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with</a:t>
            </a:r>
            <a:r>
              <a:rPr dirty="0" sz="1300" spc="10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the</a:t>
            </a:r>
            <a:r>
              <a:rPr dirty="0" sz="1300" spc="-10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specified</a:t>
            </a:r>
            <a:r>
              <a:rPr dirty="0" sz="1300" spc="-10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time.</a:t>
            </a: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550">
              <a:latin typeface="Times New Roman"/>
              <a:cs typeface="Times New Roman"/>
            </a:endParaRPr>
          </a:p>
          <a:p>
            <a:pPr marL="12700" marR="5080">
              <a:lnSpc>
                <a:spcPct val="96200"/>
              </a:lnSpc>
            </a:pPr>
            <a:r>
              <a:rPr dirty="0" sz="1300">
                <a:latin typeface="Times New Roman"/>
                <a:cs typeface="Times New Roman"/>
              </a:rPr>
              <a:t>Sets</a:t>
            </a:r>
            <a:r>
              <a:rPr dirty="0" sz="1300" spc="-5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hour,</a:t>
            </a:r>
            <a:r>
              <a:rPr dirty="0" sz="1300" spc="-10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minute,</a:t>
            </a:r>
            <a:r>
              <a:rPr dirty="0" sz="1300" spc="-10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and</a:t>
            </a:r>
            <a:r>
              <a:rPr dirty="0" sz="1300" spc="10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second</a:t>
            </a:r>
            <a:r>
              <a:rPr dirty="0" sz="1300" spc="35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for current</a:t>
            </a:r>
            <a:r>
              <a:rPr dirty="0" sz="1300" spc="10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time. </a:t>
            </a:r>
            <a:r>
              <a:rPr dirty="0" sz="1300" spc="-310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Sets clock</a:t>
            </a:r>
            <a:r>
              <a:rPr dirty="0" sz="1300" spc="-5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pane’s width</a:t>
            </a:r>
            <a:r>
              <a:rPr dirty="0" sz="1300" spc="10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and</a:t>
            </a:r>
            <a:r>
              <a:rPr dirty="0" sz="1300" spc="15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repaint</a:t>
            </a:r>
            <a:r>
              <a:rPr dirty="0" sz="1300" spc="-15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the</a:t>
            </a:r>
            <a:r>
              <a:rPr dirty="0" sz="1300" spc="-10">
                <a:latin typeface="Times New Roman"/>
                <a:cs typeface="Times New Roman"/>
              </a:rPr>
              <a:t> </a:t>
            </a:r>
            <a:r>
              <a:rPr dirty="0" sz="1300" spc="5">
                <a:latin typeface="Times New Roman"/>
                <a:cs typeface="Times New Roman"/>
              </a:rPr>
              <a:t>clock, </a:t>
            </a:r>
            <a:r>
              <a:rPr dirty="0" sz="1300" spc="10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Sets clock pane’s</a:t>
            </a:r>
            <a:r>
              <a:rPr dirty="0" sz="1300" spc="5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height</a:t>
            </a:r>
            <a:r>
              <a:rPr dirty="0" sz="1300" spc="-5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and</a:t>
            </a:r>
            <a:r>
              <a:rPr dirty="0" sz="1300" spc="15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repaint</a:t>
            </a:r>
            <a:r>
              <a:rPr dirty="0" sz="1300" spc="-10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the</a:t>
            </a:r>
            <a:r>
              <a:rPr dirty="0" sz="1300" spc="-10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clock,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630"/>
              </a:lnSpc>
            </a:pPr>
            <a:fld id="{81D60167-4931-47E6-BA6A-407CBD079E47}" type="slidenum">
              <a:rPr dirty="0"/>
              <a:t>100</a:t>
            </a:fld>
          </a:p>
        </p:txBody>
      </p:sp>
      <p:sp>
        <p:nvSpPr>
          <p:cNvPr id="15" name="object 15"/>
          <p:cNvSpPr txBox="1"/>
          <p:nvPr/>
        </p:nvSpPr>
        <p:spPr>
          <a:xfrm>
            <a:off x="6324600" y="5897562"/>
            <a:ext cx="2322830" cy="381000"/>
          </a:xfrm>
          <a:prstGeom prst="rect">
            <a:avLst/>
          </a:prstGeom>
          <a:solidFill>
            <a:srgbClr val="92D050"/>
          </a:solidFill>
        </p:spPr>
        <p:txBody>
          <a:bodyPr wrap="square" lIns="0" tIns="32384" rIns="0" bIns="0" rtlCol="0" vert="horz">
            <a:spAutoFit/>
          </a:bodyPr>
          <a:lstStyle/>
          <a:p>
            <a:pPr marL="610870">
              <a:lnSpc>
                <a:spcPct val="100000"/>
              </a:lnSpc>
              <a:spcBef>
                <a:spcPts val="254"/>
              </a:spcBef>
            </a:pPr>
            <a:r>
              <a:rPr dirty="0" sz="2000" spc="-5">
                <a:latin typeface="Times New Roman"/>
                <a:cs typeface="Times New Roman"/>
              </a:rPr>
              <a:t>ClockPane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259387" y="5562600"/>
            <a:ext cx="2324100" cy="381000"/>
          </a:xfrm>
          <a:prstGeom prst="rect">
            <a:avLst/>
          </a:prstGeom>
          <a:solidFill>
            <a:srgbClr val="92D050"/>
          </a:solidFill>
        </p:spPr>
        <p:txBody>
          <a:bodyPr wrap="square" lIns="0" tIns="32384" rIns="0" bIns="0" rtlCol="0" vert="horz">
            <a:spAutoFit/>
          </a:bodyPr>
          <a:lstStyle/>
          <a:p>
            <a:pPr marL="464184">
              <a:lnSpc>
                <a:spcPct val="100000"/>
              </a:lnSpc>
              <a:spcBef>
                <a:spcPts val="254"/>
              </a:spcBef>
            </a:pPr>
            <a:r>
              <a:rPr dirty="0" sz="2000" spc="-5">
                <a:latin typeface="Times New Roman"/>
                <a:cs typeface="Times New Roman"/>
              </a:rPr>
              <a:t>DisplayClock</a:t>
            </a:r>
            <a:endParaRPr sz="200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26901" y="1520609"/>
            <a:ext cx="6568225" cy="3713277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05916" y="160019"/>
            <a:ext cx="7932420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>
                <a:latin typeface="Times New Roman"/>
                <a:cs typeface="Times New Roman"/>
              </a:rPr>
              <a:t>Case</a:t>
            </a:r>
            <a:r>
              <a:rPr dirty="0" spc="-10">
                <a:latin typeface="Times New Roman"/>
                <a:cs typeface="Times New Roman"/>
              </a:rPr>
              <a:t> </a:t>
            </a:r>
            <a:r>
              <a:rPr dirty="0" spc="-5">
                <a:latin typeface="Times New Roman"/>
                <a:cs typeface="Times New Roman"/>
              </a:rPr>
              <a:t>Study:</a:t>
            </a:r>
            <a:r>
              <a:rPr dirty="0" spc="-85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The</a:t>
            </a:r>
            <a:r>
              <a:rPr dirty="0" spc="-5">
                <a:latin typeface="Times New Roman"/>
                <a:cs typeface="Times New Roman"/>
              </a:rPr>
              <a:t> </a:t>
            </a:r>
            <a:r>
              <a:rPr dirty="0" spc="-5" b="0">
                <a:latin typeface="Times New Roman"/>
                <a:cs typeface="Times New Roman"/>
              </a:rPr>
              <a:t>ClockPane </a:t>
            </a:r>
            <a:r>
              <a:rPr dirty="0" spc="-5">
                <a:latin typeface="Times New Roman"/>
                <a:cs typeface="Times New Roman"/>
              </a:rPr>
              <a:t>Class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630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5916" y="160019"/>
            <a:ext cx="7932420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>
                <a:latin typeface="Times New Roman"/>
                <a:cs typeface="Times New Roman"/>
              </a:rPr>
              <a:t>Case</a:t>
            </a:r>
            <a:r>
              <a:rPr dirty="0" spc="-10">
                <a:latin typeface="Times New Roman"/>
                <a:cs typeface="Times New Roman"/>
              </a:rPr>
              <a:t> </a:t>
            </a:r>
            <a:r>
              <a:rPr dirty="0" spc="-5">
                <a:latin typeface="Times New Roman"/>
                <a:cs typeface="Times New Roman"/>
              </a:rPr>
              <a:t>Study:</a:t>
            </a:r>
            <a:r>
              <a:rPr dirty="0" spc="-85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The</a:t>
            </a:r>
            <a:r>
              <a:rPr dirty="0" spc="-5">
                <a:latin typeface="Times New Roman"/>
                <a:cs typeface="Times New Roman"/>
              </a:rPr>
              <a:t> </a:t>
            </a:r>
            <a:r>
              <a:rPr dirty="0" spc="-5" b="0">
                <a:latin typeface="Times New Roman"/>
                <a:cs typeface="Times New Roman"/>
              </a:rPr>
              <a:t>ClockPane </a:t>
            </a:r>
            <a:r>
              <a:rPr dirty="0" spc="-5">
                <a:latin typeface="Times New Roman"/>
                <a:cs typeface="Times New Roman"/>
              </a:rPr>
              <a:t>Class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73509" y="1931894"/>
            <a:ext cx="7669979" cy="1515035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630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630"/>
              </a:lnSpc>
            </a:pPr>
            <a:fld id="{81D60167-4931-47E6-BA6A-407CBD079E47}" type="slidenum">
              <a:rPr dirty="0"/>
              <a:t>100</a:t>
            </a:fld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5916" y="160019"/>
            <a:ext cx="7932420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>
                <a:latin typeface="Times New Roman"/>
                <a:cs typeface="Times New Roman"/>
              </a:rPr>
              <a:t>Case</a:t>
            </a:r>
            <a:r>
              <a:rPr dirty="0" spc="-10">
                <a:latin typeface="Times New Roman"/>
                <a:cs typeface="Times New Roman"/>
              </a:rPr>
              <a:t> </a:t>
            </a:r>
            <a:r>
              <a:rPr dirty="0" spc="-5">
                <a:latin typeface="Times New Roman"/>
                <a:cs typeface="Times New Roman"/>
              </a:rPr>
              <a:t>Study:</a:t>
            </a:r>
            <a:r>
              <a:rPr dirty="0" spc="-85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The</a:t>
            </a:r>
            <a:r>
              <a:rPr dirty="0" spc="-5">
                <a:latin typeface="Times New Roman"/>
                <a:cs typeface="Times New Roman"/>
              </a:rPr>
              <a:t> </a:t>
            </a:r>
            <a:r>
              <a:rPr dirty="0" spc="-5" b="0">
                <a:latin typeface="Times New Roman"/>
                <a:cs typeface="Times New Roman"/>
              </a:rPr>
              <a:t>ClockPane </a:t>
            </a:r>
            <a:r>
              <a:rPr dirty="0" spc="-5">
                <a:latin typeface="Times New Roman"/>
                <a:cs typeface="Times New Roman"/>
              </a:rPr>
              <a:t>Class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88011" rIns="0" bIns="0" rtlCol="0" vert="horz">
            <a:spAutoFit/>
          </a:bodyPr>
          <a:lstStyle/>
          <a:p>
            <a:pPr marL="273685" marR="1016635">
              <a:lnSpc>
                <a:spcPct val="100400"/>
              </a:lnSpc>
              <a:spcBef>
                <a:spcPts val="85"/>
              </a:spcBef>
            </a:pPr>
            <a:r>
              <a:rPr dirty="0" spc="-5"/>
              <a:t>Circle circle</a:t>
            </a:r>
            <a:r>
              <a:rPr dirty="0"/>
              <a:t> =</a:t>
            </a:r>
            <a:r>
              <a:rPr dirty="0" spc="-5"/>
              <a:t> </a:t>
            </a:r>
            <a:r>
              <a:rPr dirty="0" spc="-5">
                <a:solidFill>
                  <a:srgbClr val="CC7832"/>
                </a:solidFill>
              </a:rPr>
              <a:t>new</a:t>
            </a:r>
            <a:r>
              <a:rPr dirty="0" spc="5">
                <a:solidFill>
                  <a:srgbClr val="CC7832"/>
                </a:solidFill>
              </a:rPr>
              <a:t> </a:t>
            </a:r>
            <a:r>
              <a:rPr dirty="0" spc="-5"/>
              <a:t>Circle(centerX</a:t>
            </a:r>
            <a:r>
              <a:rPr dirty="0" spc="-5">
                <a:solidFill>
                  <a:srgbClr val="CC7832"/>
                </a:solidFill>
              </a:rPr>
              <a:t>,</a:t>
            </a:r>
            <a:r>
              <a:rPr dirty="0" spc="5">
                <a:solidFill>
                  <a:srgbClr val="CC7832"/>
                </a:solidFill>
              </a:rPr>
              <a:t> </a:t>
            </a:r>
            <a:r>
              <a:rPr dirty="0" spc="-45"/>
              <a:t>centerY</a:t>
            </a:r>
            <a:r>
              <a:rPr dirty="0" spc="-45">
                <a:solidFill>
                  <a:srgbClr val="CC7832"/>
                </a:solidFill>
              </a:rPr>
              <a:t>,</a:t>
            </a:r>
            <a:r>
              <a:rPr dirty="0">
                <a:solidFill>
                  <a:srgbClr val="CC7832"/>
                </a:solidFill>
              </a:rPr>
              <a:t> </a:t>
            </a:r>
            <a:r>
              <a:rPr dirty="0" spc="-5"/>
              <a:t>clockRadius)</a:t>
            </a:r>
            <a:r>
              <a:rPr dirty="0" spc="-5">
                <a:solidFill>
                  <a:srgbClr val="CC7832"/>
                </a:solidFill>
              </a:rPr>
              <a:t>; </a:t>
            </a:r>
            <a:r>
              <a:rPr dirty="0" spc="-585">
                <a:solidFill>
                  <a:srgbClr val="CC7832"/>
                </a:solidFill>
              </a:rPr>
              <a:t> </a:t>
            </a:r>
            <a:r>
              <a:rPr dirty="0" spc="-10"/>
              <a:t>circle.setFill(Color.</a:t>
            </a:r>
            <a:r>
              <a:rPr dirty="0" spc="-10" i="1">
                <a:solidFill>
                  <a:srgbClr val="9876AA"/>
                </a:solidFill>
                <a:latin typeface="Times New Roman"/>
                <a:cs typeface="Times New Roman"/>
              </a:rPr>
              <a:t>WHITE</a:t>
            </a:r>
            <a:r>
              <a:rPr dirty="0" spc="-10"/>
              <a:t>)</a:t>
            </a:r>
            <a:r>
              <a:rPr dirty="0" spc="-10">
                <a:solidFill>
                  <a:srgbClr val="CC7832"/>
                </a:solidFill>
              </a:rPr>
              <a:t>; </a:t>
            </a:r>
            <a:r>
              <a:rPr dirty="0" spc="-5">
                <a:solidFill>
                  <a:srgbClr val="CC7832"/>
                </a:solidFill>
              </a:rPr>
              <a:t> </a:t>
            </a:r>
            <a:r>
              <a:rPr dirty="0" spc="-10"/>
              <a:t>circle.setStroke(Color.</a:t>
            </a:r>
            <a:r>
              <a:rPr dirty="0" spc="-10" i="1">
                <a:solidFill>
                  <a:srgbClr val="9876AA"/>
                </a:solidFill>
                <a:latin typeface="Times New Roman"/>
                <a:cs typeface="Times New Roman"/>
              </a:rPr>
              <a:t>BLACK</a:t>
            </a:r>
            <a:r>
              <a:rPr dirty="0" spc="-10"/>
              <a:t>)</a:t>
            </a:r>
            <a:r>
              <a:rPr dirty="0" spc="-10">
                <a:solidFill>
                  <a:srgbClr val="CC7832"/>
                </a:solidFill>
              </a:rPr>
              <a:t>;</a:t>
            </a:r>
          </a:p>
          <a:p>
            <a:pPr marL="273685" marR="5080">
              <a:lnSpc>
                <a:spcPct val="99700"/>
              </a:lnSpc>
              <a:spcBef>
                <a:spcPts val="35"/>
              </a:spcBef>
            </a:pPr>
            <a:r>
              <a:rPr dirty="0" spc="-45"/>
              <a:t>Text </a:t>
            </a:r>
            <a:r>
              <a:rPr dirty="0" spc="-5"/>
              <a:t>t1 </a:t>
            </a:r>
            <a:r>
              <a:rPr dirty="0"/>
              <a:t>= </a:t>
            </a:r>
            <a:r>
              <a:rPr dirty="0" spc="-5">
                <a:solidFill>
                  <a:srgbClr val="CC7832"/>
                </a:solidFill>
              </a:rPr>
              <a:t>new </a:t>
            </a:r>
            <a:r>
              <a:rPr dirty="0" spc="-20"/>
              <a:t>Text(centerX </a:t>
            </a:r>
            <a:r>
              <a:rPr dirty="0"/>
              <a:t>- </a:t>
            </a:r>
            <a:r>
              <a:rPr dirty="0">
                <a:solidFill>
                  <a:srgbClr val="6897BB"/>
                </a:solidFill>
              </a:rPr>
              <a:t>5</a:t>
            </a:r>
            <a:r>
              <a:rPr dirty="0">
                <a:solidFill>
                  <a:srgbClr val="CC7832"/>
                </a:solidFill>
              </a:rPr>
              <a:t>, </a:t>
            </a:r>
            <a:r>
              <a:rPr dirty="0" spc="-5"/>
              <a:t>centerY </a:t>
            </a:r>
            <a:r>
              <a:rPr dirty="0"/>
              <a:t>- </a:t>
            </a:r>
            <a:r>
              <a:rPr dirty="0" spc="-5"/>
              <a:t>clockRadius </a:t>
            </a:r>
            <a:r>
              <a:rPr dirty="0"/>
              <a:t>+ </a:t>
            </a:r>
            <a:r>
              <a:rPr dirty="0">
                <a:solidFill>
                  <a:srgbClr val="6897BB"/>
                </a:solidFill>
              </a:rPr>
              <a:t>12</a:t>
            </a:r>
            <a:r>
              <a:rPr dirty="0">
                <a:solidFill>
                  <a:srgbClr val="CC7832"/>
                </a:solidFill>
              </a:rPr>
              <a:t>, </a:t>
            </a:r>
            <a:r>
              <a:rPr dirty="0" spc="-5">
                <a:solidFill>
                  <a:srgbClr val="6A8759"/>
                </a:solidFill>
              </a:rPr>
              <a:t>"12"</a:t>
            </a:r>
            <a:r>
              <a:rPr dirty="0" spc="-5"/>
              <a:t>)</a:t>
            </a:r>
            <a:r>
              <a:rPr dirty="0" spc="-5">
                <a:solidFill>
                  <a:srgbClr val="CC7832"/>
                </a:solidFill>
              </a:rPr>
              <a:t>; </a:t>
            </a:r>
            <a:r>
              <a:rPr dirty="0" spc="-585">
                <a:solidFill>
                  <a:srgbClr val="CC7832"/>
                </a:solidFill>
              </a:rPr>
              <a:t> </a:t>
            </a:r>
            <a:r>
              <a:rPr dirty="0" spc="-45"/>
              <a:t>Text </a:t>
            </a:r>
            <a:r>
              <a:rPr dirty="0" spc="-5"/>
              <a:t>t2 </a:t>
            </a:r>
            <a:r>
              <a:rPr dirty="0"/>
              <a:t>= </a:t>
            </a:r>
            <a:r>
              <a:rPr dirty="0" spc="-5">
                <a:solidFill>
                  <a:srgbClr val="CC7832"/>
                </a:solidFill>
              </a:rPr>
              <a:t>new </a:t>
            </a:r>
            <a:r>
              <a:rPr dirty="0" spc="-20"/>
              <a:t>Text(centerX </a:t>
            </a:r>
            <a:r>
              <a:rPr dirty="0"/>
              <a:t>- </a:t>
            </a:r>
            <a:r>
              <a:rPr dirty="0" spc="-5"/>
              <a:t>clockRadius </a:t>
            </a:r>
            <a:r>
              <a:rPr dirty="0"/>
              <a:t>+ </a:t>
            </a:r>
            <a:r>
              <a:rPr dirty="0">
                <a:solidFill>
                  <a:srgbClr val="6897BB"/>
                </a:solidFill>
              </a:rPr>
              <a:t>3</a:t>
            </a:r>
            <a:r>
              <a:rPr dirty="0">
                <a:solidFill>
                  <a:srgbClr val="CC7832"/>
                </a:solidFill>
              </a:rPr>
              <a:t>, </a:t>
            </a:r>
            <a:r>
              <a:rPr dirty="0" spc="-5"/>
              <a:t>centerY </a:t>
            </a:r>
            <a:r>
              <a:rPr dirty="0"/>
              <a:t>+ </a:t>
            </a:r>
            <a:r>
              <a:rPr dirty="0">
                <a:solidFill>
                  <a:srgbClr val="6897BB"/>
                </a:solidFill>
              </a:rPr>
              <a:t>5</a:t>
            </a:r>
            <a:r>
              <a:rPr dirty="0">
                <a:solidFill>
                  <a:srgbClr val="CC7832"/>
                </a:solidFill>
              </a:rPr>
              <a:t>, </a:t>
            </a:r>
            <a:r>
              <a:rPr dirty="0" spc="-5">
                <a:solidFill>
                  <a:srgbClr val="6A8759"/>
                </a:solidFill>
              </a:rPr>
              <a:t>"9"</a:t>
            </a:r>
            <a:r>
              <a:rPr dirty="0" spc="-5"/>
              <a:t>)</a:t>
            </a:r>
            <a:r>
              <a:rPr dirty="0" spc="-5">
                <a:solidFill>
                  <a:srgbClr val="CC7832"/>
                </a:solidFill>
              </a:rPr>
              <a:t>; </a:t>
            </a:r>
            <a:r>
              <a:rPr dirty="0">
                <a:solidFill>
                  <a:srgbClr val="CC7832"/>
                </a:solidFill>
              </a:rPr>
              <a:t> </a:t>
            </a:r>
            <a:r>
              <a:rPr dirty="0" spc="-45"/>
              <a:t>Text </a:t>
            </a:r>
            <a:r>
              <a:rPr dirty="0" spc="-5"/>
              <a:t>t3 </a:t>
            </a:r>
            <a:r>
              <a:rPr dirty="0"/>
              <a:t>= </a:t>
            </a:r>
            <a:r>
              <a:rPr dirty="0" spc="-5">
                <a:solidFill>
                  <a:srgbClr val="CC7832"/>
                </a:solidFill>
              </a:rPr>
              <a:t>new </a:t>
            </a:r>
            <a:r>
              <a:rPr dirty="0" spc="-20"/>
              <a:t>Text(centerX </a:t>
            </a:r>
            <a:r>
              <a:rPr dirty="0"/>
              <a:t>+ </a:t>
            </a:r>
            <a:r>
              <a:rPr dirty="0" spc="-5"/>
              <a:t>clockRadius </a:t>
            </a:r>
            <a:r>
              <a:rPr dirty="0"/>
              <a:t>- </a:t>
            </a:r>
            <a:r>
              <a:rPr dirty="0">
                <a:solidFill>
                  <a:srgbClr val="6897BB"/>
                </a:solidFill>
              </a:rPr>
              <a:t>10</a:t>
            </a:r>
            <a:r>
              <a:rPr dirty="0">
                <a:solidFill>
                  <a:srgbClr val="CC7832"/>
                </a:solidFill>
              </a:rPr>
              <a:t>, </a:t>
            </a:r>
            <a:r>
              <a:rPr dirty="0" spc="-5"/>
              <a:t>centerY </a:t>
            </a:r>
            <a:r>
              <a:rPr dirty="0"/>
              <a:t>+ </a:t>
            </a:r>
            <a:r>
              <a:rPr dirty="0">
                <a:solidFill>
                  <a:srgbClr val="6897BB"/>
                </a:solidFill>
              </a:rPr>
              <a:t>3</a:t>
            </a:r>
            <a:r>
              <a:rPr dirty="0">
                <a:solidFill>
                  <a:srgbClr val="CC7832"/>
                </a:solidFill>
              </a:rPr>
              <a:t>, </a:t>
            </a:r>
            <a:r>
              <a:rPr dirty="0" spc="-5">
                <a:solidFill>
                  <a:srgbClr val="6A8759"/>
                </a:solidFill>
              </a:rPr>
              <a:t>"3"</a:t>
            </a:r>
            <a:r>
              <a:rPr dirty="0" spc="-5"/>
              <a:t>)</a:t>
            </a:r>
            <a:r>
              <a:rPr dirty="0" spc="-5">
                <a:solidFill>
                  <a:srgbClr val="CC7832"/>
                </a:solidFill>
              </a:rPr>
              <a:t>; </a:t>
            </a:r>
            <a:r>
              <a:rPr dirty="0">
                <a:solidFill>
                  <a:srgbClr val="CC7832"/>
                </a:solidFill>
              </a:rPr>
              <a:t> </a:t>
            </a:r>
            <a:r>
              <a:rPr dirty="0" spc="-45"/>
              <a:t>Text</a:t>
            </a:r>
            <a:r>
              <a:rPr dirty="0" spc="-5"/>
              <a:t> t4</a:t>
            </a:r>
            <a:r>
              <a:rPr dirty="0"/>
              <a:t> =</a:t>
            </a:r>
            <a:r>
              <a:rPr dirty="0" spc="-5"/>
              <a:t> </a:t>
            </a:r>
            <a:r>
              <a:rPr dirty="0" spc="-5">
                <a:solidFill>
                  <a:srgbClr val="CC7832"/>
                </a:solidFill>
              </a:rPr>
              <a:t>new</a:t>
            </a:r>
            <a:r>
              <a:rPr dirty="0" spc="-40">
                <a:solidFill>
                  <a:srgbClr val="CC7832"/>
                </a:solidFill>
              </a:rPr>
              <a:t> </a:t>
            </a:r>
            <a:r>
              <a:rPr dirty="0" spc="-20"/>
              <a:t>Text(centerX</a:t>
            </a:r>
            <a:r>
              <a:rPr dirty="0"/>
              <a:t> - </a:t>
            </a:r>
            <a:r>
              <a:rPr dirty="0">
                <a:solidFill>
                  <a:srgbClr val="6897BB"/>
                </a:solidFill>
              </a:rPr>
              <a:t>3</a:t>
            </a:r>
            <a:r>
              <a:rPr dirty="0">
                <a:solidFill>
                  <a:srgbClr val="CC7832"/>
                </a:solidFill>
              </a:rPr>
              <a:t>, </a:t>
            </a:r>
            <a:r>
              <a:rPr dirty="0" spc="-5"/>
              <a:t>centerY</a:t>
            </a:r>
            <a:r>
              <a:rPr dirty="0" spc="-85"/>
              <a:t> </a:t>
            </a:r>
            <a:r>
              <a:rPr dirty="0"/>
              <a:t>+</a:t>
            </a:r>
            <a:r>
              <a:rPr dirty="0" spc="-5"/>
              <a:t> clockRadius</a:t>
            </a:r>
            <a:r>
              <a:rPr dirty="0"/>
              <a:t> - </a:t>
            </a:r>
            <a:r>
              <a:rPr dirty="0">
                <a:solidFill>
                  <a:srgbClr val="6897BB"/>
                </a:solidFill>
              </a:rPr>
              <a:t>3</a:t>
            </a:r>
            <a:r>
              <a:rPr dirty="0">
                <a:solidFill>
                  <a:srgbClr val="CC7832"/>
                </a:solidFill>
              </a:rPr>
              <a:t>, </a:t>
            </a:r>
            <a:r>
              <a:rPr dirty="0" spc="-5">
                <a:solidFill>
                  <a:srgbClr val="6A8759"/>
                </a:solidFill>
              </a:rPr>
              <a:t>"6"</a:t>
            </a:r>
            <a:r>
              <a:rPr dirty="0" spc="-5"/>
              <a:t>)</a:t>
            </a:r>
            <a:r>
              <a:rPr dirty="0" spc="-5">
                <a:solidFill>
                  <a:srgbClr val="CC7832"/>
                </a:solidFill>
              </a:rPr>
              <a:t>;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6A8759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2025-02-09T22:43:46Z</dcterms:created>
  <dcterms:modified xsi:type="dcterms:W3CDTF">2025-02-09T22:43:46Z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2022-11-11T00:00:00Z</vt:filetime>
  </property>
  <property fmtid="{D5CDD505-2E9C-101B-9397-08002B2CF9AE}" pid="3" name="LastSaved">
    <vt:filetime>2025-02-09T00:00:00Z</vt:filetime>
  </property>
</Properties>
</file>